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9"/>
  </p:notesMasterIdLst>
  <p:sldIdLst>
    <p:sldId id="284" r:id="rId2"/>
    <p:sldId id="256" r:id="rId3"/>
    <p:sldId id="257" r:id="rId4"/>
    <p:sldId id="276" r:id="rId5"/>
    <p:sldId id="258" r:id="rId6"/>
    <p:sldId id="279" r:id="rId7"/>
    <p:sldId id="277" r:id="rId8"/>
    <p:sldId id="280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82" r:id="rId27"/>
    <p:sldId id="281" r:id="rId28"/>
  </p:sldIdLst>
  <p:sldSz cx="12192000" cy="6858000"/>
  <p:notesSz cx="6888163" cy="10020300"/>
  <p:embeddedFontLst>
    <p:embeddedFont>
      <p:font typeface="Merriweather" panose="00000500000000000000" pitchFamily="2" charset="-18"/>
      <p:regular r:id="rId30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3" d="100"/>
          <a:sy n="83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51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44770-F96E-83F6-65D1-804D04953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4A33F-C1F4-A194-1F22-0569A61E8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580686-AFFF-E355-31C8-35A583BBF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324FD-7805-008B-CDA4-3699C268F1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08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DFF1D-3724-650C-E88D-136506F7F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41D49F-2CD4-51ED-530A-FF624DC81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886AD5-06B1-DAEF-6B64-5CCDE5F24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AEAC2-29C8-56B2-7854-3FF0727969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4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10532-D10A-42B0-10A5-84091DDD7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FC6A0-8431-86D9-DCE1-0796CB298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2B2256-971D-665D-F96C-5175F6428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543AA-D816-11A5-B2E9-4973B26FE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33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67379-C654-63E7-F8E7-CA90591EA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17430E-84FF-50AC-5FD5-D0A31DF451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BDB438-298F-9462-9ECE-ADE2FB26E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461DD-A90B-73FB-014E-5D940AC193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45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DD6C4-22C4-4147-8880-D6D909111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ED77A1-24AC-5E5A-B099-BEDE30E8B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CFF47B-80A9-AA60-03B2-C4DECD9D3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21FAB-F1CD-301B-97AF-57D7EE4E2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0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B3D26-F379-8EE6-E043-A2BCF0B22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382C4-18DD-B98F-60BA-DCD1E5D2D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E69C6B-6C33-F206-7200-B0EECDBDA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BE30E-EA0E-AB93-8776-0DAB7C909F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72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377A38-83A9-1D5F-032D-9A323FE42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8D57AF4-3048-7701-F76E-00BA9E9D6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E02C8C5-C6B6-9338-CD30-66E1F1AE9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8FB9-8E10-4728-AC8C-EFF8FBE83978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7DEC85-2EE9-0FAA-9816-DDD4219D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3CD23D-82F8-609C-BB4F-39CA1B2A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4195-9ADE-435E-BC91-C07876759A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16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sv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plannabiznes.com/" TargetMode="External"/><Relationship Id="rId4" Type="http://schemas.openxmlformats.org/officeDocument/2006/relationships/hyperlink" Target="https://www.facebook.com/MatiConsultingSzkoleni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2497BF8-447D-7157-0059-43DB2C29BEA4}"/>
              </a:ext>
            </a:extLst>
          </p:cNvPr>
          <p:cNvSpPr txBox="1"/>
          <p:nvPr/>
        </p:nvSpPr>
        <p:spPr>
          <a:xfrm>
            <a:off x="1250043" y="3839331"/>
            <a:ext cx="126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10-11 czerwca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7286391-57A0-0EFE-0303-FF9862EDFB13}"/>
              </a:ext>
            </a:extLst>
          </p:cNvPr>
          <p:cNvSpPr txBox="1"/>
          <p:nvPr/>
        </p:nvSpPr>
        <p:spPr>
          <a:xfrm>
            <a:off x="3798465" y="3722255"/>
            <a:ext cx="154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Gorzów Wlkp., </a:t>
            </a:r>
          </a:p>
          <a:p>
            <a:r>
              <a:rPr lang="pl-PL" sz="1400" b="1" dirty="0"/>
              <a:t>Hotel Mieszko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0939CDF-BD25-8DDA-64B3-6AAF24B2A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28" y="-4749"/>
            <a:ext cx="6367272" cy="63101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74BBE61-DA24-182A-670A-50B500165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41" y="1063483"/>
            <a:ext cx="5403174" cy="128355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97FCE65-B005-EC34-1B3F-BF24F6AB6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5" y="3480076"/>
            <a:ext cx="819378" cy="84972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CE401940-0CCD-026D-F16D-8DB5B6A89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85" y="3587515"/>
            <a:ext cx="851067" cy="707819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2FA8665-3460-7514-968A-339E66E93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58" y="6383478"/>
            <a:ext cx="6249084" cy="474522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D2AC80ED-7A02-B9B1-7BA7-0FE67893FA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" y="6344685"/>
            <a:ext cx="7545259" cy="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17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14" y="1055390"/>
            <a:ext cx="10909126" cy="562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Podział odbiorców – dla kogo jest Twoja oferta?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9764" y="1766194"/>
            <a:ext cx="10752067" cy="8637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Na początku bardzo ważne jest, aby przeanalizować, </a:t>
            </a:r>
            <a:r>
              <a:rPr lang="en-US" sz="16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dla kogo skierowana jest Twoja oferta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Zastanów </a:t>
            </a: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się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br>
              <a:rPr lang="pl-PL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opisz swoich klientów oraz sposób ich pozyskania. W jaki sposób wybrane grupy klientów przyczynią się do najlepszych wyników ekonomicznych działalności?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19814" y="3043833"/>
            <a:ext cx="3464037" cy="2758777"/>
          </a:xfrm>
          <a:prstGeom prst="roundRect">
            <a:avLst>
              <a:gd name="adj" fmla="val 2740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5" name="Shape 3"/>
          <p:cNvSpPr/>
          <p:nvPr/>
        </p:nvSpPr>
        <p:spPr>
          <a:xfrm>
            <a:off x="906043" y="3230066"/>
            <a:ext cx="539836" cy="539849"/>
          </a:xfrm>
          <a:prstGeom prst="roundRect">
            <a:avLst>
              <a:gd name="adj" fmla="val 14113634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470" y="3378498"/>
            <a:ext cx="242881" cy="24288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06043" y="3949799"/>
            <a:ext cx="2249630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Klient indywidualny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06043" y="4338836"/>
            <a:ext cx="3091579" cy="9896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Grupa wiekowa</a:t>
            </a:r>
            <a:endParaRPr lang="en-US" sz="14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Grupa zawodowa</a:t>
            </a:r>
            <a:endParaRPr lang="en-US" sz="14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Styl życia i preferencje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4363730" y="3043833"/>
            <a:ext cx="3464136" cy="2758777"/>
          </a:xfrm>
          <a:prstGeom prst="roundRect">
            <a:avLst>
              <a:gd name="adj" fmla="val 2740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0" name="Shape 7"/>
          <p:cNvSpPr/>
          <p:nvPr/>
        </p:nvSpPr>
        <p:spPr>
          <a:xfrm>
            <a:off x="4549959" y="3230066"/>
            <a:ext cx="539836" cy="539849"/>
          </a:xfrm>
          <a:prstGeom prst="roundRect">
            <a:avLst>
              <a:gd name="adj" fmla="val 14113634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8386" y="3378498"/>
            <a:ext cx="242881" cy="24288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549959" y="3949799"/>
            <a:ext cx="2419190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Klient instytucjonalny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4549959" y="4338836"/>
            <a:ext cx="3091678" cy="12775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Obszar branżowy</a:t>
            </a:r>
            <a:endParaRPr lang="en-US" sz="14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Ocena możliwości nawiązania współpracy</a:t>
            </a:r>
            <a:endParaRPr lang="en-US" sz="14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Wielkość i struktura firmy</a:t>
            </a:r>
            <a:endParaRPr lang="en-US" sz="1400" dirty="0"/>
          </a:p>
        </p:txBody>
      </p:sp>
      <p:sp>
        <p:nvSpPr>
          <p:cNvPr id="14" name="Shape 10"/>
          <p:cNvSpPr/>
          <p:nvPr/>
        </p:nvSpPr>
        <p:spPr>
          <a:xfrm>
            <a:off x="8007745" y="3043833"/>
            <a:ext cx="3464136" cy="2758777"/>
          </a:xfrm>
          <a:prstGeom prst="roundRect">
            <a:avLst>
              <a:gd name="adj" fmla="val 2740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5" name="Shape 11"/>
          <p:cNvSpPr/>
          <p:nvPr/>
        </p:nvSpPr>
        <p:spPr>
          <a:xfrm>
            <a:off x="8193974" y="3230066"/>
            <a:ext cx="539836" cy="539849"/>
          </a:xfrm>
          <a:prstGeom prst="roundRect">
            <a:avLst>
              <a:gd name="adj" fmla="val 14113634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2401" y="3378498"/>
            <a:ext cx="242881" cy="242888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8193974" y="3949799"/>
            <a:ext cx="2858123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Segmentacja geograficzna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8193974" y="4338836"/>
            <a:ext cx="3091678" cy="12775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Obszary geograficzne rynku</a:t>
            </a:r>
            <a:endParaRPr lang="en-US" sz="14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Szacowana liczba potencjalnych klientów</a:t>
            </a:r>
            <a:endParaRPr lang="en-US" sz="14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Lokalne vs. ogólnopolskie rynki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91700" y="717748"/>
            <a:ext cx="6180181" cy="9560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Rynek klientów – podział geograficzny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5291700" y="1868785"/>
            <a:ext cx="6180181" cy="6792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Segmentacja geograficzna klientów to jeden z pierwszych kroków w budowaniu skutecznej strategii dotarcia z ofertą. Określenie, </a:t>
            </a:r>
            <a:r>
              <a:rPr lang="en-US" sz="12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gdzie mieszkają Twoi klienci</a:t>
            </a: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pozwala precyzyjnie dopasować kanały komunikacji i dystrybucji.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5291700" y="2694285"/>
            <a:ext cx="6180181" cy="2163763"/>
          </a:xfrm>
          <a:prstGeom prst="roundRect">
            <a:avLst>
              <a:gd name="adj" fmla="val 2969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6" name="Shape 3"/>
          <p:cNvSpPr/>
          <p:nvPr/>
        </p:nvSpPr>
        <p:spPr>
          <a:xfrm>
            <a:off x="5298049" y="2700635"/>
            <a:ext cx="6167482" cy="1075531"/>
          </a:xfrm>
          <a:prstGeom prst="roundRect">
            <a:avLst>
              <a:gd name="adj" fmla="val 5974"/>
            </a:avLst>
          </a:prstGeom>
          <a:solidFill>
            <a:srgbClr val="003180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7" name="Text 4"/>
          <p:cNvSpPr/>
          <p:nvPr/>
        </p:nvSpPr>
        <p:spPr>
          <a:xfrm>
            <a:off x="5450942" y="2853531"/>
            <a:ext cx="1912195" cy="238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🌾</a:t>
            </a: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Wieś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5450942" y="3170436"/>
            <a:ext cx="5861697" cy="4528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Klienci z obszarów wiejskich – specyficzne potrzeby, inne kanały dotarcia, często większa lojalność wobec lokalnych marek i produktów regionalnych.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5298049" y="3776166"/>
            <a:ext cx="6167482" cy="1075531"/>
          </a:xfrm>
          <a:prstGeom prst="rect">
            <a:avLst/>
          </a:prstGeom>
          <a:solidFill>
            <a:srgbClr val="003180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0" name="Shape 7"/>
          <p:cNvSpPr/>
          <p:nvPr/>
        </p:nvSpPr>
        <p:spPr>
          <a:xfrm>
            <a:off x="5298049" y="3776166"/>
            <a:ext cx="6167482" cy="19050"/>
          </a:xfrm>
          <a:prstGeom prst="roundRect">
            <a:avLst>
              <a:gd name="adj" fmla="val 337280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1" name="Text 8"/>
          <p:cNvSpPr/>
          <p:nvPr/>
        </p:nvSpPr>
        <p:spPr>
          <a:xfrm>
            <a:off x="5450942" y="3929062"/>
            <a:ext cx="2312830" cy="238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🏙️</a:t>
            </a: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Miasto / Przedmieście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5450942" y="4245967"/>
            <a:ext cx="5861697" cy="4528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Klienci miejscy i podmiejscy – większa dostępność do kanałów cyfrowych, wyższe tempo życia, różnorodność potrzeb i oczekiwań konsumenckich.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5291700" y="5004296"/>
            <a:ext cx="6180181" cy="989608"/>
          </a:xfrm>
          <a:prstGeom prst="roundRect">
            <a:avLst>
              <a:gd name="adj" fmla="val 6493"/>
            </a:avLst>
          </a:prstGeom>
          <a:solidFill>
            <a:srgbClr val="001D4D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592" y="5213945"/>
            <a:ext cx="191190" cy="152896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788674" y="5159474"/>
            <a:ext cx="5530315" cy="6792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Segmentacja geograficzna pozwala firmom lepiej dostosować ofertę, komunikację i logistykę do specyfiki danego rynku lokalnego lub regionalnego.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14" y="573484"/>
            <a:ext cx="10020645" cy="562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Wiek klienta – segmentacja demograficzna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9814" y="1495723"/>
            <a:ext cx="10752067" cy="5758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Podział klientów według wieku pozwala firmom lepiej dostosować oferty do potrzeb i preferencji różnych grup demograficznych, co prowadzi do zwiększenia satysfakcji klientów i poprawy wyników sprzedaży.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814" y="2273995"/>
            <a:ext cx="5286044" cy="191531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27902" y="2397423"/>
            <a:ext cx="269868" cy="33744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25092" y="3019127"/>
            <a:ext cx="2883820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Dzieci i młodzież (0–17 lat)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25092" y="3408164"/>
            <a:ext cx="4875487" cy="5758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Zabawki, odzież dziecięca, gry wideo, aplikacje edukacyjne.</a:t>
            </a:r>
            <a:endParaRPr lang="en-US" sz="14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5737" y="2273995"/>
            <a:ext cx="5286144" cy="191531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693825" y="2397423"/>
            <a:ext cx="269868" cy="33744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6391016" y="3019127"/>
            <a:ext cx="2843637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Młodzi dorośli (18–24 lata)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6391016" y="3408164"/>
            <a:ext cx="4875587" cy="287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Technologia, moda, rozrywka, gastronomia, studia.</a:t>
            </a:r>
            <a:endParaRPr lang="en-US" sz="14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814" y="4369197"/>
            <a:ext cx="5286044" cy="191531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227902" y="4492625"/>
            <a:ext cx="269868" cy="33744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100" dirty="0"/>
          </a:p>
        </p:txBody>
      </p:sp>
      <p:sp>
        <p:nvSpPr>
          <p:cNvPr id="14" name="Text 9"/>
          <p:cNvSpPr/>
          <p:nvPr/>
        </p:nvSpPr>
        <p:spPr>
          <a:xfrm>
            <a:off x="925092" y="5114330"/>
            <a:ext cx="2249630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Dorośli (25–34 lata)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925092" y="5503366"/>
            <a:ext cx="4875487" cy="5758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Nieruchomości, motoryzacja, finanse, podróże, rekreacja.</a:t>
            </a:r>
            <a:endParaRPr lang="en-US" sz="14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5737" y="4369197"/>
            <a:ext cx="5286144" cy="1915319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8693825" y="4492625"/>
            <a:ext cx="269868" cy="33744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2100" dirty="0"/>
          </a:p>
        </p:txBody>
      </p:sp>
      <p:sp>
        <p:nvSpPr>
          <p:cNvPr id="18" name="Text 12"/>
          <p:cNvSpPr/>
          <p:nvPr/>
        </p:nvSpPr>
        <p:spPr>
          <a:xfrm>
            <a:off x="6391016" y="5114330"/>
            <a:ext cx="4043757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Dorośli w średnim wieku (35–44 lata)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6391016" y="5503366"/>
            <a:ext cx="4875587" cy="287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Edukacja dzieci, inwestycje, zdrowie, ubezpieczenia.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14" y="884535"/>
            <a:ext cx="10214712" cy="562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Wiek klienta – starsze grupy demograficzne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814" y="1806773"/>
            <a:ext cx="3464037" cy="27722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16898" y="1930202"/>
            <a:ext cx="269868" cy="33744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925092" y="2551906"/>
            <a:ext cx="3053480" cy="5621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Dorośli w późnym wieku (45–54 lata)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25092" y="3222030"/>
            <a:ext cx="3053480" cy="11517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Planowanie przyszłości, oszczędzanie na emeryturę, produkty finansowe, </a:t>
            </a:r>
            <a:r>
              <a:rPr lang="en-US" sz="14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zdrowotne</a:t>
            </a: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br>
              <a:rPr lang="pl-PL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4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luksusowe.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3730" y="1806773"/>
            <a:ext cx="3464136" cy="277227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960814" y="1930202"/>
            <a:ext cx="269868" cy="33744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4569008" y="2551906"/>
            <a:ext cx="2302115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Seniorzy (55–64 lata)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4569008" y="2940943"/>
            <a:ext cx="3053579" cy="8637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Przygotowanie do emerytury, podróże, zdrowie, hobby </a:t>
            </a:r>
            <a:br>
              <a:rPr lang="pl-PL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4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aktywny tryb życia.</a:t>
            </a:r>
            <a:endParaRPr lang="en-US" sz="14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7745" y="1806773"/>
            <a:ext cx="3464136" cy="277227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04829" y="1930202"/>
            <a:ext cx="269868" cy="33744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100" dirty="0"/>
          </a:p>
        </p:txBody>
      </p:sp>
      <p:sp>
        <p:nvSpPr>
          <p:cNvPr id="13" name="Text 8"/>
          <p:cNvSpPr/>
          <p:nvPr/>
        </p:nvSpPr>
        <p:spPr>
          <a:xfrm>
            <a:off x="8213023" y="2551906"/>
            <a:ext cx="2411055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Osoby starsze (65+ lat)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8213023" y="2940943"/>
            <a:ext cx="3053579" cy="8637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Opieka zdrowotna, rekreacja, wsparcie w codziennym życiu, usługi medyczne i turystyczne.</a:t>
            </a:r>
            <a:endParaRPr lang="en-US" sz="1400" dirty="0"/>
          </a:p>
        </p:txBody>
      </p:sp>
      <p:sp>
        <p:nvSpPr>
          <p:cNvPr id="15" name="Shape 10"/>
          <p:cNvSpPr/>
          <p:nvPr/>
        </p:nvSpPr>
        <p:spPr>
          <a:xfrm>
            <a:off x="719814" y="4781451"/>
            <a:ext cx="10752067" cy="989608"/>
          </a:xfrm>
          <a:prstGeom prst="roundRect">
            <a:avLst>
              <a:gd name="adj" fmla="val 7638"/>
            </a:avLst>
          </a:prstGeom>
          <a:solidFill>
            <a:srgbClr val="183A13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93" y="5039320"/>
            <a:ext cx="224923" cy="17988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304495" y="4988322"/>
            <a:ext cx="9987506" cy="5758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Precyzyjna segmentacja wiekowa umożliwia tworzenie ofert skrojonych na miarę – zwiększa skuteczność kampanii marketingowych i buduje długotrwałe relacje z klientami.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563" y="0"/>
            <a:ext cx="4276131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0292" y="190901"/>
            <a:ext cx="6954981" cy="7312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3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Trendy rynkowe – podział klientów według zachowań</a:t>
            </a:r>
            <a:endParaRPr lang="en-US" sz="2300" dirty="0"/>
          </a:p>
        </p:txBody>
      </p:sp>
      <p:sp>
        <p:nvSpPr>
          <p:cNvPr id="4" name="Text 1"/>
          <p:cNvSpPr/>
          <p:nvPr/>
        </p:nvSpPr>
        <p:spPr>
          <a:xfrm>
            <a:off x="438728" y="1022147"/>
            <a:ext cx="7093526" cy="3087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Podział klientów według obecnych trendów jest kluczowy dla skutecznego zarządzania relacjami z klientami oraz dostosowywania oferty do ich potrzeb.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403" y="1625036"/>
            <a:ext cx="292390" cy="29239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80292" y="1986924"/>
            <a:ext cx="1701771" cy="76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Klienci ekologiczni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480292" y="2318073"/>
            <a:ext cx="7333672" cy="3087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Preferują produkty przyjazne środowisku, zwracają uwagę na zrównoważony rozwój i etyczne praktyki biznesowe. Często wybierają marki z certyfikatami ekologicznymi.</a:t>
            </a:r>
            <a:endParaRPr lang="en-US" sz="1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875" y="3037852"/>
            <a:ext cx="292390" cy="29239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80292" y="3420566"/>
            <a:ext cx="1462249" cy="182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Klienci cyfrowi</a:t>
            </a:r>
            <a:endParaRPr lang="en-US" sz="1400" dirty="0"/>
          </a:p>
        </p:txBody>
      </p:sp>
      <p:sp>
        <p:nvSpPr>
          <p:cNvPr id="10" name="Text 5"/>
          <p:cNvSpPr/>
          <p:nvPr/>
        </p:nvSpPr>
        <p:spPr>
          <a:xfrm>
            <a:off x="480292" y="3663950"/>
            <a:ext cx="6668653" cy="3087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Korzystają głównie z kanałów online, cenią wygodę i szybkość transakcji. Aktywni w mediach społecznościowych, często dzielą się opiniami online.</a:t>
            </a:r>
            <a:endParaRPr lang="en-US" sz="1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728" y="4179342"/>
            <a:ext cx="292390" cy="29239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54183" y="4569123"/>
            <a:ext cx="2124594" cy="1258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Klienci zdrowotnie świadomi</a:t>
            </a:r>
            <a:endParaRPr lang="en-US" sz="1400" dirty="0"/>
          </a:p>
        </p:txBody>
      </p:sp>
      <p:sp>
        <p:nvSpPr>
          <p:cNvPr id="13" name="Text 7"/>
          <p:cNvSpPr/>
          <p:nvPr/>
        </p:nvSpPr>
        <p:spPr>
          <a:xfrm>
            <a:off x="480292" y="4740473"/>
            <a:ext cx="7185890" cy="3087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Interesują się produktami promującymi zdrowy styl życia – żywność organiczna, suplementy, fitness. Poszukują informacji o składnikach i wartościach odżywczych.</a:t>
            </a:r>
            <a:endParaRPr lang="en-US" sz="14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0292" y="5454227"/>
            <a:ext cx="292390" cy="292398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554183" y="5771456"/>
            <a:ext cx="1462249" cy="182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Klienci luksusowi</a:t>
            </a:r>
            <a:endParaRPr lang="en-US" sz="1400" dirty="0"/>
          </a:p>
        </p:txBody>
      </p:sp>
      <p:sp>
        <p:nvSpPr>
          <p:cNvPr id="16" name="Text 9"/>
          <p:cNvSpPr/>
          <p:nvPr/>
        </p:nvSpPr>
        <p:spPr>
          <a:xfrm>
            <a:off x="554183" y="6086350"/>
            <a:ext cx="7185890" cy="3087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Szukają produktów premium i ekskluzywnych doświadczeń. Cenią jakość, prestiż i unikalność. Gotowi zapłacić więcej za produkty z wyższej półki.</a:t>
            </a:r>
            <a:endParaRPr 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14" y="874911"/>
            <a:ext cx="10611081" cy="562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Trendy rynkowe – kolejne segmenty klientów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814" y="1797149"/>
            <a:ext cx="449847" cy="4498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9814" y="2471936"/>
            <a:ext cx="2249630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Klienci lokalni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19814" y="2860973"/>
            <a:ext cx="3434073" cy="14396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Preferują wspieranie lokalnych firm </a:t>
            </a:r>
            <a:br>
              <a:rPr lang="pl-PL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4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producentów. Cenią produkty regionalne i tradycyjne. Zainteresowani budowaniem społeczności i lokalnymi inicjatywami.</a:t>
            </a:r>
            <a:endParaRPr lang="en-US" sz="1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8811" y="1797149"/>
            <a:ext cx="449847" cy="4498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78811" y="2471936"/>
            <a:ext cx="2424846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Klienci technologiczni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4378811" y="2860973"/>
            <a:ext cx="3434073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Zainteresowani nowinkami technologicznymi i innowacjami. Często pierwsi adoptują nowe technologie i gadżety. Śledzą trendy </a:t>
            </a:r>
            <a:br>
              <a:rPr lang="pl-PL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4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uczestniczą w wydarzeniach branżowych.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7808" y="1797149"/>
            <a:ext cx="449847" cy="44985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37808" y="2471936"/>
            <a:ext cx="2249630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Klienci oszczędni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8037808" y="2860973"/>
            <a:ext cx="3434073" cy="14396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Skupiają się na najlepszym stosunku jakości do ceny. Korzystają z promocji, rabatów i programów lojalnościowych. Porównują ceny i szukają okazji zakupowych.</a:t>
            </a:r>
            <a:endParaRPr lang="en-US" sz="1400" dirty="0"/>
          </a:p>
        </p:txBody>
      </p:sp>
      <p:sp>
        <p:nvSpPr>
          <p:cNvPr id="12" name="Shape 7"/>
          <p:cNvSpPr/>
          <p:nvPr/>
        </p:nvSpPr>
        <p:spPr>
          <a:xfrm>
            <a:off x="719814" y="4790976"/>
            <a:ext cx="10752067" cy="989608"/>
          </a:xfrm>
          <a:prstGeom prst="roundRect">
            <a:avLst>
              <a:gd name="adj" fmla="val 7638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93" y="5048845"/>
            <a:ext cx="224923" cy="17988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304495" y="4997847"/>
            <a:ext cx="9987506" cy="5758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Podział klientów według tych kategorii pozwala lepiej zrozumieć ich potrzeby i oczekiwania, co umożliwia bardziej precyzyjne targetowanie ofert i kampanii marketingowych.</a:t>
            </a: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14" y="535980"/>
            <a:ext cx="9187922" cy="562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klientów indywidualnych (B2C)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9814" y="1458218"/>
            <a:ext cx="10752067" cy="5758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klientów na rynku indywidualnym może być przeprowadzona za pomocą różnych metod i narzędzi. Oto kluczowe kroki skutecznej analizy: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814" y="2259013"/>
            <a:ext cx="179879" cy="179884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19814" y="2516882"/>
            <a:ext cx="3464037" cy="25400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6" name="Text 3"/>
          <p:cNvSpPr/>
          <p:nvPr/>
        </p:nvSpPr>
        <p:spPr>
          <a:xfrm>
            <a:off x="719814" y="2657574"/>
            <a:ext cx="2249630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Segmentacja rynku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19814" y="3046611"/>
            <a:ext cx="3464037" cy="11517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Podziel klientów na segmenty na podstawie </a:t>
            </a:r>
            <a:r>
              <a:rPr lang="en-US" sz="14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demografii</a:t>
            </a: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(wiek, płeć, dochód), </a:t>
            </a:r>
            <a:r>
              <a:rPr lang="en-US" sz="14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psychografii</a:t>
            </a: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(styl życia, wartości) oraz zachowań zakupowych.</a:t>
            </a:r>
            <a:endParaRPr lang="en-US" sz="14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3730" y="2259013"/>
            <a:ext cx="179879" cy="179884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4363730" y="2516882"/>
            <a:ext cx="3464136" cy="25400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0" name="Text 6"/>
          <p:cNvSpPr/>
          <p:nvPr/>
        </p:nvSpPr>
        <p:spPr>
          <a:xfrm>
            <a:off x="4363730" y="2657574"/>
            <a:ext cx="3464136" cy="5621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zachowań konsumenckich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4363730" y="3327698"/>
            <a:ext cx="3464136" cy="8637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Zbadaj wzorce zakupowe, częstotliwość zakupów, preferencje produktowe oraz reakcje na promocje.</a:t>
            </a:r>
            <a:endParaRPr lang="en-US" sz="14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7745" y="2259013"/>
            <a:ext cx="179879" cy="179884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8007745" y="2516882"/>
            <a:ext cx="3464136" cy="25400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4" name="Text 9"/>
          <p:cNvSpPr/>
          <p:nvPr/>
        </p:nvSpPr>
        <p:spPr>
          <a:xfrm>
            <a:off x="8007745" y="2657574"/>
            <a:ext cx="2249630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Badania ankietowe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8007745" y="3046611"/>
            <a:ext cx="3464136" cy="8637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Przeprowadź ankiety lub wywiady, aby zrozumieć potrzeby, </a:t>
            </a:r>
            <a:r>
              <a:rPr lang="en-US" sz="14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oczekiwania</a:t>
            </a: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br>
              <a:rPr lang="pl-PL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4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poziom satysfakcji klientów.</a:t>
            </a:r>
            <a:endParaRPr lang="en-US" sz="14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814" y="4535686"/>
            <a:ext cx="179879" cy="179884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719814" y="4793555"/>
            <a:ext cx="5286044" cy="25400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8" name="Text 12"/>
          <p:cNvSpPr/>
          <p:nvPr/>
        </p:nvSpPr>
        <p:spPr>
          <a:xfrm>
            <a:off x="719814" y="4934248"/>
            <a:ext cx="3388434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danych transakcyjnych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719814" y="5323284"/>
            <a:ext cx="5286044" cy="8637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Wykorzystaj dane z systemów CRM do analizy historii zakupów, wartości życiowej klienta (CLV) oraz wskaźników retencji.</a:t>
            </a:r>
            <a:endParaRPr lang="en-US" sz="140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5737" y="4535686"/>
            <a:ext cx="179879" cy="179884"/>
          </a:xfrm>
          <a:prstGeom prst="rect">
            <a:avLst/>
          </a:prstGeom>
        </p:spPr>
      </p:pic>
      <p:sp>
        <p:nvSpPr>
          <p:cNvPr id="21" name="Shape 14"/>
          <p:cNvSpPr/>
          <p:nvPr/>
        </p:nvSpPr>
        <p:spPr>
          <a:xfrm>
            <a:off x="6185737" y="4793555"/>
            <a:ext cx="5286144" cy="25400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2" name="Text 15"/>
          <p:cNvSpPr/>
          <p:nvPr/>
        </p:nvSpPr>
        <p:spPr>
          <a:xfrm>
            <a:off x="6185737" y="4934248"/>
            <a:ext cx="3914875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mediów społecznościowych</a:t>
            </a:r>
            <a:endParaRPr lang="en-US" sz="1750" dirty="0"/>
          </a:p>
        </p:txBody>
      </p:sp>
      <p:sp>
        <p:nvSpPr>
          <p:cNvPr id="23" name="Text 16"/>
          <p:cNvSpPr/>
          <p:nvPr/>
        </p:nvSpPr>
        <p:spPr>
          <a:xfrm>
            <a:off x="6185737" y="5323284"/>
            <a:ext cx="5286144" cy="5758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Monitoruj aktywność klientów w mediach społecznościowych, aby zrozumieć ich opinie i preferencje.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14" y="594420"/>
            <a:ext cx="8695115" cy="50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1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klientów instytucjonalnych (B2B)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719814" y="1392039"/>
            <a:ext cx="10752067" cy="4925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klientów instytucjonalnych wymaga odmiennego podejścia – skupia się na relacjach biznesowych, kondycji finansowej i strukturze decyzyjnej organizacji.</a:t>
            </a:r>
            <a:endParaRPr lang="en-US" sz="1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814" y="2068711"/>
            <a:ext cx="161921" cy="16192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19814" y="2304653"/>
            <a:ext cx="3486857" cy="19050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6" name="Text 3"/>
          <p:cNvSpPr/>
          <p:nvPr/>
        </p:nvSpPr>
        <p:spPr>
          <a:xfrm>
            <a:off x="719814" y="2423716"/>
            <a:ext cx="2339520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Segmentacja rynku B2B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19814" y="2764234"/>
            <a:ext cx="3486857" cy="7387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Segmentuj klientów według </a:t>
            </a:r>
            <a:r>
              <a:rPr lang="en-US" sz="12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branży, wielkości firmy, lokalizacji geograficznej</a:t>
            </a: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oraz potrzeb biznesowych.</a:t>
            </a:r>
            <a:endParaRPr lang="en-US" sz="12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2419" y="2068711"/>
            <a:ext cx="161921" cy="161925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4352419" y="2304653"/>
            <a:ext cx="3486857" cy="19050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0" name="Text 6"/>
          <p:cNvSpPr/>
          <p:nvPr/>
        </p:nvSpPr>
        <p:spPr>
          <a:xfrm>
            <a:off x="4352419" y="2423716"/>
            <a:ext cx="2708306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relacji biznesowych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4352419" y="2764234"/>
            <a:ext cx="3486857" cy="7387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Oceń długość i jakość relacji z klientami, analizując historię współpracy, wartość kontraktów oraz poziom zadowolenia.</a:t>
            </a:r>
            <a:endParaRPr lang="en-US" sz="12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5024" y="2068711"/>
            <a:ext cx="161921" cy="161925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7985024" y="2304653"/>
            <a:ext cx="3486857" cy="19050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4" name="Text 9"/>
          <p:cNvSpPr/>
          <p:nvPr/>
        </p:nvSpPr>
        <p:spPr>
          <a:xfrm>
            <a:off x="7985024" y="2423716"/>
            <a:ext cx="2024706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Badania rynkowe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985024" y="2764234"/>
            <a:ext cx="3486857" cy="7387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Przeprowadź badania rynkowe, aby zrozumieć trendy w branży, konkurencję oraz pozycję firmy na rynku.</a:t>
            </a:r>
            <a:endParaRPr lang="en-US" sz="12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814" y="3790454"/>
            <a:ext cx="161921" cy="161925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719814" y="4026396"/>
            <a:ext cx="5303110" cy="19050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8" name="Text 12"/>
          <p:cNvSpPr/>
          <p:nvPr/>
        </p:nvSpPr>
        <p:spPr>
          <a:xfrm>
            <a:off x="719814" y="4145459"/>
            <a:ext cx="2024706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finansowa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19814" y="4485977"/>
            <a:ext cx="5303110" cy="4925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Sprawdź kondycję finansową klientów instytucjonalnych, analizując sprawozdania finansowe oraz zdolność kredytową.</a:t>
            </a:r>
            <a:endParaRPr lang="en-US" sz="125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8672" y="3790454"/>
            <a:ext cx="161921" cy="161925"/>
          </a:xfrm>
          <a:prstGeom prst="rect">
            <a:avLst/>
          </a:prstGeom>
        </p:spPr>
      </p:pic>
      <p:sp>
        <p:nvSpPr>
          <p:cNvPr id="21" name="Shape 14"/>
          <p:cNvSpPr/>
          <p:nvPr/>
        </p:nvSpPr>
        <p:spPr>
          <a:xfrm>
            <a:off x="6168672" y="4026396"/>
            <a:ext cx="5303209" cy="19050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2" name="Text 15"/>
          <p:cNvSpPr/>
          <p:nvPr/>
        </p:nvSpPr>
        <p:spPr>
          <a:xfrm>
            <a:off x="6168672" y="4145459"/>
            <a:ext cx="2325828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sieci kontaktów</a:t>
            </a:r>
            <a:endParaRPr lang="en-US" sz="1550" dirty="0"/>
          </a:p>
        </p:txBody>
      </p:sp>
      <p:sp>
        <p:nvSpPr>
          <p:cNvPr id="23" name="Text 16"/>
          <p:cNvSpPr/>
          <p:nvPr/>
        </p:nvSpPr>
        <p:spPr>
          <a:xfrm>
            <a:off x="6168672" y="4485977"/>
            <a:ext cx="5303209" cy="4925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Wykorzystaj narzędzia do analizy sieci kontaktów, aby zidentyfikować kluczowe osoby wpływające na decyzje zakupowe.</a:t>
            </a:r>
            <a:endParaRPr lang="en-US" sz="1250" dirty="0"/>
          </a:p>
        </p:txBody>
      </p:sp>
      <p:sp>
        <p:nvSpPr>
          <p:cNvPr id="24" name="Shape 17"/>
          <p:cNvSpPr/>
          <p:nvPr/>
        </p:nvSpPr>
        <p:spPr>
          <a:xfrm>
            <a:off x="719814" y="5263852"/>
            <a:ext cx="10752067" cy="835819"/>
          </a:xfrm>
          <a:prstGeom prst="roundRect">
            <a:avLst>
              <a:gd name="adj" fmla="val 8139"/>
            </a:avLst>
          </a:prstGeom>
          <a:solidFill>
            <a:srgbClr val="001D4D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735" y="5489674"/>
            <a:ext cx="202401" cy="161925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1246057" y="5435501"/>
            <a:ext cx="10063903" cy="4925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 obu przypadkach ważne jest regularne monitorowanie i aktualizowanie danych oraz dostosowywanie strategii marketingowych i sprzedażowych do zmieniających się potrzeb klientów.</a:t>
            </a:r>
            <a:endParaRPr lang="en-US" sz="12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8603" y="545207"/>
            <a:ext cx="6202604" cy="11072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</a:t>
            </a:r>
            <a:r>
              <a:rPr lang="en-US" sz="3450" dirty="0" err="1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konkurencji</a:t>
            </a:r>
            <a:r>
              <a:rPr lang="en-US" sz="34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br>
              <a:rPr lang="pl-PL" sz="34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pl-PL" sz="34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-</a:t>
            </a:r>
            <a:r>
              <a:rPr lang="en-US" sz="34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dlaczego jest niezbędna?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708603" y="1914029"/>
            <a:ext cx="6202604" cy="14064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konkurencji to kluczowy element strategii biznesowej, który pozwala zrozumieć </a:t>
            </a:r>
            <a:r>
              <a:rPr lang="en-US" sz="13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pozycję firmy na rynku</a:t>
            </a: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oraz działania konkurentów. Przeprowadzenie kompleksowej analizy pozwala lepiej zrozumieć rynek, identyfikować szanse i zagrożenia oraz podejmować bardziej świadome decyzje biznesowe.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708603" y="3516610"/>
            <a:ext cx="6202604" cy="1310878"/>
          </a:xfrm>
          <a:prstGeom prst="roundRect">
            <a:avLst>
              <a:gd name="adj" fmla="val 5676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6" name="Text 3"/>
          <p:cNvSpPr/>
          <p:nvPr/>
        </p:nvSpPr>
        <p:spPr>
          <a:xfrm>
            <a:off x="892053" y="3700066"/>
            <a:ext cx="2618417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Konkurenci bezpośredni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892053" y="4081463"/>
            <a:ext cx="5835702" cy="5625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Oferują podobne produkty lub usługi skierowane do tych samych grup klientów.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708603" y="5001816"/>
            <a:ext cx="6202604" cy="1310878"/>
          </a:xfrm>
          <a:prstGeom prst="roundRect">
            <a:avLst>
              <a:gd name="adj" fmla="val 5676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9" name="Text 6"/>
          <p:cNvSpPr/>
          <p:nvPr/>
        </p:nvSpPr>
        <p:spPr>
          <a:xfrm>
            <a:off x="892053" y="5185271"/>
            <a:ext cx="2241593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Konkurenci pośredni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892053" y="5566668"/>
            <a:ext cx="5835702" cy="5625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Zaspokajają te same potrzeby klientów w inny sposób lub za pomocą innych produktów.</a:t>
            </a:r>
            <a:endParaRPr lang="en-US" sz="13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603" y="551557"/>
            <a:ext cx="9023521" cy="470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9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Kroki skutecznej analizy konkurencji – część I</a:t>
            </a:r>
            <a:endParaRPr lang="en-US" sz="2950" dirty="0"/>
          </a:p>
        </p:txBody>
      </p:sp>
      <p:sp>
        <p:nvSpPr>
          <p:cNvPr id="3" name="Shape 1"/>
          <p:cNvSpPr/>
          <p:nvPr/>
        </p:nvSpPr>
        <p:spPr>
          <a:xfrm>
            <a:off x="708603" y="1273969"/>
            <a:ext cx="338824" cy="338832"/>
          </a:xfrm>
          <a:prstGeom prst="roundRect">
            <a:avLst>
              <a:gd name="adj" fmla="val 18667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 2"/>
          <p:cNvSpPr/>
          <p:nvPr/>
        </p:nvSpPr>
        <p:spPr>
          <a:xfrm>
            <a:off x="765057" y="1302196"/>
            <a:ext cx="225816" cy="28227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173332" y="1325662"/>
            <a:ext cx="2458182" cy="235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Identyfikacja konkurentów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1173332" y="1636415"/>
            <a:ext cx="10309761" cy="442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Zidentyfikuj bezpośrednich i pośrednich konkurentów. Bezpośredni oferują podobne produkty lub usługi, pośredni mogą zaspokajać te same potrzeby klientów w inny sposób.</a:t>
            </a:r>
            <a:endParaRPr lang="en-US" sz="1150" dirty="0"/>
          </a:p>
        </p:txBody>
      </p:sp>
      <p:sp>
        <p:nvSpPr>
          <p:cNvPr id="7" name="Shape 5"/>
          <p:cNvSpPr/>
          <p:nvPr/>
        </p:nvSpPr>
        <p:spPr>
          <a:xfrm>
            <a:off x="708603" y="2330847"/>
            <a:ext cx="338824" cy="338832"/>
          </a:xfrm>
          <a:prstGeom prst="roundRect">
            <a:avLst>
              <a:gd name="adj" fmla="val 18667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8" name="Text 6"/>
          <p:cNvSpPr/>
          <p:nvPr/>
        </p:nvSpPr>
        <p:spPr>
          <a:xfrm>
            <a:off x="765057" y="2359075"/>
            <a:ext cx="225816" cy="28227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73332" y="2382540"/>
            <a:ext cx="1882331" cy="235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Zbieranie informacji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1173332" y="2693293"/>
            <a:ext cx="10309761" cy="442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Zbierz jak najwięcej danych o konkurentach poprzez analizę stron internetowych, raportów rocznych, artykułów prasowych, mediów społecznościowych oraz opinii klientów.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708603" y="3387725"/>
            <a:ext cx="338824" cy="338832"/>
          </a:xfrm>
          <a:prstGeom prst="roundRect">
            <a:avLst>
              <a:gd name="adj" fmla="val 18667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2" name="Text 10"/>
          <p:cNvSpPr/>
          <p:nvPr/>
        </p:nvSpPr>
        <p:spPr>
          <a:xfrm>
            <a:off x="765057" y="3415953"/>
            <a:ext cx="225816" cy="28227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1173332" y="3439418"/>
            <a:ext cx="2380397" cy="235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produktów i usług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1173332" y="3750171"/>
            <a:ext cx="10309761" cy="442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Porównaj ofertę konkurentów pod kątem </a:t>
            </a:r>
            <a:r>
              <a:rPr lang="en-US" sz="11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jakości, ceny, funkcjonalności i innowacyjności</a:t>
            </a: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Zwróć uwagę na unikalne cechy wyróżniające ich ofertę na rynku.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708603" y="4444603"/>
            <a:ext cx="338824" cy="338832"/>
          </a:xfrm>
          <a:prstGeom prst="roundRect">
            <a:avLst>
              <a:gd name="adj" fmla="val 18667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 14"/>
          <p:cNvSpPr/>
          <p:nvPr/>
        </p:nvSpPr>
        <p:spPr>
          <a:xfrm>
            <a:off x="765057" y="4472831"/>
            <a:ext cx="225816" cy="28227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1173332" y="4496296"/>
            <a:ext cx="2776964" cy="235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Ocena strategii marketingowej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1173332" y="4807049"/>
            <a:ext cx="10309761" cy="442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Przeanalizuj kanały marketingowe, kampanie reklamowe i strategie cenowe konkurentów. Zwróć uwagę na ich obecność w mediach społecznościowych i zaangażowanie klientów.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708603" y="5501481"/>
            <a:ext cx="338824" cy="338832"/>
          </a:xfrm>
          <a:prstGeom prst="roundRect">
            <a:avLst>
              <a:gd name="adj" fmla="val 18667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20" name="Text 18"/>
          <p:cNvSpPr/>
          <p:nvPr/>
        </p:nvSpPr>
        <p:spPr>
          <a:xfrm>
            <a:off x="765057" y="5529709"/>
            <a:ext cx="225816" cy="28227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5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1173332" y="5553174"/>
            <a:ext cx="1882331" cy="235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finansowa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1173332" y="5863927"/>
            <a:ext cx="10309761" cy="442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Zbadaj wyniki finansowe konkurentów – przychody, zyski, marże i udział w rynku. Pomoże to ocenić ich stabilność finansową i potencjał wzrostu.</a:t>
            </a:r>
            <a:endParaRPr lang="en-US" sz="11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7516" y="1123826"/>
            <a:ext cx="6180181" cy="22494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rynku, trendów </a:t>
            </a:r>
            <a:endParaRPr lang="en-US" sz="3500" dirty="0"/>
          </a:p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 konkurencji oraz budowanie strategii biznesowej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19814" y="3781776"/>
            <a:ext cx="6789766" cy="287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Iwona Świdurska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· Mati Consulting szkolenia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442723" y="4589915"/>
            <a:ext cx="6576913" cy="1301560"/>
          </a:xfrm>
          <a:prstGeom prst="roundRect">
            <a:avLst>
              <a:gd name="adj" fmla="val 17232"/>
            </a:avLst>
          </a:prstGeom>
          <a:noFill/>
          <a:ln w="6350">
            <a:solidFill>
              <a:srgbClr val="609DFF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8" name="Text 5"/>
          <p:cNvSpPr/>
          <p:nvPr/>
        </p:nvSpPr>
        <p:spPr>
          <a:xfrm>
            <a:off x="719814" y="4626184"/>
            <a:ext cx="3620441" cy="432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10–11 CZERWCA 2026 · GORZÓW WLKP.</a:t>
            </a:r>
            <a:endParaRPr lang="pl-PL" sz="1400" dirty="0">
              <a:solidFill>
                <a:srgbClr val="609DFF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0" indent="0" algn="l">
              <a:lnSpc>
                <a:spcPct val="133000"/>
              </a:lnSpc>
              <a:buNone/>
            </a:pPr>
            <a:endParaRPr lang="pl-PL" sz="1100" dirty="0">
              <a:solidFill>
                <a:srgbClr val="609DFF"/>
              </a:solidFill>
              <a:latin typeface="Merriweather" pitchFamily="34" charset="0"/>
            </a:endParaRPr>
          </a:p>
          <a:p>
            <a:pPr>
              <a:lnSpc>
                <a:spcPct val="133000"/>
              </a:lnSpc>
            </a:pPr>
            <a:r>
              <a:rPr lang="pl-PL" dirty="0">
                <a:solidFill>
                  <a:schemeClr val="bg1"/>
                </a:solidFill>
                <a:latin typeface="Merriweather" panose="00000500000000000000" pitchFamily="2" charset="-18"/>
              </a:rPr>
              <a:t>Departament Gospodarki i Rozwoju </a:t>
            </a:r>
            <a:br>
              <a:rPr lang="pl-PL" dirty="0">
                <a:solidFill>
                  <a:schemeClr val="bg1"/>
                </a:solidFill>
                <a:latin typeface="Merriweather" panose="00000500000000000000" pitchFamily="2" charset="-18"/>
              </a:rPr>
            </a:br>
            <a:r>
              <a:rPr lang="pl-PL" dirty="0">
                <a:solidFill>
                  <a:schemeClr val="bg1"/>
                </a:solidFill>
                <a:latin typeface="Merriweather" panose="00000500000000000000" pitchFamily="2" charset="-18"/>
              </a:rPr>
              <a:t>Urząd Marszałkowski Województwa Lubuskiego</a:t>
            </a:r>
            <a:endParaRPr lang="en-US" sz="1100" dirty="0">
              <a:solidFill>
                <a:schemeClr val="bg1"/>
              </a:solidFill>
              <a:latin typeface="Merriweather" panose="00000500000000000000" pitchFamily="2" charset="-18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C9A8B8D-AFC3-D4A9-10F8-72E1EA9F0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45A4E71-59A3-04C2-63AE-029B88C7D7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22" y="6284399"/>
            <a:ext cx="6249084" cy="4745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14" y="597198"/>
            <a:ext cx="9301525" cy="478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Kroki skutecznej analizy konkurencji – część II</a:t>
            </a:r>
            <a:endParaRPr lang="en-US" sz="3000" dirty="0"/>
          </a:p>
        </p:txBody>
      </p:sp>
      <p:sp>
        <p:nvSpPr>
          <p:cNvPr id="3" name="Shape 1"/>
          <p:cNvSpPr/>
          <p:nvPr/>
        </p:nvSpPr>
        <p:spPr>
          <a:xfrm>
            <a:off x="719814" y="1335286"/>
            <a:ext cx="344181" cy="344190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 2"/>
          <p:cNvSpPr/>
          <p:nvPr/>
        </p:nvSpPr>
        <p:spPr>
          <a:xfrm>
            <a:off x="777161" y="1363911"/>
            <a:ext cx="229388" cy="28684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1193969" y="1387872"/>
            <a:ext cx="2184147" cy="238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Badanie opinii klientów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1193969" y="1704777"/>
            <a:ext cx="10277912" cy="4528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Przeanalizuj opinie i recenzje klientów dotyczące produktów i usług konkurentów. Zwróć uwagę na ich mocne i słabe strony oraz poziom satysfakcji klientów.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719814" y="2417663"/>
            <a:ext cx="344181" cy="344190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8" name="Text 6"/>
          <p:cNvSpPr/>
          <p:nvPr/>
        </p:nvSpPr>
        <p:spPr>
          <a:xfrm>
            <a:off x="777161" y="2446288"/>
            <a:ext cx="229388" cy="28684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1193969" y="2470249"/>
            <a:ext cx="2619012" cy="238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Ocena zasobów i możliwości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193969" y="2787154"/>
            <a:ext cx="10277912" cy="4528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Zbadaj zasoby konkurentów – technologię, kadrę zarządzającą, partnerstwa strategiczne i infrastrukturę. Oceń ich przewagi konkurencyjne i możliwe przyszłe działania.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719814" y="3500041"/>
            <a:ext cx="344181" cy="344190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2" name="Text 10"/>
          <p:cNvSpPr/>
          <p:nvPr/>
        </p:nvSpPr>
        <p:spPr>
          <a:xfrm>
            <a:off x="777161" y="3528665"/>
            <a:ext cx="229388" cy="28684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1193969" y="3552627"/>
            <a:ext cx="1912195" cy="238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SWOT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1193969" y="3869531"/>
            <a:ext cx="10277912" cy="4528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Przeprowadź analizę SWOT (mocne i słabe strony, szanse i zagrożenia) dla każdego z głównych konkurentów, co pozwoli lepiej zrozumieć ich pozycję na rynku.</a:t>
            </a:r>
            <a:endParaRPr lang="en-US" sz="1200" dirty="0"/>
          </a:p>
        </p:txBody>
      </p:sp>
      <p:sp>
        <p:nvSpPr>
          <p:cNvPr id="15" name="Shape 13"/>
          <p:cNvSpPr/>
          <p:nvPr/>
        </p:nvSpPr>
        <p:spPr>
          <a:xfrm>
            <a:off x="719814" y="4582418"/>
            <a:ext cx="344181" cy="344190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 14"/>
          <p:cNvSpPr/>
          <p:nvPr/>
        </p:nvSpPr>
        <p:spPr>
          <a:xfrm>
            <a:off x="777161" y="4611043"/>
            <a:ext cx="229388" cy="28684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1193969" y="4635004"/>
            <a:ext cx="3296957" cy="238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Monitorowanie działań konkurencji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1193969" y="4951909"/>
            <a:ext cx="10277912" cy="2264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Regularnie monitoruj działania konkurentów, aby szybko reagować na zmiany w ich strategiach i dostosowywać własne działania.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719814" y="5438378"/>
            <a:ext cx="344181" cy="344190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20" name="Text 18"/>
          <p:cNvSpPr/>
          <p:nvPr/>
        </p:nvSpPr>
        <p:spPr>
          <a:xfrm>
            <a:off x="777161" y="5467003"/>
            <a:ext cx="229388" cy="28684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5</a:t>
            </a:r>
            <a:endParaRPr lang="en-US" sz="1800" dirty="0"/>
          </a:p>
        </p:txBody>
      </p:sp>
      <p:sp>
        <p:nvSpPr>
          <p:cNvPr id="21" name="Text 19"/>
          <p:cNvSpPr/>
          <p:nvPr/>
        </p:nvSpPr>
        <p:spPr>
          <a:xfrm>
            <a:off x="1193969" y="5490964"/>
            <a:ext cx="1912195" cy="238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Raport i wnioski</a:t>
            </a:r>
            <a:endParaRPr lang="en-US" sz="1500" dirty="0"/>
          </a:p>
        </p:txBody>
      </p:sp>
      <p:sp>
        <p:nvSpPr>
          <p:cNvPr id="22" name="Text 20"/>
          <p:cNvSpPr/>
          <p:nvPr/>
        </p:nvSpPr>
        <p:spPr>
          <a:xfrm>
            <a:off x="1193969" y="5807869"/>
            <a:ext cx="10277912" cy="4528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Sporządź raport z analizy konkurencji zawierający kluczowe wnioski i rekomendacje. Ustal, jakie działania należy podjąć, aby wzmocnić swoją pozycję na rynku.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4891" y="366117"/>
            <a:ext cx="6497574" cy="386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SWOT – narzędzie strategiczne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4891" y="922834"/>
            <a:ext cx="11696804" cy="166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SWOT to jedno z najważniejszych narzędzi w analizie konkurencji i budowaniu strategii biznesowej. Pozwala kompleksowo ocenić sytuację firmy i jej otoczenie.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91" y="1185466"/>
            <a:ext cx="8737381" cy="48768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4891" y="6157913"/>
            <a:ext cx="11201914" cy="3339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Przeprowadzenie analizy SWOT zarówno dla własnej firmy, jak i dla konkurentów, daje pełny obraz sytuacji rynkowej i stanowi solidną podstawę do budowania skutecznej strategii biznesowej.</a:t>
            </a:r>
            <a:endParaRPr lang="en-US" sz="9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2347" y="705644"/>
            <a:ext cx="6830445" cy="50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Budowanie strategii biznesowej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52347" y="1436985"/>
            <a:ext cx="6315115" cy="7462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Skuteczna strategia biznesowa opiera się na rzetelnej analizie rynku, </a:t>
            </a:r>
            <a:r>
              <a:rPr lang="en-US" sz="125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trendów</a:t>
            </a: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br>
              <a:rPr lang="pl-PL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25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konkurencji. To kompleksowy plan działania, który pozwala firmie osiągnąć wyznaczone cele w zmiennym otoczeniu.</a:t>
            </a:r>
            <a:endParaRPr lang="en-US" sz="12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47" y="2349500"/>
            <a:ext cx="6315115" cy="289024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7830" y="4553400"/>
            <a:ext cx="1185595" cy="228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Monitoring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3993656" y="4553400"/>
            <a:ext cx="1185595" cy="228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Plan działań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2507602" y="4439203"/>
            <a:ext cx="1185595" cy="4567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Cele strategiczne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989066" y="4439203"/>
            <a:ext cx="1185595" cy="4567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rynku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652347" y="5406033"/>
            <a:ext cx="6315115" cy="7462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Każda strategia powinna być elastyczna i regularnie weryfikowana w kontekście zmieniającego się rynku. Kluczem jest połączenie solidnej analizy z odwagą do podejmowania decyzji.</a:t>
            </a:r>
            <a:endParaRPr lang="en-US" sz="12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14" y="562868"/>
            <a:ext cx="8007050" cy="11247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Narzędzia wspierające analizę rynku </a:t>
            </a:r>
            <a:endParaRPr lang="en-US" sz="3500" dirty="0"/>
          </a:p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 konkurencji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814" y="2047478"/>
            <a:ext cx="5286044" cy="217785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4839" y="2209403"/>
            <a:ext cx="215895" cy="2159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25092" y="2767211"/>
            <a:ext cx="2249630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online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925092" y="3156248"/>
            <a:ext cx="4875487" cy="8637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Strony internetowe konkurentów, media społecznościowe, Google Trends, raporty branżowe i artykuły prasowe.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5737" y="2047478"/>
            <a:ext cx="5286144" cy="2177852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763" y="2209403"/>
            <a:ext cx="215895" cy="21590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391016" y="2767211"/>
            <a:ext cx="2249630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Badania pierwotne</a:t>
            </a:r>
            <a:endParaRPr lang="en-US" sz="1750" dirty="0"/>
          </a:p>
        </p:txBody>
      </p:sp>
      <p:sp>
        <p:nvSpPr>
          <p:cNvPr id="10" name="Text 4"/>
          <p:cNvSpPr/>
          <p:nvPr/>
        </p:nvSpPr>
        <p:spPr>
          <a:xfrm>
            <a:off x="6391016" y="3156248"/>
            <a:ext cx="4875587" cy="8637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Ankiety, wywiady z klientami, grupy fokusowe, obserwacje zachowań konsumenckich w punktach sprzedaży.</a:t>
            </a:r>
            <a:endParaRPr lang="en-US" sz="14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814" y="4405213"/>
            <a:ext cx="5286044" cy="1889919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54839" y="4567138"/>
            <a:ext cx="215895" cy="215900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25092" y="5124946"/>
            <a:ext cx="3665347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Systemy CRM i dane transakcyjne</a:t>
            </a:r>
            <a:endParaRPr lang="en-US" sz="1750" dirty="0"/>
          </a:p>
        </p:txBody>
      </p:sp>
      <p:sp>
        <p:nvSpPr>
          <p:cNvPr id="14" name="Text 6"/>
          <p:cNvSpPr/>
          <p:nvPr/>
        </p:nvSpPr>
        <p:spPr>
          <a:xfrm>
            <a:off x="925092" y="5513983"/>
            <a:ext cx="4875487" cy="5758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historii zakupów, wartości życiowej klienta (CLV), wskaźników retencji i segmentacji bazy klientów.</a:t>
            </a:r>
            <a:endParaRPr lang="en-US" sz="1400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5737" y="4405213"/>
            <a:ext cx="5286144" cy="1889919"/>
          </a:xfrm>
          <a:prstGeom prst="rect">
            <a:avLst/>
          </a:prstGeom>
        </p:spPr>
      </p:pic>
      <p:pic>
        <p:nvPicPr>
          <p:cNvPr id="16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0763" y="4567138"/>
            <a:ext cx="215895" cy="215900"/>
          </a:xfrm>
          <a:prstGeom prst="rect">
            <a:avLst/>
          </a:prstGeom>
        </p:spPr>
      </p:pic>
      <p:sp>
        <p:nvSpPr>
          <p:cNvPr id="17" name="Text 7"/>
          <p:cNvSpPr/>
          <p:nvPr/>
        </p:nvSpPr>
        <p:spPr>
          <a:xfrm>
            <a:off x="6391016" y="5124946"/>
            <a:ext cx="2950989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Raporty i analizy branżowe</a:t>
            </a:r>
            <a:endParaRPr lang="en-US" sz="1750" dirty="0"/>
          </a:p>
        </p:txBody>
      </p:sp>
      <p:sp>
        <p:nvSpPr>
          <p:cNvPr id="18" name="Text 8"/>
          <p:cNvSpPr/>
          <p:nvPr/>
        </p:nvSpPr>
        <p:spPr>
          <a:xfrm>
            <a:off x="6391016" y="5513983"/>
            <a:ext cx="4875587" cy="5758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Raporty GUS, raporty firm badawczych, analizy sektorowe, sprawozdania finansowe konkurentów.</a:t>
            </a:r>
            <a:endParaRPr lang="en-US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14" y="610791"/>
            <a:ext cx="10838087" cy="50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1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Kluczowe wnioski – co powinieneś robić regularnie?</a:t>
            </a:r>
            <a:endParaRPr lang="en-US" sz="3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534" y="1413421"/>
            <a:ext cx="242881" cy="2428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46156" y="1408410"/>
            <a:ext cx="3006352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Analizuj rynek systematycznie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1246156" y="1748929"/>
            <a:ext cx="10225725" cy="4925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Regularne badanie rynku to nie jednorazowe działanie, lecz ciągły proces. Wyznacz harmonogram przeglądów i trzymaj się go konsekwentnie.</a:t>
            </a:r>
            <a:endParaRPr lang="en-US" sz="1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534" y="2537966"/>
            <a:ext cx="242881" cy="2428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46156" y="2532955"/>
            <a:ext cx="3099417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Śledź trendy i zmiany otoczenia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1246156" y="2873474"/>
            <a:ext cx="10225725" cy="246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Obserwuj zmiany technologiczne, ekologiczne, społeczne i prawne. Wczesne wykrycie trendu daje przewagę nad konkurencją.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534" y="3416250"/>
            <a:ext cx="242881" cy="24288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46156" y="3411240"/>
            <a:ext cx="3307374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Poznaj swoich klientów dogłębnie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1246156" y="3751759"/>
            <a:ext cx="10225725" cy="246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Segmentuj klientów, badaj ich potrzeby i zachowania. Im lepiej znasz swojego klienta, tym skuteczniej możesz mu służyć.</a:t>
            </a:r>
            <a:endParaRPr lang="en-US" sz="12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534" y="4294535"/>
            <a:ext cx="242881" cy="24288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46156" y="4289524"/>
            <a:ext cx="3327912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Monitoruj konkurencję na bieżąco</a:t>
            </a:r>
            <a:endParaRPr lang="en-US" sz="1550" dirty="0"/>
          </a:p>
        </p:txBody>
      </p:sp>
      <p:sp>
        <p:nvSpPr>
          <p:cNvPr id="14" name="Text 8"/>
          <p:cNvSpPr/>
          <p:nvPr/>
        </p:nvSpPr>
        <p:spPr>
          <a:xfrm>
            <a:off x="1246156" y="4630043"/>
            <a:ext cx="10225725" cy="4925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Regularnie śledź działania konkurentów i reaguj na zmiany w ich strategiach. Wiedza o konkurencji to wiedza o własnych szansach.</a:t>
            </a:r>
            <a:endParaRPr lang="en-US" sz="12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534" y="5419080"/>
            <a:ext cx="242881" cy="24288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246156" y="5414070"/>
            <a:ext cx="3200419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Buduj strategię opartą na danych</a:t>
            </a:r>
            <a:endParaRPr lang="en-US" sz="1550" dirty="0"/>
          </a:p>
        </p:txBody>
      </p:sp>
      <p:sp>
        <p:nvSpPr>
          <p:cNvPr id="17" name="Text 10"/>
          <p:cNvSpPr/>
          <p:nvPr/>
        </p:nvSpPr>
        <p:spPr>
          <a:xfrm>
            <a:off x="1246156" y="5754588"/>
            <a:ext cx="10225725" cy="4925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Podejmuj decyzje biznesowe w oparciu o rzetelne dane i analizy, nie intuicję. Strategia oparta na faktach jest skuteczniejsza i bardziej odporna na zmiany.</a:t>
            </a:r>
            <a:endParaRPr lang="en-US" sz="12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247530" y="821640"/>
            <a:ext cx="5910313" cy="8637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„Informacja jest jednym z najbardziej pożądanych, dających przewagę narzędzi. Świadomość otoczenia, w jakim funkcjonuje firma, staje się bardzo ważna."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527167" y="2856607"/>
            <a:ext cx="2859214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Zapamiętaj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5166570" y="3327201"/>
            <a:ext cx="6072234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Każde przedsiębiorstwo – małe, średnie czy </a:t>
            </a: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duże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br>
              <a:rPr lang="pl-PL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– </a:t>
            </a: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funkcjonuje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w nieustannie zmieniającym się świecie. Analiza rynku, </a:t>
            </a: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trendów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br>
              <a:rPr lang="pl-PL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konkurencji to Twoja mapa w tej podróży</a:t>
            </a: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5874327" y="5068674"/>
            <a:ext cx="4895273" cy="338237"/>
          </a:xfrm>
          <a:prstGeom prst="roundRect">
            <a:avLst>
              <a:gd name="adj" fmla="val 17879"/>
            </a:avLst>
          </a:prstGeom>
          <a:solidFill>
            <a:srgbClr val="001D4D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1" name="Text 8"/>
          <p:cNvSpPr/>
          <p:nvPr/>
        </p:nvSpPr>
        <p:spPr>
          <a:xfrm>
            <a:off x="6023389" y="5122505"/>
            <a:ext cx="4746211" cy="434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GORZÓW WLKP. · 10–11 CZERWCA 2026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5713330" y="5585195"/>
            <a:ext cx="5217266" cy="350937"/>
          </a:xfrm>
          <a:prstGeom prst="roundRect">
            <a:avLst>
              <a:gd name="adj" fmla="val 17232"/>
            </a:avLst>
          </a:prstGeom>
          <a:noFill/>
          <a:ln w="6350">
            <a:solidFill>
              <a:srgbClr val="609DFF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 10"/>
          <p:cNvSpPr/>
          <p:nvPr/>
        </p:nvSpPr>
        <p:spPr>
          <a:xfrm>
            <a:off x="5744680" y="5601401"/>
            <a:ext cx="3750871" cy="230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LUBUSKA AKADEMIA PRZEDSIĘBIORCZOŚCI</a:t>
            </a:r>
            <a:endParaRPr lang="en-US" dirty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7D7F09A3-1A0E-3139-105E-EA951AF78C69}"/>
              </a:ext>
            </a:extLst>
          </p:cNvPr>
          <p:cNvSpPr/>
          <p:nvPr/>
        </p:nvSpPr>
        <p:spPr>
          <a:xfrm>
            <a:off x="5744680" y="6391513"/>
            <a:ext cx="6789766" cy="287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Iwona Świdurska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· Mati Consulting szkolenia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FCE62-07E0-A061-5E30-C33FC7A15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1DE433B-3303-E09E-3302-FE8928E25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B765DBDA-73E7-60ED-DE12-F03D7E0448E4}"/>
              </a:ext>
            </a:extLst>
          </p:cNvPr>
          <p:cNvSpPr/>
          <p:nvPr/>
        </p:nvSpPr>
        <p:spPr>
          <a:xfrm>
            <a:off x="4978401" y="964921"/>
            <a:ext cx="6283210" cy="45768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pl-PL" sz="2400" dirty="0">
                <a:solidFill>
                  <a:srgbClr val="E2E6E9"/>
                </a:solidFill>
                <a:latin typeface="Merriweather" pitchFamily="34" charset="0"/>
              </a:rPr>
              <a:t>Serdecznie zapraszam na szkolenia </a:t>
            </a:r>
            <a:br>
              <a:rPr lang="pl-PL" sz="2400" dirty="0">
                <a:solidFill>
                  <a:srgbClr val="E2E6E9"/>
                </a:solidFill>
                <a:latin typeface="Merriweather" pitchFamily="34" charset="0"/>
              </a:rPr>
            </a:br>
            <a:r>
              <a:rPr lang="pl-PL" sz="2400" dirty="0">
                <a:solidFill>
                  <a:srgbClr val="E2E6E9"/>
                </a:solidFill>
                <a:latin typeface="Merriweather" pitchFamily="34" charset="0"/>
              </a:rPr>
              <a:t>w zakresie:</a:t>
            </a:r>
          </a:p>
          <a:p>
            <a:pPr marL="0" indent="0" algn="ctr">
              <a:lnSpc>
                <a:spcPct val="133000"/>
              </a:lnSpc>
              <a:buNone/>
            </a:pPr>
            <a:endParaRPr lang="pl-PL" sz="1400" dirty="0">
              <a:solidFill>
                <a:srgbClr val="E2E6E9"/>
              </a:solidFill>
              <a:latin typeface="Merriweather" pitchFamily="34" charset="0"/>
            </a:endParaRPr>
          </a:p>
          <a:p>
            <a:pPr marL="285750" indent="-285750" algn="ctr">
              <a:lnSpc>
                <a:spcPct val="133000"/>
              </a:lnSpc>
              <a:buFontTx/>
              <a:buChar char="-"/>
            </a:pPr>
            <a:r>
              <a:rPr lang="pl-PL" sz="2000" dirty="0">
                <a:solidFill>
                  <a:srgbClr val="E2E6E9"/>
                </a:solidFill>
                <a:latin typeface="Merriweather" pitchFamily="34" charset="0"/>
              </a:rPr>
              <a:t>Doskonalenie procesu sprzedaży</a:t>
            </a:r>
          </a:p>
          <a:p>
            <a:pPr marL="285750" indent="-285750" algn="ctr">
              <a:lnSpc>
                <a:spcPct val="133000"/>
              </a:lnSpc>
              <a:buFontTx/>
              <a:buChar char="-"/>
            </a:pPr>
            <a:r>
              <a:rPr lang="pl-PL" sz="2000" dirty="0">
                <a:solidFill>
                  <a:srgbClr val="E2E6E9"/>
                </a:solidFill>
                <a:latin typeface="Merriweather" pitchFamily="34" charset="0"/>
              </a:rPr>
              <a:t>Akademia handlowca</a:t>
            </a:r>
          </a:p>
          <a:p>
            <a:pPr marL="285750" indent="-285750" algn="ctr">
              <a:lnSpc>
                <a:spcPct val="133000"/>
              </a:lnSpc>
              <a:buFontTx/>
              <a:buChar char="-"/>
            </a:pPr>
            <a:r>
              <a:rPr lang="pl-PL" sz="2000" dirty="0">
                <a:solidFill>
                  <a:srgbClr val="E2E6E9"/>
                </a:solidFill>
                <a:latin typeface="Merriweather" pitchFamily="34" charset="0"/>
              </a:rPr>
              <a:t>Planowanie pracy – zarządzanie czasem</a:t>
            </a:r>
          </a:p>
          <a:p>
            <a:pPr marL="285750" indent="-285750" algn="ctr">
              <a:lnSpc>
                <a:spcPct val="133000"/>
              </a:lnSpc>
              <a:buFontTx/>
              <a:buChar char="-"/>
            </a:pPr>
            <a:r>
              <a:rPr lang="pl-PL" sz="2000" dirty="0">
                <a:solidFill>
                  <a:srgbClr val="E2E6E9"/>
                </a:solidFill>
                <a:latin typeface="Merriweather" pitchFamily="34" charset="0"/>
              </a:rPr>
              <a:t>ABC przedsiębiorczości </a:t>
            </a:r>
          </a:p>
          <a:p>
            <a:pPr marL="285750" indent="-285750" algn="ctr">
              <a:lnSpc>
                <a:spcPct val="133000"/>
              </a:lnSpc>
              <a:buFontTx/>
              <a:buChar char="-"/>
            </a:pPr>
            <a:r>
              <a:rPr lang="pl-PL" sz="2000" dirty="0">
                <a:solidFill>
                  <a:srgbClr val="E2E6E9"/>
                </a:solidFill>
                <a:latin typeface="Merriweather" pitchFamily="34" charset="0"/>
              </a:rPr>
              <a:t>Biznesplan (przygotowanie/etapy pisania)</a:t>
            </a:r>
          </a:p>
          <a:p>
            <a:pPr marL="285750" indent="-285750" algn="ctr">
              <a:lnSpc>
                <a:spcPct val="133000"/>
              </a:lnSpc>
              <a:buFontTx/>
              <a:buChar char="-"/>
            </a:pPr>
            <a:r>
              <a:rPr lang="pl-PL" sz="2000" dirty="0">
                <a:solidFill>
                  <a:srgbClr val="E2E6E9"/>
                </a:solidFill>
                <a:latin typeface="Merriweather" pitchFamily="34" charset="0"/>
              </a:rPr>
              <a:t>Księgowość małej firmy</a:t>
            </a:r>
          </a:p>
          <a:p>
            <a:pPr marL="285750" indent="-285750" algn="ctr">
              <a:lnSpc>
                <a:spcPct val="133000"/>
              </a:lnSpc>
              <a:buFontTx/>
              <a:buChar char="-"/>
            </a:pPr>
            <a:r>
              <a:rPr lang="pl-PL" sz="2000" dirty="0">
                <a:solidFill>
                  <a:srgbClr val="E2E6E9"/>
                </a:solidFill>
                <a:latin typeface="Merriweather" pitchFamily="34" charset="0"/>
              </a:rPr>
              <a:t>Pracownik biurowy</a:t>
            </a:r>
          </a:p>
          <a:p>
            <a:pPr marL="285750" indent="-285750" algn="ctr">
              <a:lnSpc>
                <a:spcPct val="133000"/>
              </a:lnSpc>
              <a:buFontTx/>
              <a:buChar char="-"/>
            </a:pPr>
            <a:endParaRPr lang="pl-PL" sz="1400" dirty="0">
              <a:solidFill>
                <a:srgbClr val="E2E6E9"/>
              </a:solidFill>
              <a:latin typeface="Merriweather" pitchFamily="34" charset="0"/>
            </a:endParaRPr>
          </a:p>
          <a:p>
            <a:pPr marL="285750" indent="-285750" algn="ctr">
              <a:lnSpc>
                <a:spcPct val="133000"/>
              </a:lnSpc>
              <a:buFontTx/>
              <a:buChar char="-"/>
            </a:pPr>
            <a:endParaRPr lang="pl-PL" sz="1400" dirty="0">
              <a:solidFill>
                <a:srgbClr val="E2E6E9"/>
              </a:solidFill>
              <a:latin typeface="Merriweather" pitchFamily="34" charset="0"/>
            </a:endParaRPr>
          </a:p>
          <a:p>
            <a:pPr marL="0" indent="0" algn="ctr">
              <a:lnSpc>
                <a:spcPct val="133000"/>
              </a:lnSpc>
              <a:buNone/>
            </a:pPr>
            <a:endParaRPr lang="en-US" sz="14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3C6A5454-10A5-C85D-9CBA-BDE6E35DBEBE}"/>
              </a:ext>
            </a:extLst>
          </p:cNvPr>
          <p:cNvSpPr/>
          <p:nvPr/>
        </p:nvSpPr>
        <p:spPr>
          <a:xfrm>
            <a:off x="7527167" y="2856607"/>
            <a:ext cx="2859214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1406307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4B3BC-DAAF-2C36-2FE0-97ED99B74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CFD5D21B-A2DF-BFF7-BC65-3AB8D0761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1E2352E5-29BC-024A-A842-BDC4FEFCFCEA}"/>
              </a:ext>
            </a:extLst>
          </p:cNvPr>
          <p:cNvSpPr/>
          <p:nvPr/>
        </p:nvSpPr>
        <p:spPr>
          <a:xfrm>
            <a:off x="5828757" y="1286173"/>
            <a:ext cx="5108943" cy="562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Dziękuję za uwagę!</a:t>
            </a:r>
            <a:endParaRPr lang="en-US" sz="3500" dirty="0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C927580B-403F-7B56-1D0D-8B0D9E3154B9}"/>
              </a:ext>
            </a:extLst>
          </p:cNvPr>
          <p:cNvSpPr/>
          <p:nvPr/>
        </p:nvSpPr>
        <p:spPr>
          <a:xfrm>
            <a:off x="5174544" y="2419927"/>
            <a:ext cx="5910312" cy="3491345"/>
          </a:xfrm>
          <a:prstGeom prst="roundRect">
            <a:avLst>
              <a:gd name="adj" fmla="val 5121"/>
            </a:avLst>
          </a:prstGeom>
          <a:solidFill>
            <a:srgbClr val="609DFF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24648007-B1A3-9E2F-B3E4-5394CCACA446}"/>
              </a:ext>
            </a:extLst>
          </p:cNvPr>
          <p:cNvSpPr/>
          <p:nvPr/>
        </p:nvSpPr>
        <p:spPr>
          <a:xfrm>
            <a:off x="5341902" y="2802136"/>
            <a:ext cx="4873515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Kontakt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F4A542E0-0A45-8089-BF27-DEFBA6FBD551}"/>
              </a:ext>
            </a:extLst>
          </p:cNvPr>
          <p:cNvSpPr/>
          <p:nvPr/>
        </p:nvSpPr>
        <p:spPr>
          <a:xfrm>
            <a:off x="5341902" y="3263106"/>
            <a:ext cx="5730433" cy="25303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Iwona Świdurska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l">
              <a:lnSpc>
                <a:spcPct val="133000"/>
              </a:lnSpc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https://www.facebook.com/MatiConsultingSzkolenia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l">
              <a:lnSpc>
                <a:spcPct val="133000"/>
              </a:lnSpc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https://plannabiznes.com/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l">
              <a:lnSpc>
                <a:spcPct val="133000"/>
              </a:lnSpc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+48 600 43 33 71</a:t>
            </a:r>
          </a:p>
          <a:p>
            <a:pPr marL="0" indent="0" algn="l">
              <a:lnSpc>
                <a:spcPct val="133000"/>
              </a:lnSpc>
              <a:buNone/>
            </a:pPr>
            <a:endParaRPr lang="pl-PL" sz="2000" dirty="0"/>
          </a:p>
          <a:p>
            <a:pPr marL="0" indent="0" algn="l">
              <a:lnSpc>
                <a:spcPct val="133000"/>
              </a:lnSpc>
              <a:buNone/>
            </a:pPr>
            <a:endParaRPr lang="en-US" sz="2000" dirty="0"/>
          </a:p>
          <a:p>
            <a:pPr marL="0" indent="0" algn="l">
              <a:lnSpc>
                <a:spcPct val="133000"/>
              </a:lnSpc>
              <a:buNone/>
            </a:pPr>
            <a:endParaRPr lang="en-US" sz="14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B868A25C-86F5-A4B3-6894-793FA85B51D2}"/>
              </a:ext>
            </a:extLst>
          </p:cNvPr>
          <p:cNvSpPr/>
          <p:nvPr/>
        </p:nvSpPr>
        <p:spPr>
          <a:xfrm>
            <a:off x="8607706" y="2802136"/>
            <a:ext cx="2859214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endParaRPr lang="en-US" sz="1750" dirty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36569166-E886-A40B-28C2-E83B852DAED0}"/>
              </a:ext>
            </a:extLst>
          </p:cNvPr>
          <p:cNvSpPr/>
          <p:nvPr/>
        </p:nvSpPr>
        <p:spPr>
          <a:xfrm>
            <a:off x="5212823" y="6338687"/>
            <a:ext cx="6789766" cy="287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Iwona Świdurska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· Mati Consulting szkolenia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46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91698" y="627746"/>
            <a:ext cx="5906543" cy="50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1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Czy znasz swoje otoczenie?</a:t>
            </a:r>
            <a:endParaRPr lang="en-US" sz="3150" dirty="0"/>
          </a:p>
        </p:txBody>
      </p:sp>
      <p:sp>
        <p:nvSpPr>
          <p:cNvPr id="4" name="Text 1"/>
          <p:cNvSpPr/>
          <p:nvPr/>
        </p:nvSpPr>
        <p:spPr>
          <a:xfrm>
            <a:off x="5154880" y="1193750"/>
            <a:ext cx="6180181" cy="7387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270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Każdy przedsiębiorca powinien zadać sobie pytanie: </a:t>
            </a:r>
            <a:r>
              <a:rPr lang="en-US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czy znam swoje otoczenie przedsiębiorstwa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i w jakim otoczeniu funkcjonuję? Czy analizuję rynek, trendy, konkurencję oraz jak na takim rynku budować strategię biznesową?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5154880" y="3154271"/>
            <a:ext cx="6180181" cy="2727154"/>
          </a:xfrm>
          <a:prstGeom prst="roundRect">
            <a:avLst>
              <a:gd name="adj" fmla="val 7368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 dirty="0"/>
          </a:p>
          <a:p>
            <a:pPr algn="ctr"/>
            <a: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  <a:t>Wśród wielu czynności jakimi zajmuje się przedsiębiorca a mianowicie: planowaniem, organizowaniem, kontrolą ważne jest też śledzenie zmian w otoczeniu, aby utrzymać przewagę konkurencyjną i dostosować się </a:t>
            </a:r>
            <a:b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</a:br>
            <a: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  <a:t>do nowych okoliczności. </a:t>
            </a:r>
          </a:p>
        </p:txBody>
      </p:sp>
      <p:sp>
        <p:nvSpPr>
          <p:cNvPr id="6" name="Text 3"/>
          <p:cNvSpPr/>
          <p:nvPr/>
        </p:nvSpPr>
        <p:spPr>
          <a:xfrm>
            <a:off x="5459970" y="2345630"/>
            <a:ext cx="2024706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5459970" y="2686149"/>
            <a:ext cx="5843640" cy="246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endParaRPr lang="en-US" sz="125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C41B604-56CB-A049-9E36-F1488A0461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4591A2F-AE23-BC64-251C-C7FED649C2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58" y="6383478"/>
            <a:ext cx="6249084" cy="4745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AED63-D0F9-778D-A1AC-AA9AE1690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35FDC429-6DDB-7D17-63F4-2568B0A0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20" y="1146175"/>
            <a:ext cx="4806989" cy="5218112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CA87FF4C-6465-2B4A-9BD6-C6B0FB535295}"/>
              </a:ext>
            </a:extLst>
          </p:cNvPr>
          <p:cNvSpPr/>
          <p:nvPr/>
        </p:nvSpPr>
        <p:spPr>
          <a:xfrm>
            <a:off x="5459970" y="775709"/>
            <a:ext cx="6180181" cy="923330"/>
          </a:xfrm>
          <a:prstGeom prst="roundRect">
            <a:avLst>
              <a:gd name="adj" fmla="val 7368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4A6CF19A-0605-B152-9C53-D403D362F29B}"/>
              </a:ext>
            </a:extLst>
          </p:cNvPr>
          <p:cNvSpPr/>
          <p:nvPr/>
        </p:nvSpPr>
        <p:spPr>
          <a:xfrm>
            <a:off x="5626224" y="901898"/>
            <a:ext cx="2024706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Planowanie</a:t>
            </a:r>
            <a:endParaRPr lang="en-US" sz="16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A6FB3ADA-5435-CBAC-47E5-7CFBA5F383FC}"/>
              </a:ext>
            </a:extLst>
          </p:cNvPr>
          <p:cNvSpPr/>
          <p:nvPr/>
        </p:nvSpPr>
        <p:spPr>
          <a:xfrm>
            <a:off x="5628241" y="1300757"/>
            <a:ext cx="5843640" cy="246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Wyznaczanie celów i kierunków działania firmy</a:t>
            </a:r>
            <a:endParaRPr lang="en-US" sz="1600" dirty="0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A08A8168-93C3-53DF-5DD9-94F43C6A74A6}"/>
              </a:ext>
            </a:extLst>
          </p:cNvPr>
          <p:cNvSpPr/>
          <p:nvPr/>
        </p:nvSpPr>
        <p:spPr>
          <a:xfrm>
            <a:off x="5459969" y="2039594"/>
            <a:ext cx="6180181" cy="923330"/>
          </a:xfrm>
          <a:prstGeom prst="roundRect">
            <a:avLst>
              <a:gd name="adj" fmla="val 7368"/>
            </a:avLst>
          </a:prstGeom>
          <a:solidFill>
            <a:srgbClr val="003180"/>
          </a:solidFill>
          <a:ln w="635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F4F2BE65-D320-2138-62F5-00A119EF82CB}"/>
              </a:ext>
            </a:extLst>
          </p:cNvPr>
          <p:cNvSpPr/>
          <p:nvPr/>
        </p:nvSpPr>
        <p:spPr>
          <a:xfrm>
            <a:off x="5626224" y="2122229"/>
            <a:ext cx="2024706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Organizowanie</a:t>
            </a:r>
            <a:endParaRPr lang="en-US" sz="16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7557BF3-B412-3E63-B2D1-10602C0D1694}"/>
              </a:ext>
            </a:extLst>
          </p:cNvPr>
          <p:cNvSpPr/>
          <p:nvPr/>
        </p:nvSpPr>
        <p:spPr>
          <a:xfrm>
            <a:off x="5626224" y="2554241"/>
            <a:ext cx="5843640" cy="246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Strukturyzowanie zasobów i procesów</a:t>
            </a:r>
            <a:endParaRPr lang="en-US" sz="1600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0451663D-55C0-D32B-3C2E-F761A8CEC28D}"/>
              </a:ext>
            </a:extLst>
          </p:cNvPr>
          <p:cNvSpPr/>
          <p:nvPr/>
        </p:nvSpPr>
        <p:spPr>
          <a:xfrm>
            <a:off x="5459970" y="3352232"/>
            <a:ext cx="6180181" cy="923330"/>
          </a:xfrm>
          <a:prstGeom prst="roundRect">
            <a:avLst>
              <a:gd name="adj" fmla="val 7368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7AB16DB5-C6BA-7B11-752A-F3CAC5A0ABAF}"/>
              </a:ext>
            </a:extLst>
          </p:cNvPr>
          <p:cNvSpPr/>
          <p:nvPr/>
        </p:nvSpPr>
        <p:spPr>
          <a:xfrm>
            <a:off x="5628241" y="3540321"/>
            <a:ext cx="2024706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Kontrola</a:t>
            </a:r>
            <a:endParaRPr lang="en-US" sz="16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24B74686-05D7-AAAE-25B1-A5BBDDFF4C46}"/>
              </a:ext>
            </a:extLst>
          </p:cNvPr>
          <p:cNvSpPr/>
          <p:nvPr/>
        </p:nvSpPr>
        <p:spPr>
          <a:xfrm>
            <a:off x="5626224" y="3893007"/>
            <a:ext cx="5843640" cy="246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Monitorowanie wyników i korygowanie działań</a:t>
            </a:r>
            <a:endParaRPr lang="en-US" sz="1600" dirty="0"/>
          </a:p>
        </p:txBody>
      </p:sp>
      <p:sp>
        <p:nvSpPr>
          <p:cNvPr id="14" name="Shape 11">
            <a:extLst>
              <a:ext uri="{FF2B5EF4-FFF2-40B4-BE49-F238E27FC236}">
                <a16:creationId xmlns:a16="http://schemas.microsoft.com/office/drawing/2014/main" id="{DC6999CC-660B-3A8A-79C2-80E2054241A5}"/>
              </a:ext>
            </a:extLst>
          </p:cNvPr>
          <p:cNvSpPr/>
          <p:nvPr/>
        </p:nvSpPr>
        <p:spPr>
          <a:xfrm>
            <a:off x="5457953" y="4616117"/>
            <a:ext cx="6180181" cy="1312638"/>
          </a:xfrm>
          <a:prstGeom prst="roundRect">
            <a:avLst>
              <a:gd name="adj" fmla="val 7368"/>
            </a:avLst>
          </a:prstGeom>
          <a:solidFill>
            <a:srgbClr val="003180"/>
          </a:solidFill>
          <a:ln w="635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D0328F33-4549-ECF6-56A0-533642CB4251}"/>
              </a:ext>
            </a:extLst>
          </p:cNvPr>
          <p:cNvSpPr/>
          <p:nvPr/>
        </p:nvSpPr>
        <p:spPr>
          <a:xfrm>
            <a:off x="5628241" y="4872769"/>
            <a:ext cx="2024706" cy="253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Śledzenie zmian</a:t>
            </a:r>
            <a:endParaRPr lang="en-US" sz="1600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12E6B6D8-A6D6-DA93-F524-7F212F8E661A}"/>
              </a:ext>
            </a:extLst>
          </p:cNvPr>
          <p:cNvSpPr/>
          <p:nvPr/>
        </p:nvSpPr>
        <p:spPr>
          <a:xfrm>
            <a:off x="5628241" y="5200360"/>
            <a:ext cx="5843640" cy="246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Obserwacja otoczenia dla utrzymania </a:t>
            </a: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przewagi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endParaRPr lang="pl-PL" sz="1600" dirty="0">
              <a:solidFill>
                <a:srgbClr val="E2E6E9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0" indent="0" algn="l">
              <a:lnSpc>
                <a:spcPct val="127000"/>
              </a:lnSpc>
              <a:buNone/>
            </a:pP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konkurencyjnej</a:t>
            </a:r>
            <a:endParaRPr lang="en-US" sz="16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7779E62-3D8A-6A8F-F1F5-580EB4AC26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" y="99079"/>
            <a:ext cx="7599409" cy="57517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6112AD1-BAFD-A7A2-0C4A-71CC6F1C5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224" y="6341267"/>
            <a:ext cx="624894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8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0017" y="427484"/>
            <a:ext cx="9395384" cy="562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rynku – dlaczego jest kluczowa?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629923" y="1124744"/>
            <a:ext cx="10752067" cy="812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rynku umożliwia podejmowanie </a:t>
            </a:r>
            <a:r>
              <a:rPr lang="en-US" sz="1400" b="1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świadomych decyzji biznesowych</a:t>
            </a:r>
            <a:r>
              <a:rPr lang="en-US" sz="1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wyznaczanie celów, strategii i optymalizację kosztów. To inaczej zabezpieczenie na zmiany, których jesteś </a:t>
            </a:r>
            <a:r>
              <a:rPr lang="en-US" sz="1400" dirty="0" err="1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świadomy</a:t>
            </a:r>
            <a:r>
              <a:rPr lang="en-US" sz="1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r>
              <a:rPr lang="pl-PL" sz="1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</a:t>
            </a:r>
          </a:p>
          <a:p>
            <a:pPr marL="0" indent="0" algn="ctr">
              <a:lnSpc>
                <a:spcPct val="133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Kiedy świadomie obserwujesz otoczenie może to doprowadzić do wykorzystania szans i możliwości.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590138" y="2202161"/>
            <a:ext cx="5415819" cy="2258020"/>
          </a:xfrm>
          <a:prstGeom prst="roundRect">
            <a:avLst>
              <a:gd name="adj" fmla="val 6339"/>
            </a:avLst>
          </a:prstGeom>
          <a:solidFill>
            <a:srgbClr val="609DFF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5" name="Text 3"/>
          <p:cNvSpPr/>
          <p:nvPr/>
        </p:nvSpPr>
        <p:spPr>
          <a:xfrm>
            <a:off x="770017" y="2356296"/>
            <a:ext cx="2859214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Szanse </a:t>
            </a:r>
            <a:r>
              <a:rPr lang="en-US" sz="1750" dirty="0" err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75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750" dirty="0" err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możliwości</a:t>
            </a:r>
            <a:r>
              <a:rPr lang="pl-PL" sz="175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z obserwacji otoczenia: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70017" y="2629495"/>
            <a:ext cx="5056061" cy="1340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pl-PL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</a:t>
            </a:r>
            <a:r>
              <a:rPr lang="en-US" sz="1600" dirty="0" err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bniżenie</a:t>
            </a:r>
            <a:r>
              <a:rPr lang="en-US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kosztów produkcji, </a:t>
            </a:r>
            <a:r>
              <a:rPr lang="en-US" sz="1600" dirty="0" err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logistyki</a:t>
            </a:r>
            <a:r>
              <a:rPr lang="en-US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br>
              <a:rPr lang="pl-PL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600" dirty="0" err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sprzedaży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pl-PL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</a:t>
            </a:r>
            <a:r>
              <a:rPr lang="en-US" sz="1600" dirty="0" err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oprawa</a:t>
            </a:r>
            <a:r>
              <a:rPr lang="en-US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zyskowności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pl-PL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</a:t>
            </a:r>
            <a:r>
              <a:rPr lang="en-US" sz="1600" dirty="0" err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ptymalizacja</a:t>
            </a:r>
            <a:r>
              <a:rPr lang="en-US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działań wewnętrznych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pl-PL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600" dirty="0" err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dentyfikowanie</a:t>
            </a:r>
            <a:r>
              <a:rPr lang="en-US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nisz rynkowych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6321763" y="2595860"/>
            <a:ext cx="3962896" cy="281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Zagrożenia ignorowania rynku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6321763" y="2973703"/>
            <a:ext cx="5156468" cy="1340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Utrata przewagi konkurencyjnej</a:t>
            </a:r>
            <a:endParaRPr lang="en-US" sz="16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Wzrost kosztów prowadzenia działalności</a:t>
            </a:r>
            <a:endParaRPr lang="en-US" sz="16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Spadek zapotrzebowania na produkty/usługi</a:t>
            </a:r>
            <a:endParaRPr lang="en-US" sz="16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Nieprzestrzeganie prawa i brak </a:t>
            </a: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dostępu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br>
              <a:rPr lang="pl-PL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 kapitału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19814" y="4662587"/>
            <a:ext cx="10752067" cy="1277541"/>
          </a:xfrm>
          <a:prstGeom prst="roundRect">
            <a:avLst>
              <a:gd name="adj" fmla="val 5917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93" y="4920456"/>
            <a:ext cx="224923" cy="179884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304495" y="4869458"/>
            <a:ext cx="9987506" cy="8637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 świecie, gdzie informacja jest jednym z najbardziej pożądanych narzędzi, świadomość otoczenia firmy staje się kluczową przewagą. Badanie rynku to proces systematycznego zbierania i interpretowania danych o otoczeniu </a:t>
            </a:r>
            <a:r>
              <a:rPr lang="en-US" sz="1400" dirty="0" err="1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biznesowym</a:t>
            </a:r>
            <a:r>
              <a:rPr lang="en-US" sz="14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pl-PL" sz="14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-</a:t>
            </a:r>
            <a:r>
              <a:rPr lang="en-US" sz="14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pozwala odpowiedzieć na pytania o popyt, podaż, strukturę cen oraz potencjał wzrostu.</a:t>
            </a:r>
            <a:endParaRPr lang="en-US" sz="1400" dirty="0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C93F4345-8DA2-3B35-BAD6-1B270AAA0E8F}"/>
              </a:ext>
            </a:extLst>
          </p:cNvPr>
          <p:cNvSpPr/>
          <p:nvPr/>
        </p:nvSpPr>
        <p:spPr>
          <a:xfrm>
            <a:off x="3298047" y="6430516"/>
            <a:ext cx="6789766" cy="287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Iwona Świdurska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· Mati Consulting szkolenia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4783B-C3FF-A7EA-41C9-C8872424C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B98B8E9-EA99-6BC8-C949-2D76C738ABA1}"/>
              </a:ext>
            </a:extLst>
          </p:cNvPr>
          <p:cNvSpPr/>
          <p:nvPr/>
        </p:nvSpPr>
        <p:spPr>
          <a:xfrm>
            <a:off x="770017" y="427484"/>
            <a:ext cx="9395384" cy="562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rynku – dlaczego jest kluczowa?</a:t>
            </a:r>
            <a:endParaRPr lang="en-US" sz="35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F1567EC8-8EEA-25AB-936E-1CFA5F69DD88}"/>
              </a:ext>
            </a:extLst>
          </p:cNvPr>
          <p:cNvSpPr/>
          <p:nvPr/>
        </p:nvSpPr>
        <p:spPr>
          <a:xfrm>
            <a:off x="277091" y="1377413"/>
            <a:ext cx="11015216" cy="4869694"/>
          </a:xfrm>
          <a:prstGeom prst="roundRect">
            <a:avLst>
              <a:gd name="adj" fmla="val 6339"/>
            </a:avLst>
          </a:prstGeom>
          <a:solidFill>
            <a:srgbClr val="609DFF">
              <a:alpha val="95000"/>
            </a:srgbClr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4575B19E-65E5-3CE9-306F-039C41E1C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93" y="4920456"/>
            <a:ext cx="224923" cy="179884"/>
          </a:xfrm>
          <a:prstGeom prst="rect">
            <a:avLst/>
          </a:prstGeom>
        </p:spPr>
      </p:pic>
      <p:pic>
        <p:nvPicPr>
          <p:cNvPr id="12" name="Picture 1" descr="https://ekonomista100.pl/wp-content/uploads/2014/08/krzywa-rownowagii.jpg">
            <a:extLst>
              <a:ext uri="{FF2B5EF4-FFF2-40B4-BE49-F238E27FC236}">
                <a16:creationId xmlns:a16="http://schemas.microsoft.com/office/drawing/2014/main" id="{A834C3B4-C95F-D677-5A6F-04AF6769E8A9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6100" y="1745673"/>
            <a:ext cx="6123740" cy="4488871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4032F20-E747-E530-FFAC-C462ED319956}"/>
              </a:ext>
            </a:extLst>
          </p:cNvPr>
          <p:cNvSpPr txBox="1">
            <a:spLocks/>
          </p:cNvSpPr>
          <p:nvPr/>
        </p:nvSpPr>
        <p:spPr>
          <a:xfrm>
            <a:off x="6825672" y="1444752"/>
            <a:ext cx="4640004" cy="4608576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l-PL" sz="2000" b="1" dirty="0"/>
          </a:p>
          <a:p>
            <a:pPr marL="0" indent="0">
              <a:buFont typeface="Arial" pitchFamily="34" charset="0"/>
              <a:buNone/>
            </a:pPr>
            <a:r>
              <a:rPr lang="pl-PL" sz="2000" b="1" dirty="0"/>
              <a:t>- Popyt</a:t>
            </a:r>
            <a:r>
              <a:rPr lang="pl-PL" sz="2000" dirty="0"/>
              <a:t>: zapotrzebowanie zgłaszane przez klientów</a:t>
            </a:r>
          </a:p>
          <a:p>
            <a:pPr marL="0" indent="0">
              <a:buNone/>
            </a:pPr>
            <a:r>
              <a:rPr lang="pl-PL" sz="2000" b="1" dirty="0"/>
              <a:t>-Podaż</a:t>
            </a:r>
            <a:r>
              <a:rPr lang="pl-PL" sz="2000" dirty="0"/>
              <a:t>: ilość dóbr oferowanych przez </a:t>
            </a:r>
            <a:br>
              <a:rPr lang="pl-PL" sz="2000" dirty="0"/>
            </a:br>
            <a:r>
              <a:rPr lang="pl-PL" sz="2000" dirty="0"/>
              <a:t>firmy</a:t>
            </a:r>
          </a:p>
          <a:p>
            <a:pPr marL="0" indent="0">
              <a:buNone/>
            </a:pPr>
            <a:r>
              <a:rPr lang="pl-PL" sz="2000" b="1" dirty="0"/>
              <a:t>-Cena</a:t>
            </a:r>
            <a:r>
              <a:rPr lang="pl-PL" sz="2000" dirty="0"/>
              <a:t>: punkt równowagi między </a:t>
            </a:r>
          </a:p>
          <a:p>
            <a:pPr marL="0" indent="0">
              <a:buNone/>
            </a:pPr>
            <a:r>
              <a:rPr lang="pl-PL" sz="2000" dirty="0"/>
              <a:t>stronami</a:t>
            </a:r>
          </a:p>
          <a:p>
            <a:pPr marL="0" indent="0">
              <a:buFont typeface="Arial" pitchFamily="34" charset="0"/>
              <a:buNone/>
            </a:pPr>
            <a:r>
              <a:rPr lang="pl-PL" sz="2000" b="1" dirty="0"/>
              <a:t>- Konkurencja</a:t>
            </a:r>
            <a:r>
              <a:rPr lang="pl-PL" sz="2000" dirty="0"/>
              <a:t>: inne podmioty na tym samym polu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4F017759-5B6D-9829-00FB-342107541D96}"/>
              </a:ext>
            </a:extLst>
          </p:cNvPr>
          <p:cNvSpPr/>
          <p:nvPr/>
        </p:nvSpPr>
        <p:spPr>
          <a:xfrm>
            <a:off x="3581446" y="6440885"/>
            <a:ext cx="6789766" cy="287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Iwona Świdurska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· Mati Consulting szkolenia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531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D4EBA-EF86-0D10-3F64-9F1D14E89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E19CA21-50FC-4C2B-A8E6-A1CE65028E46}"/>
              </a:ext>
            </a:extLst>
          </p:cNvPr>
          <p:cNvSpPr/>
          <p:nvPr/>
        </p:nvSpPr>
        <p:spPr>
          <a:xfrm>
            <a:off x="770017" y="427484"/>
            <a:ext cx="9395384" cy="562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pl-PL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</a:t>
            </a:r>
            <a:r>
              <a:rPr lang="en-US" sz="3500" dirty="0" err="1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naliza</a:t>
            </a: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3500" dirty="0" err="1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rynku</a:t>
            </a:r>
            <a:endParaRPr lang="en-US" sz="35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34F4A54C-AE95-B593-2AB6-5685021B2277}"/>
              </a:ext>
            </a:extLst>
          </p:cNvPr>
          <p:cNvSpPr/>
          <p:nvPr/>
        </p:nvSpPr>
        <p:spPr>
          <a:xfrm>
            <a:off x="770018" y="1173018"/>
            <a:ext cx="10405982" cy="4405745"/>
          </a:xfrm>
          <a:prstGeom prst="roundRect">
            <a:avLst>
              <a:gd name="adj" fmla="val 6339"/>
            </a:avLst>
          </a:prstGeom>
          <a:solidFill>
            <a:schemeClr val="accent1">
              <a:lumMod val="75000"/>
              <a:alpha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lvl="0"/>
            <a:endParaRPr lang="pl-PL" dirty="0"/>
          </a:p>
          <a:p>
            <a:pPr lvl="0"/>
            <a:endParaRPr lang="pl-PL" dirty="0">
              <a:latin typeface="Merriweather" panose="00000500000000000000" pitchFamily="2" charset="-18"/>
            </a:endParaRPr>
          </a:p>
          <a:p>
            <a:pPr lvl="0" algn="ctr">
              <a:lnSpc>
                <a:spcPct val="200000"/>
              </a:lnSpc>
            </a:pPr>
            <a: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  <a:t>Kiedy regularnie obserwujesz otoczenie, rynek bliższy czy dalszy </a:t>
            </a:r>
            <a:b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</a:br>
            <a: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  <a:t>- pozwoli to na identyfikowanie wyzwań oraz zagrożeń Twojej firmy. </a:t>
            </a:r>
            <a:b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</a:br>
            <a: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  <a:t>Możesz przez to opracować strategię - czyli sposób postępowania </a:t>
            </a:r>
            <a:b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</a:br>
            <a: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  <a:t>w całkiem nowych okolicznościach</a:t>
            </a:r>
          </a:p>
        </p:txBody>
      </p:sp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1C5AF1FD-1527-39D4-5891-821DA81E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93" y="4920456"/>
            <a:ext cx="224923" cy="179884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455D1F2-9B40-0EB4-7292-2413FF9DC453}"/>
              </a:ext>
            </a:extLst>
          </p:cNvPr>
          <p:cNvSpPr txBox="1">
            <a:spLocks/>
          </p:cNvSpPr>
          <p:nvPr/>
        </p:nvSpPr>
        <p:spPr>
          <a:xfrm>
            <a:off x="6825672" y="1444752"/>
            <a:ext cx="4640004" cy="4608576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l-PL" sz="2000" b="1" dirty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D24622B6-2DD4-C7E7-9241-35748E36BB3E}"/>
              </a:ext>
            </a:extLst>
          </p:cNvPr>
          <p:cNvSpPr/>
          <p:nvPr/>
        </p:nvSpPr>
        <p:spPr>
          <a:xfrm>
            <a:off x="3520334" y="6430516"/>
            <a:ext cx="6789766" cy="287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Iwona Świdurska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· Mati Consulting szkolenia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38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A0853-5DC2-E036-2FD0-F2D330042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ED2FCA2-E9CD-58A3-29B2-4B5B639E7FE0}"/>
              </a:ext>
            </a:extLst>
          </p:cNvPr>
          <p:cNvSpPr/>
          <p:nvPr/>
        </p:nvSpPr>
        <p:spPr>
          <a:xfrm>
            <a:off x="1124615" y="427484"/>
            <a:ext cx="9040785" cy="562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pl-PL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</a:t>
            </a:r>
            <a:r>
              <a:rPr lang="en-US" sz="3500" dirty="0" err="1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naliza</a:t>
            </a: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3500" dirty="0" err="1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rynku</a:t>
            </a:r>
            <a:r>
              <a:rPr lang="pl-PL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trendów i konkurencji</a:t>
            </a:r>
            <a:endParaRPr lang="en-US" sz="35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E6BC846D-85D4-745C-E6FF-0AF086D11B04}"/>
              </a:ext>
            </a:extLst>
          </p:cNvPr>
          <p:cNvSpPr/>
          <p:nvPr/>
        </p:nvSpPr>
        <p:spPr>
          <a:xfrm>
            <a:off x="770018" y="1173019"/>
            <a:ext cx="10405982" cy="4880310"/>
          </a:xfrm>
          <a:prstGeom prst="roundRect">
            <a:avLst>
              <a:gd name="adj" fmla="val 6339"/>
            </a:avLst>
          </a:prstGeom>
          <a:solidFill>
            <a:schemeClr val="accent1">
              <a:lumMod val="75000"/>
              <a:alpha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  <a:t>Kiedy pojawia się nowa konkurencja, inny segment rynku, zmienia się zachowanie konsumenta, zmieniają się przepisy prawne, ulgi podatkowe lub ich brak, dofinansowania itp. – to kilka sygnałów na jakie trzeba reagować aby dostosować swoją firmę do rynku. W przypadku ignorowania tych zmian, może wiązać się to odpowiednio z utratą przewagi konkurencyjnej. Może wiązać się </a:t>
            </a:r>
            <a:b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</a:br>
            <a:r>
              <a:rPr lang="pl-PL" sz="2000" dirty="0">
                <a:solidFill>
                  <a:schemeClr val="bg1"/>
                </a:solidFill>
                <a:latin typeface="Merriweather" panose="00000500000000000000" pitchFamily="2" charset="-18"/>
              </a:rPr>
              <a:t>to ze wzrostem kosztów prowadzenia działalności, może spaść zapotrzebowanie na usługi lub produkty firmy. W najgorszych przypadkach także na nieprzestrzeganie prawa i brak możliwości uzyskania dodatkowego kapitału na rozwój firmy. Każdy przedsiębiorca powinien analizować zatem rynek oraz trendy na rynku.</a:t>
            </a:r>
          </a:p>
        </p:txBody>
      </p:sp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56B46B48-316E-B799-A7DE-DE1044BAE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93" y="4920456"/>
            <a:ext cx="224923" cy="179884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0A90CB3-EB49-EDCD-D75D-B1DD091C5330}"/>
              </a:ext>
            </a:extLst>
          </p:cNvPr>
          <p:cNvSpPr txBox="1">
            <a:spLocks/>
          </p:cNvSpPr>
          <p:nvPr/>
        </p:nvSpPr>
        <p:spPr>
          <a:xfrm>
            <a:off x="6825672" y="1444752"/>
            <a:ext cx="4640004" cy="4608576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l-PL" sz="2000" b="1" dirty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72FBD40C-0994-D245-0CA8-61FEAB15A454}"/>
              </a:ext>
            </a:extLst>
          </p:cNvPr>
          <p:cNvSpPr/>
          <p:nvPr/>
        </p:nvSpPr>
        <p:spPr>
          <a:xfrm>
            <a:off x="3520334" y="6430516"/>
            <a:ext cx="6789766" cy="287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Iwona Świdurska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· Mati Consulting szkolenia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95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79288" y="444103"/>
            <a:ext cx="5564247" cy="379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Kluczowe elementy analizy rynku</a:t>
            </a:r>
            <a:endParaRPr lang="en-US" sz="23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2052" y="871563"/>
            <a:ext cx="7052022" cy="13472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290612" y="987136"/>
            <a:ext cx="1610776" cy="283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Identyfikacja trendów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5290612" y="1319709"/>
            <a:ext cx="6159541" cy="3254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Obserwuj zmiany </a:t>
            </a:r>
            <a:r>
              <a:rPr lang="en-US" sz="16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technologiczne, ekologiczne i społeczne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Pozwala to na wczesne wykrycie nisz </a:t>
            </a: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rynkowych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br>
              <a:rPr lang="pl-PL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wprowadzenie innowacji, zanim </a:t>
            </a:r>
            <a:r>
              <a:rPr lang="en-US" sz="16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zrobi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to konkurencja.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1487" y="2579580"/>
            <a:ext cx="6871855" cy="150289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74932" y="2743002"/>
            <a:ext cx="1983432" cy="248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Analiza grupy docelowej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226831" y="3038940"/>
            <a:ext cx="6577243" cy="3254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Zdefiniuj swoich odbiorców, zbadaj ich </a:t>
            </a:r>
            <a:r>
              <a:rPr lang="en-US" sz="16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nawyki zakupowe, oczekiwania i bariery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które powstrzymują ich przed zakupem. Precyzyjna wiedza o kliencie to fundament skutecznej strategii.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484" y="3129883"/>
            <a:ext cx="2966368" cy="321012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5198337" y="5529054"/>
            <a:ext cx="6405005" cy="6080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120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Regularna obserwacja rynku – zarówno bliższego, jak </a:t>
            </a:r>
            <a:br>
              <a:rPr lang="pl-PL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</a:br>
            <a:r>
              <a:rPr lang="en-US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dalszego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pozwala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na identyfikowanie wyzwań oraz zagrożeń i opracowanie strategii działania w nowych okolicznościach</a:t>
            </a: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2346</Words>
  <Application>Microsoft Office PowerPoint</Application>
  <PresentationFormat>Panoramiczny</PresentationFormat>
  <Paragraphs>267</Paragraphs>
  <Slides>27</Slides>
  <Notes>26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0" baseType="lpstr">
      <vt:lpstr>Arial</vt:lpstr>
      <vt:lpstr>Merriweather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Mateusz K</cp:lastModifiedBy>
  <cp:revision>45</cp:revision>
  <cp:lastPrinted>2026-06-07T14:28:12Z</cp:lastPrinted>
  <dcterms:created xsi:type="dcterms:W3CDTF">2026-06-05T17:45:34Z</dcterms:created>
  <dcterms:modified xsi:type="dcterms:W3CDTF">2026-06-08T07:42:04Z</dcterms:modified>
</cp:coreProperties>
</file>