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068" y="116357"/>
            <a:ext cx="7543515" cy="5446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72944" y="2604008"/>
            <a:ext cx="8658860" cy="640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27BC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27BC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27BC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27BC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743" y="757554"/>
            <a:ext cx="10173335" cy="64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27BC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040" y="1602930"/>
            <a:ext cx="7901940" cy="4410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hyperlink" Target="https://oscypkomat.pl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8.jpg"/><Relationship Id="rId6" Type="http://schemas.openxmlformats.org/officeDocument/2006/relationships/image" Target="../media/image2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1.jpg"/><Relationship Id="rId6" Type="http://schemas.openxmlformats.org/officeDocument/2006/relationships/image" Target="../media/image3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http://www.youtube.com/watch?v=x7qPAY9JqE4" TargetMode="External"/><Relationship Id="rId6" Type="http://schemas.openxmlformats.org/officeDocument/2006/relationships/image" Target="../media/image3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7.png"/><Relationship Id="rId6" Type="http://schemas.openxmlformats.org/officeDocument/2006/relationships/image" Target="../media/image3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4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41.jpg"/><Relationship Id="rId6" Type="http://schemas.openxmlformats.org/officeDocument/2006/relationships/image" Target="../media/image42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43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44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45.jpg"/><Relationship Id="rId6" Type="http://schemas.openxmlformats.org/officeDocument/2006/relationships/hyperlink" Target="http://www.bartekwitczak.com/" TargetMode="Externa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46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jpg"/><Relationship Id="rId6" Type="http://schemas.openxmlformats.org/officeDocument/2006/relationships/image" Target="../media/image4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0.jpg"/><Relationship Id="rId6" Type="http://schemas.openxmlformats.org/officeDocument/2006/relationships/hyperlink" Target="mailto:zofia.kociolek@gmail.com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4.png"/><Relationship Id="rId7" Type="http://schemas.openxmlformats.org/officeDocument/2006/relationships/hyperlink" Target="https://www.euro.com.pl/artykuly/wszystkie/artykul-pierwszy-telefon-komorkowy-jak-funkcjonowal-i-jak-" TargetMode="External"/><Relationship Id="rId8" Type="http://schemas.openxmlformats.org/officeDocument/2006/relationships/hyperlink" Target="https://demotywatory.pl/5182464/Kiedys-pamietam-jak-kolega-taty-mial-wypozyczalnie-kaset-VHS-i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6.jpg"/><Relationship Id="rId6" Type="http://schemas.openxmlformats.org/officeDocument/2006/relationships/hyperlink" Target="http://www.philips-hue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9563" y="3869690"/>
            <a:ext cx="106807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-45" b="1">
                <a:latin typeface="Arial"/>
                <a:cs typeface="Arial"/>
              </a:rPr>
              <a:t>10-</a:t>
            </a:r>
            <a:r>
              <a:rPr dirty="0" sz="1350" spc="-50" b="1">
                <a:latin typeface="Arial"/>
                <a:cs typeface="Arial"/>
              </a:rPr>
              <a:t>11</a:t>
            </a:r>
            <a:r>
              <a:rPr dirty="0" sz="1350" spc="-45" b="1">
                <a:latin typeface="Arial"/>
                <a:cs typeface="Arial"/>
              </a:rPr>
              <a:t> </a:t>
            </a:r>
            <a:r>
              <a:rPr dirty="0" sz="1350" spc="-85" b="1">
                <a:latin typeface="Arial"/>
                <a:cs typeface="Arial"/>
              </a:rPr>
              <a:t>czerwca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9215" y="3741305"/>
            <a:ext cx="1112520" cy="464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95"/>
              </a:spcBef>
            </a:pPr>
            <a:r>
              <a:rPr dirty="0" sz="1350" spc="-90" b="1">
                <a:latin typeface="Arial"/>
                <a:cs typeface="Arial"/>
              </a:rPr>
              <a:t>Gorzów</a:t>
            </a:r>
            <a:r>
              <a:rPr dirty="0" sz="1350" spc="-70" b="1">
                <a:latin typeface="Arial"/>
                <a:cs typeface="Arial"/>
              </a:rPr>
              <a:t> </a:t>
            </a:r>
            <a:r>
              <a:rPr dirty="0" sz="1350" spc="-35" b="1">
                <a:latin typeface="Arial"/>
                <a:cs typeface="Arial"/>
              </a:rPr>
              <a:t>Wlkp., </a:t>
            </a:r>
            <a:r>
              <a:rPr dirty="0" sz="1350" spc="-55" b="1">
                <a:latin typeface="Arial"/>
                <a:cs typeface="Arial"/>
              </a:rPr>
              <a:t>Hotel</a:t>
            </a:r>
            <a:r>
              <a:rPr dirty="0" sz="1350" spc="-65" b="1">
                <a:latin typeface="Arial"/>
                <a:cs typeface="Arial"/>
              </a:rPr>
              <a:t> </a:t>
            </a:r>
            <a:r>
              <a:rPr dirty="0" sz="1350" spc="-30" b="1">
                <a:latin typeface="Arial"/>
                <a:cs typeface="Arial"/>
              </a:rPr>
              <a:t>Mieszko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4728" y="50"/>
            <a:ext cx="6364224" cy="63017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050" y="1078062"/>
            <a:ext cx="5376862" cy="12383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408" y="3526278"/>
            <a:ext cx="731519" cy="7493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7010" y="3627751"/>
            <a:ext cx="766194" cy="62848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0584" y="6347518"/>
            <a:ext cx="11934825" cy="494665"/>
            <a:chOff x="100584" y="6347518"/>
            <a:chExt cx="11934825" cy="49466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2860" y="6400452"/>
              <a:ext cx="6212510" cy="4412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84" y="6347518"/>
              <a:ext cx="7543800" cy="731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Metoda</a:t>
            </a:r>
            <a:r>
              <a:rPr dirty="0" spc="-10"/>
              <a:t> </a:t>
            </a:r>
            <a:r>
              <a:rPr dirty="0"/>
              <a:t>5</a:t>
            </a:r>
            <a:r>
              <a:rPr dirty="0" spc="-70"/>
              <a:t> </a:t>
            </a:r>
            <a:r>
              <a:rPr dirty="0"/>
              <a:t>sił</a:t>
            </a:r>
            <a:r>
              <a:rPr dirty="0" spc="-5"/>
              <a:t> </a:t>
            </a:r>
            <a:r>
              <a:rPr dirty="0"/>
              <a:t>Portera</a:t>
            </a:r>
            <a:r>
              <a:rPr dirty="0" spc="-5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/>
              <a:t>"substytut </a:t>
            </a:r>
            <a:r>
              <a:rPr dirty="0" spc="-10"/>
              <a:t>totalny”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9323" y="1709229"/>
            <a:ext cx="6142355" cy="33832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61594" indent="-343535">
              <a:lnSpc>
                <a:spcPct val="100600"/>
              </a:lnSpc>
              <a:spcBef>
                <a:spcPts val="105"/>
              </a:spcBef>
              <a:buChar char="▪"/>
              <a:tabLst>
                <a:tab pos="355600" algn="l"/>
              </a:tabLst>
            </a:pP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Jedno</a:t>
            </a:r>
            <a:r>
              <a:rPr dirty="0" sz="20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20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najważniejszych</a:t>
            </a:r>
            <a:r>
              <a:rPr dirty="0" sz="20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narzędzi,</a:t>
            </a:r>
            <a:r>
              <a:rPr dirty="0" sz="20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które</a:t>
            </a:r>
            <a:r>
              <a:rPr dirty="0" sz="2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umożliwia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ocenę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konkurencyjności</a:t>
            </a:r>
            <a:r>
              <a:rPr dirty="0" sz="2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branży</a:t>
            </a:r>
            <a:r>
              <a:rPr dirty="0" sz="20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200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jej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 atrakcyjności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dla</a:t>
            </a:r>
            <a:r>
              <a:rPr dirty="0" sz="20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przedsiębiorstwa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65"/>
              </a:spcBef>
              <a:buClr>
                <a:srgbClr val="44536A"/>
              </a:buClr>
              <a:buFont typeface="Arial"/>
              <a:buChar char="▪"/>
            </a:pP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00699"/>
              </a:lnSpc>
              <a:buChar char="▪"/>
              <a:tabLst>
                <a:tab pos="355600" algn="l"/>
              </a:tabLst>
            </a:pP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Opracowany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2000" spc="-114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1979</a:t>
            </a:r>
            <a:r>
              <a:rPr dirty="0" sz="20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r.</a:t>
            </a:r>
            <a:r>
              <a:rPr dirty="0" sz="20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przez</a:t>
            </a:r>
            <a:r>
              <a:rPr dirty="0" sz="2000" spc="-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Michaela</a:t>
            </a:r>
            <a:r>
              <a:rPr dirty="0" sz="20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Portera</a:t>
            </a:r>
            <a:r>
              <a:rPr dirty="0" sz="20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44536A"/>
                </a:solidFill>
                <a:latin typeface="Arial"/>
                <a:cs typeface="Arial"/>
              </a:rPr>
              <a:t>–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amerykańskiego</a:t>
            </a:r>
            <a:r>
              <a:rPr dirty="0" sz="20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4536A"/>
                </a:solidFill>
                <a:latin typeface="Arial"/>
                <a:cs typeface="Arial"/>
              </a:rPr>
              <a:t>ekonomisty,</a:t>
            </a:r>
            <a:r>
              <a:rPr dirty="0" sz="20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speca</a:t>
            </a:r>
            <a:r>
              <a:rPr dirty="0" sz="20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od</a:t>
            </a:r>
            <a:r>
              <a:rPr dirty="0" sz="20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konkurencji,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wykładowcy</a:t>
            </a:r>
            <a:r>
              <a:rPr dirty="0" sz="2000" spc="-1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 Harvardzie.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5"/>
              </a:spcBef>
              <a:buClr>
                <a:srgbClr val="44536A"/>
              </a:buClr>
              <a:buFont typeface="Arial"/>
              <a:buChar char="▪"/>
            </a:pPr>
            <a:endParaRPr sz="2000">
              <a:latin typeface="Arial"/>
              <a:cs typeface="Arial"/>
            </a:endParaRPr>
          </a:p>
          <a:p>
            <a:pPr marL="355600" marR="793750" indent="-343535">
              <a:lnSpc>
                <a:spcPts val="2380"/>
              </a:lnSpc>
              <a:buChar char="▪"/>
              <a:tabLst>
                <a:tab pos="355600" algn="l"/>
              </a:tabLst>
            </a:pP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Model</a:t>
            </a:r>
            <a:r>
              <a:rPr dirty="0" sz="20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ten</a:t>
            </a:r>
            <a:r>
              <a:rPr dirty="0" sz="20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pomaga</a:t>
            </a:r>
            <a:r>
              <a:rPr dirty="0" sz="20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firmom</a:t>
            </a:r>
            <a:r>
              <a:rPr dirty="0" sz="2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zrozumieć</a:t>
            </a:r>
            <a:r>
              <a:rPr dirty="0" sz="2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rynek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44536A"/>
                </a:solidFill>
                <a:latin typeface="Arial"/>
                <a:cs typeface="Arial"/>
              </a:rPr>
              <a:t>i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opracować</a:t>
            </a:r>
            <a:r>
              <a:rPr dirty="0" sz="2000" spc="-1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strategie.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6328" y="1955545"/>
            <a:ext cx="4773168" cy="36112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00439" y="2129472"/>
            <a:ext cx="975360" cy="478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635">
              <a:lnSpc>
                <a:spcPts val="1760"/>
              </a:lnSpc>
              <a:spcBef>
                <a:spcPts val="135"/>
              </a:spcBef>
            </a:pP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Siła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760"/>
              </a:lnSpc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nabywców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09198" y="3247326"/>
            <a:ext cx="1030605" cy="478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70">
              <a:lnSpc>
                <a:spcPts val="1760"/>
              </a:lnSpc>
              <a:spcBef>
                <a:spcPts val="135"/>
              </a:spcBef>
            </a:pP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Siła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760"/>
              </a:lnSpc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dostawców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41584" y="4719764"/>
            <a:ext cx="1130300" cy="478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1760"/>
              </a:lnSpc>
              <a:spcBef>
                <a:spcPts val="135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Siła</a:t>
            </a:r>
            <a:r>
              <a:rPr dirty="0" sz="15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obecnej</a:t>
            </a:r>
            <a:endParaRPr sz="1550">
              <a:latin typeface="Arial"/>
              <a:cs typeface="Arial"/>
            </a:endParaRPr>
          </a:p>
          <a:p>
            <a:pPr marL="52069">
              <a:lnSpc>
                <a:spcPts val="1760"/>
              </a:lnSpc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konkurencji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5010" y="4701857"/>
            <a:ext cx="1048385" cy="50545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Siła</a:t>
            </a:r>
            <a:r>
              <a:rPr dirty="0" sz="15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nowej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konkurencji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0079" y="3247326"/>
            <a:ext cx="1117600" cy="478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2069">
              <a:lnSpc>
                <a:spcPts val="1760"/>
              </a:lnSpc>
              <a:spcBef>
                <a:spcPts val="135"/>
              </a:spcBef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Zagrożenie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760"/>
              </a:lnSpc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substytutem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Innowacje</a:t>
            </a:r>
            <a:r>
              <a:rPr dirty="0" spc="-85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5</a:t>
            </a:r>
            <a:r>
              <a:rPr dirty="0" spc="-5"/>
              <a:t> </a:t>
            </a:r>
            <a:r>
              <a:rPr dirty="0"/>
              <a:t>sił</a:t>
            </a:r>
            <a:r>
              <a:rPr dirty="0" spc="-5"/>
              <a:t> </a:t>
            </a:r>
            <a:r>
              <a:rPr dirty="0" spc="-10"/>
              <a:t>Portera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358"/>
            <a:ext cx="6970395" cy="40614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10"/>
              </a:spcBef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Miniaturyzacja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tworzenie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coraz</a:t>
            </a:r>
            <a:r>
              <a:rPr dirty="0" sz="165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mniejszych,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lżejszych</a:t>
            </a:r>
            <a:endParaRPr sz="1650">
              <a:latin typeface="Arial"/>
              <a:cs typeface="Arial"/>
            </a:endParaRPr>
          </a:p>
          <a:p>
            <a:pPr marL="297815" marR="5080">
              <a:lnSpc>
                <a:spcPct val="100200"/>
              </a:lnSpc>
              <a:spcBef>
                <a:spcPts val="35"/>
              </a:spcBef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bardziej</a:t>
            </a:r>
            <a:r>
              <a:rPr dirty="0" sz="165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wydajnych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urządzeń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elektronicznych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bez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utraty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ich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funkcjonalności</a:t>
            </a:r>
            <a:r>
              <a:rPr dirty="0" sz="165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wręcz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przeciwnie).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Pozwala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np.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łatwiejszy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tańszy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transport,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zmniejszenie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kosztów</a:t>
            </a:r>
            <a:r>
              <a:rPr dirty="0" sz="165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produkcji</a:t>
            </a:r>
            <a:r>
              <a:rPr dirty="0" sz="165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(mniej</a:t>
            </a:r>
            <a:r>
              <a:rPr dirty="0" sz="16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materiałów),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nowe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zastosowania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(np.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smart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dom),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„zyski”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ekologiczne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(mniejsze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zużycie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surowców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energii,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mniejsze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odpady).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650">
              <a:latin typeface="Arial"/>
              <a:cs typeface="Arial"/>
            </a:endParaRPr>
          </a:p>
          <a:p>
            <a:pPr marL="297815" indent="-285115">
              <a:lnSpc>
                <a:spcPts val="1964"/>
              </a:lnSpc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AI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czy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65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pewno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potrzebujesz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tłumacza,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copywritera,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junior</a:t>
            </a:r>
            <a:endParaRPr sz="1650">
              <a:latin typeface="Arial"/>
              <a:cs typeface="Arial"/>
            </a:endParaRPr>
          </a:p>
          <a:p>
            <a:pPr marL="297815">
              <a:lnSpc>
                <a:spcPts val="1964"/>
              </a:lnSpc>
            </a:pP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programisty…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50">
              <a:latin typeface="Arial"/>
              <a:cs typeface="Arial"/>
            </a:endParaRPr>
          </a:p>
          <a:p>
            <a:pPr marL="297815" marR="28575" indent="-285750">
              <a:lnSpc>
                <a:spcPct val="100499"/>
              </a:lnSpc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…a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za</a:t>
            </a:r>
            <a:r>
              <a:rPr dirty="0" sz="1650" spc="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parę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lat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także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serwisanta?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Chociażby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dzięki</a:t>
            </a:r>
            <a:r>
              <a:rPr dirty="0" sz="1650" spc="-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Augmented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Reality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(AR)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rzeczywistości</a:t>
            </a:r>
            <a:r>
              <a:rPr dirty="0" sz="16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rozszerzonej.</a:t>
            </a:r>
            <a:r>
              <a:rPr dirty="0" sz="165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To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technologia,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która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nakłada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na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obraz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65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kamery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urządzenia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(np.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smartfona, tabletu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lub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specjalnych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okularów)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dodatkowe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elementy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wizualne,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dźwiękowe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lub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interaktywne.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Bazuje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niej</a:t>
            </a:r>
            <a:r>
              <a:rPr dirty="0" sz="165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np.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rozrywka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(Pokémon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GO), ale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korzysta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też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światowy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lider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obszarze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energetyki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wiatrowej –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duński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Vestas.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3880" y="941958"/>
            <a:ext cx="3282696" cy="2341499"/>
          </a:xfrm>
          <a:prstGeom prst="rect">
            <a:avLst/>
          </a:prstGeom>
        </p:spPr>
      </p:pic>
      <p:pic>
        <p:nvPicPr>
          <p:cNvPr id="8" name="object 8" descr="Obraz zawierający akcesoria, skóra, Zestaw EDC, Bagaż i torby  Zawartość wygenerowana przez AI może być niepoprawna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2640" y="3713403"/>
            <a:ext cx="2240279" cy="20579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43800" y="3374987"/>
            <a:ext cx="1929383" cy="25792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„Samoobsługa”</a:t>
            </a:r>
            <a:r>
              <a:rPr dirty="0" spc="-20"/>
              <a:t> </a:t>
            </a:r>
            <a:r>
              <a:rPr dirty="0"/>
              <a:t>i</a:t>
            </a:r>
            <a:r>
              <a:rPr dirty="0" spc="-60"/>
              <a:t> </a:t>
            </a:r>
            <a:r>
              <a:rPr dirty="0"/>
              <a:t>uboższy</a:t>
            </a:r>
            <a:r>
              <a:rPr dirty="0" spc="-55"/>
              <a:t> </a:t>
            </a:r>
            <a:r>
              <a:rPr dirty="0" spc="-10"/>
              <a:t>serwis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358"/>
            <a:ext cx="7124065" cy="3301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10"/>
              </a:spcBef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Jako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firma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przerzucimy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Ciebie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cały</a:t>
            </a:r>
            <a:r>
              <a:rPr dirty="0" sz="165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szereg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czynności,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które</a:t>
            </a:r>
            <a:endParaRPr sz="165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40"/>
              </a:spcBef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dotychczas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robiliśmy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my.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650">
              <a:latin typeface="Arial"/>
              <a:cs typeface="Arial"/>
            </a:endParaRPr>
          </a:p>
          <a:p>
            <a:pPr marL="297815" marR="516255" indent="-285750">
              <a:lnSpc>
                <a:spcPts val="1950"/>
              </a:lnSpc>
              <a:spcBef>
                <a:spcPts val="5"/>
              </a:spcBef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r>
              <a:rPr dirty="0" sz="165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strategia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zubożania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serwisu –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jeśli</a:t>
            </a:r>
            <a:r>
              <a:rPr dirty="0" sz="165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Ci</a:t>
            </a:r>
            <a:r>
              <a:rPr dirty="0" sz="165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zależy,</a:t>
            </a:r>
            <a:r>
              <a:rPr dirty="0" sz="165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obsłuż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sam.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Będzie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taniej</a:t>
            </a:r>
            <a:r>
              <a:rPr dirty="0" sz="165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dla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nas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(dla</a:t>
            </a:r>
            <a:r>
              <a:rPr dirty="0" sz="165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Ciebie</a:t>
            </a:r>
            <a:r>
              <a:rPr dirty="0" sz="1650" spc="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być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może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także)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4536A"/>
              </a:buClr>
              <a:buFont typeface="Arial"/>
              <a:buChar char="▪"/>
            </a:pPr>
            <a:endParaRPr sz="1650">
              <a:latin typeface="Arial"/>
              <a:cs typeface="Arial"/>
            </a:endParaRPr>
          </a:p>
          <a:p>
            <a:pPr marL="297815" marR="5080" indent="-285750">
              <a:lnSpc>
                <a:spcPct val="100200"/>
              </a:lnSpc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Kurier,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zamiast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jechać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domu,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podrzuci</a:t>
            </a:r>
            <a:r>
              <a:rPr dirty="0" sz="165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Ci</a:t>
            </a:r>
            <a:r>
              <a:rPr dirty="0" sz="165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rzeczy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paczkomatu,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do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niego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pofatygujesz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już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sam.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Kwiaty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kupisz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kwiatomacie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o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 dowolnej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porze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dnia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nocy.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 Elektroniczny</a:t>
            </a:r>
            <a:r>
              <a:rPr dirty="0" sz="165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Max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pozna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Cię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głosie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i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będziesz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musiał</a:t>
            </a:r>
            <a:r>
              <a:rPr dirty="0" sz="16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mocno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postarać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żeby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dostać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„żywego”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operatora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czy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konsultanta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(zrobi</a:t>
            </a:r>
            <a:r>
              <a:rPr dirty="0" sz="165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wszystko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żeby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Cię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tego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zniechęcić).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Hotel</a:t>
            </a:r>
            <a:r>
              <a:rPr dirty="0" sz="16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zarezerwuj</a:t>
            </a:r>
            <a:r>
              <a:rPr dirty="0" sz="16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sobie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sam,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kontakt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Bookingiem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równie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dostępny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co</a:t>
            </a:r>
            <a:r>
              <a:rPr dirty="0" sz="165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prywatna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audiencja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u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Papieża.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355">
                <a:solidFill>
                  <a:srgbClr val="44536A"/>
                </a:solidFill>
                <a:latin typeface="Arial"/>
                <a:cs typeface="Arial"/>
              </a:rPr>
              <a:t>☺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7" name="object 7" descr="Obraz zawierający koło, tekst, opona, Część samochodowa  Zawartość wygenerowana przez AI może być niepoprawna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0456" y="1225550"/>
            <a:ext cx="2596896" cy="41066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303894" y="5373370"/>
            <a:ext cx="13493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10">
                <a:solidFill>
                  <a:srgbClr val="44536A"/>
                </a:solidFill>
                <a:latin typeface="Arial"/>
                <a:cs typeface="Arial"/>
                <a:hlinkClick r:id="rId6"/>
              </a:rPr>
              <a:t>https://oscypkomat.pl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AGILE,</a:t>
            </a:r>
            <a:r>
              <a:rPr dirty="0" spc="-20"/>
              <a:t> </a:t>
            </a:r>
            <a:r>
              <a:rPr dirty="0"/>
              <a:t>czyli</a:t>
            </a:r>
            <a:r>
              <a:rPr dirty="0" spc="-5"/>
              <a:t> </a:t>
            </a:r>
            <a:r>
              <a:rPr dirty="0"/>
              <a:t>zwinny</a:t>
            </a:r>
            <a:r>
              <a:rPr dirty="0" spc="-75"/>
              <a:t> </a:t>
            </a:r>
            <a:r>
              <a:rPr dirty="0" spc="-10"/>
              <a:t>biznes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358"/>
            <a:ext cx="7088505" cy="4565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815" marR="5080" indent="-285750">
              <a:lnSpc>
                <a:spcPct val="100200"/>
              </a:lnSpc>
              <a:spcBef>
                <a:spcPts val="105"/>
              </a:spcBef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Agile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zwinne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zarządzanie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projektami;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zakłada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działanie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małymi</a:t>
            </a:r>
            <a:r>
              <a:rPr dirty="0" sz="1650" spc="5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krokami,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błyskawiczne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testowanie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rozwiązań</a:t>
            </a:r>
            <a:r>
              <a:rPr dirty="0" sz="165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równie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szybkie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zbieranie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feedbacku,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elastyczność</a:t>
            </a:r>
            <a:r>
              <a:rPr dirty="0" sz="165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zmiany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oraz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zaangażowanie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całego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zespołu.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44536A"/>
              </a:buClr>
              <a:buFont typeface="Arial"/>
              <a:buChar char="▪"/>
            </a:pPr>
            <a:endParaRPr sz="1650">
              <a:latin typeface="Arial"/>
              <a:cs typeface="Arial"/>
            </a:endParaRPr>
          </a:p>
          <a:p>
            <a:pPr marL="297815" marR="57150" indent="-285750">
              <a:lnSpc>
                <a:spcPct val="100200"/>
              </a:lnSpc>
              <a:buChar char="▪"/>
              <a:tabLst>
                <a:tab pos="297815" algn="l"/>
              </a:tabLst>
            </a:pP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idealne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podejście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technologii,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które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szybko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zmieniają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(AI,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aplikacje</a:t>
            </a:r>
            <a:r>
              <a:rPr dirty="0" sz="165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mobilne,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automatyzacja</a:t>
            </a:r>
            <a:r>
              <a:rPr dirty="0" sz="165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itd.).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650" spc="-1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Agile</a:t>
            </a:r>
            <a:r>
              <a:rPr dirty="0" sz="165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powstaje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prototyp,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który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później</a:t>
            </a:r>
            <a:r>
              <a:rPr dirty="0" sz="16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rozwijany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udoskonalany,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ale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sposób,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który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góry</a:t>
            </a:r>
            <a:r>
              <a:rPr dirty="0" sz="165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zakłada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różne</a:t>
            </a:r>
            <a:r>
              <a:rPr dirty="0" sz="165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zmienne,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elastyczność,</a:t>
            </a:r>
            <a:r>
              <a:rPr dirty="0" sz="165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zmieniające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potrzeby.</a:t>
            </a:r>
            <a:r>
              <a:rPr dirty="0" sz="165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duża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szansa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innowacje</a:t>
            </a:r>
            <a:r>
              <a:rPr dirty="0" sz="165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mniej</a:t>
            </a:r>
            <a:r>
              <a:rPr dirty="0" sz="165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kosztowne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porażki.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44536A"/>
              </a:buClr>
              <a:buFont typeface="Arial"/>
              <a:buChar char="▪"/>
            </a:pPr>
            <a:endParaRPr sz="1650">
              <a:latin typeface="Arial"/>
              <a:cs typeface="Arial"/>
            </a:endParaRPr>
          </a:p>
          <a:p>
            <a:pPr marL="297815" marR="92075" indent="-285750">
              <a:lnSpc>
                <a:spcPct val="100800"/>
              </a:lnSpc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Agile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mocno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wiąże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też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budowaniem</a:t>
            </a:r>
            <a:r>
              <a:rPr dirty="0" sz="16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doświadczenia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klienta.</a:t>
            </a:r>
            <a:r>
              <a:rPr dirty="0" sz="165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już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nie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tylko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obiektywne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cechy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produktu,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ale</a:t>
            </a:r>
            <a:r>
              <a:rPr dirty="0" sz="165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ulotne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wrażenie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podczas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korzystania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niego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(mój</a:t>
            </a:r>
            <a:r>
              <a:rPr dirty="0" sz="165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tata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nie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kupił</a:t>
            </a:r>
            <a:r>
              <a:rPr dirty="0" sz="165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Toyoty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bo</a:t>
            </a:r>
            <a:r>
              <a:rPr dirty="0" sz="165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kluczyk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imobilajzer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osobno,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choć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obiektywnie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65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są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rewelacyjne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samochody).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Clr>
                <a:srgbClr val="44536A"/>
              </a:buClr>
              <a:buFont typeface="Arial"/>
              <a:buChar char="▪"/>
            </a:pPr>
            <a:endParaRPr sz="1650">
              <a:latin typeface="Arial"/>
              <a:cs typeface="Arial"/>
            </a:endParaRPr>
          </a:p>
          <a:p>
            <a:pPr marL="297815" indent="-285115">
              <a:lnSpc>
                <a:spcPts val="1964"/>
              </a:lnSpc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Ciągłe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testowanie</a:t>
            </a:r>
            <a:r>
              <a:rPr dirty="0" sz="1650" spc="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zbieranie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feedbacku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wspiera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CX/UX,</a:t>
            </a:r>
            <a:endParaRPr sz="1650">
              <a:latin typeface="Arial"/>
              <a:cs typeface="Arial"/>
            </a:endParaRPr>
          </a:p>
          <a:p>
            <a:pPr marL="297815">
              <a:lnSpc>
                <a:spcPts val="1964"/>
              </a:lnSpc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elastyczność</a:t>
            </a:r>
            <a:r>
              <a:rPr dirty="0" sz="165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sprawia,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że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firma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lepiej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dostosowuje</a:t>
            </a:r>
            <a:r>
              <a:rPr dirty="0" sz="1650" spc="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zmian</a:t>
            </a:r>
            <a:endParaRPr sz="165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40"/>
              </a:spcBef>
            </a:pP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rynkowych.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67632" y="1929464"/>
            <a:ext cx="4322292" cy="32410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Agile</a:t>
            </a:r>
            <a:r>
              <a:rPr dirty="0" spc="-15"/>
              <a:t> </a:t>
            </a:r>
            <a:r>
              <a:rPr dirty="0"/>
              <a:t>=</a:t>
            </a:r>
            <a:r>
              <a:rPr dirty="0" spc="-15"/>
              <a:t> </a:t>
            </a:r>
            <a:r>
              <a:rPr dirty="0"/>
              <a:t>odpowiedź</a:t>
            </a:r>
            <a:r>
              <a:rPr dirty="0" spc="-15"/>
              <a:t> </a:t>
            </a:r>
            <a:r>
              <a:rPr dirty="0"/>
              <a:t>na</a:t>
            </a:r>
            <a:r>
              <a:rPr dirty="0" spc="-65"/>
              <a:t> </a:t>
            </a:r>
            <a:r>
              <a:rPr dirty="0"/>
              <a:t>XXI wiek?</a:t>
            </a:r>
            <a:r>
              <a:rPr dirty="0" spc="20"/>
              <a:t> </a:t>
            </a:r>
            <a:r>
              <a:rPr dirty="0" spc="-10"/>
              <a:t>Manifest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1173" y="5222494"/>
            <a:ext cx="8124825" cy="1024890"/>
            <a:chOff x="41173" y="5222494"/>
            <a:chExt cx="8124825" cy="10248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73" y="6155457"/>
              <a:ext cx="7461453" cy="594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8920" y="5222493"/>
              <a:ext cx="5377180" cy="1024890"/>
            </a:xfrm>
            <a:custGeom>
              <a:avLst/>
              <a:gdLst/>
              <a:ahLst/>
              <a:cxnLst/>
              <a:rect l="l" t="t" r="r" b="b"/>
              <a:pathLst>
                <a:path w="5377180" h="1024889">
                  <a:moveTo>
                    <a:pt x="5376672" y="170815"/>
                  </a:moveTo>
                  <a:lnTo>
                    <a:pt x="5370563" y="125399"/>
                  </a:lnTo>
                  <a:lnTo>
                    <a:pt x="5353355" y="84594"/>
                  </a:lnTo>
                  <a:lnTo>
                    <a:pt x="5326659" y="50025"/>
                  </a:lnTo>
                  <a:lnTo>
                    <a:pt x="5292115" y="23317"/>
                  </a:lnTo>
                  <a:lnTo>
                    <a:pt x="5251335" y="6108"/>
                  </a:lnTo>
                  <a:lnTo>
                    <a:pt x="5205984" y="0"/>
                  </a:lnTo>
                  <a:lnTo>
                    <a:pt x="170688" y="0"/>
                  </a:lnTo>
                  <a:lnTo>
                    <a:pt x="125323" y="6108"/>
                  </a:lnTo>
                  <a:lnTo>
                    <a:pt x="84543" y="23317"/>
                  </a:lnTo>
                  <a:lnTo>
                    <a:pt x="49999" y="50025"/>
                  </a:lnTo>
                  <a:lnTo>
                    <a:pt x="23304" y="84594"/>
                  </a:lnTo>
                  <a:lnTo>
                    <a:pt x="6096" y="125399"/>
                  </a:lnTo>
                  <a:lnTo>
                    <a:pt x="0" y="170815"/>
                  </a:lnTo>
                  <a:lnTo>
                    <a:pt x="0" y="853681"/>
                  </a:lnTo>
                  <a:lnTo>
                    <a:pt x="6096" y="899071"/>
                  </a:lnTo>
                  <a:lnTo>
                    <a:pt x="23304" y="939863"/>
                  </a:lnTo>
                  <a:lnTo>
                    <a:pt x="49999" y="974420"/>
                  </a:lnTo>
                  <a:lnTo>
                    <a:pt x="84543" y="1001115"/>
                  </a:lnTo>
                  <a:lnTo>
                    <a:pt x="125323" y="1018324"/>
                  </a:lnTo>
                  <a:lnTo>
                    <a:pt x="170688" y="1024420"/>
                  </a:lnTo>
                  <a:lnTo>
                    <a:pt x="5205984" y="1024420"/>
                  </a:lnTo>
                  <a:lnTo>
                    <a:pt x="5251335" y="1018324"/>
                  </a:lnTo>
                  <a:lnTo>
                    <a:pt x="5292115" y="1001115"/>
                  </a:lnTo>
                  <a:lnTo>
                    <a:pt x="5326659" y="974420"/>
                  </a:lnTo>
                  <a:lnTo>
                    <a:pt x="5353355" y="939863"/>
                  </a:lnTo>
                  <a:lnTo>
                    <a:pt x="5370563" y="899071"/>
                  </a:lnTo>
                  <a:lnTo>
                    <a:pt x="5376672" y="853681"/>
                  </a:lnTo>
                  <a:lnTo>
                    <a:pt x="5376672" y="170815"/>
                  </a:lnTo>
                  <a:close/>
                </a:path>
              </a:pathLst>
            </a:custGeom>
            <a:solidFill>
              <a:srgbClr val="44526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807208" y="1701164"/>
            <a:ext cx="5367655" cy="1024890"/>
          </a:xfrm>
          <a:custGeom>
            <a:avLst/>
            <a:gdLst/>
            <a:ahLst/>
            <a:cxnLst/>
            <a:rect l="l" t="t" r="r" b="b"/>
            <a:pathLst>
              <a:path w="5367655" h="1024889">
                <a:moveTo>
                  <a:pt x="5367528" y="170815"/>
                </a:moveTo>
                <a:lnTo>
                  <a:pt x="5361419" y="125399"/>
                </a:lnTo>
                <a:lnTo>
                  <a:pt x="5344211" y="84594"/>
                </a:lnTo>
                <a:lnTo>
                  <a:pt x="5317515" y="50025"/>
                </a:lnTo>
                <a:lnTo>
                  <a:pt x="5282971" y="23317"/>
                </a:lnTo>
                <a:lnTo>
                  <a:pt x="5242191" y="6108"/>
                </a:lnTo>
                <a:lnTo>
                  <a:pt x="5196840" y="0"/>
                </a:lnTo>
                <a:lnTo>
                  <a:pt x="170688" y="0"/>
                </a:lnTo>
                <a:lnTo>
                  <a:pt x="125323" y="6108"/>
                </a:lnTo>
                <a:lnTo>
                  <a:pt x="84543" y="23317"/>
                </a:lnTo>
                <a:lnTo>
                  <a:pt x="49999" y="50025"/>
                </a:lnTo>
                <a:lnTo>
                  <a:pt x="23304" y="84594"/>
                </a:lnTo>
                <a:lnTo>
                  <a:pt x="6096" y="125399"/>
                </a:lnTo>
                <a:lnTo>
                  <a:pt x="0" y="170815"/>
                </a:lnTo>
                <a:lnTo>
                  <a:pt x="0" y="853694"/>
                </a:lnTo>
                <a:lnTo>
                  <a:pt x="6096" y="899058"/>
                </a:lnTo>
                <a:lnTo>
                  <a:pt x="23304" y="939838"/>
                </a:lnTo>
                <a:lnTo>
                  <a:pt x="49999" y="974382"/>
                </a:lnTo>
                <a:lnTo>
                  <a:pt x="84543" y="1001077"/>
                </a:lnTo>
                <a:lnTo>
                  <a:pt x="125323" y="1018286"/>
                </a:lnTo>
                <a:lnTo>
                  <a:pt x="170688" y="1024382"/>
                </a:lnTo>
                <a:lnTo>
                  <a:pt x="5196840" y="1024382"/>
                </a:lnTo>
                <a:lnTo>
                  <a:pt x="5242191" y="1018286"/>
                </a:lnTo>
                <a:lnTo>
                  <a:pt x="5282971" y="1001077"/>
                </a:lnTo>
                <a:lnTo>
                  <a:pt x="5317515" y="974382"/>
                </a:lnTo>
                <a:lnTo>
                  <a:pt x="5344211" y="939838"/>
                </a:lnTo>
                <a:lnTo>
                  <a:pt x="5361419" y="899058"/>
                </a:lnTo>
                <a:lnTo>
                  <a:pt x="5367528" y="853694"/>
                </a:lnTo>
                <a:lnTo>
                  <a:pt x="5367528" y="170815"/>
                </a:lnTo>
                <a:close/>
              </a:path>
            </a:pathLst>
          </a:custGeom>
          <a:solidFill>
            <a:srgbClr val="4452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74389" y="1934019"/>
            <a:ext cx="3240405" cy="5276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ts val="1955"/>
              </a:lnSpc>
              <a:spcBef>
                <a:spcPts val="130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Ludzie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interakcje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ponad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procesy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955"/>
              </a:lnSpc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narzędzia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07208" y="4033519"/>
            <a:ext cx="5367655" cy="1033780"/>
          </a:xfrm>
          <a:custGeom>
            <a:avLst/>
            <a:gdLst/>
            <a:ahLst/>
            <a:cxnLst/>
            <a:rect l="l" t="t" r="r" b="b"/>
            <a:pathLst>
              <a:path w="5367655" h="1033779">
                <a:moveTo>
                  <a:pt x="5367528" y="172212"/>
                </a:moveTo>
                <a:lnTo>
                  <a:pt x="5361368" y="126428"/>
                </a:lnTo>
                <a:lnTo>
                  <a:pt x="5344007" y="85293"/>
                </a:lnTo>
                <a:lnTo>
                  <a:pt x="5317083" y="50444"/>
                </a:lnTo>
                <a:lnTo>
                  <a:pt x="5282235" y="23520"/>
                </a:lnTo>
                <a:lnTo>
                  <a:pt x="5241099" y="6159"/>
                </a:lnTo>
                <a:lnTo>
                  <a:pt x="5195316" y="0"/>
                </a:lnTo>
                <a:lnTo>
                  <a:pt x="172212" y="0"/>
                </a:lnTo>
                <a:lnTo>
                  <a:pt x="126415" y="6159"/>
                </a:lnTo>
                <a:lnTo>
                  <a:pt x="85280" y="23520"/>
                </a:lnTo>
                <a:lnTo>
                  <a:pt x="50431" y="50444"/>
                </a:lnTo>
                <a:lnTo>
                  <a:pt x="23507" y="85293"/>
                </a:lnTo>
                <a:lnTo>
                  <a:pt x="6146" y="126428"/>
                </a:lnTo>
                <a:lnTo>
                  <a:pt x="0" y="172212"/>
                </a:lnTo>
                <a:lnTo>
                  <a:pt x="0" y="861314"/>
                </a:lnTo>
                <a:lnTo>
                  <a:pt x="6146" y="907110"/>
                </a:lnTo>
                <a:lnTo>
                  <a:pt x="23507" y="948245"/>
                </a:lnTo>
                <a:lnTo>
                  <a:pt x="50431" y="983094"/>
                </a:lnTo>
                <a:lnTo>
                  <a:pt x="85280" y="1010018"/>
                </a:lnTo>
                <a:lnTo>
                  <a:pt x="126415" y="1027379"/>
                </a:lnTo>
                <a:lnTo>
                  <a:pt x="172212" y="1033526"/>
                </a:lnTo>
                <a:lnTo>
                  <a:pt x="5195316" y="1033526"/>
                </a:lnTo>
                <a:lnTo>
                  <a:pt x="5241099" y="1027379"/>
                </a:lnTo>
                <a:lnTo>
                  <a:pt x="5282235" y="1010018"/>
                </a:lnTo>
                <a:lnTo>
                  <a:pt x="5317083" y="983094"/>
                </a:lnTo>
                <a:lnTo>
                  <a:pt x="5344007" y="948245"/>
                </a:lnTo>
                <a:lnTo>
                  <a:pt x="5361368" y="907110"/>
                </a:lnTo>
                <a:lnTo>
                  <a:pt x="5367528" y="861314"/>
                </a:lnTo>
                <a:lnTo>
                  <a:pt x="5367528" y="172212"/>
                </a:lnTo>
                <a:close/>
              </a:path>
            </a:pathLst>
          </a:custGeom>
          <a:solidFill>
            <a:srgbClr val="4452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97783" y="4393120"/>
            <a:ext cx="4791075" cy="2895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Działające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produkty</a:t>
            </a:r>
            <a:r>
              <a:rPr dirty="0" sz="17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ponad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złożoną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dokumentację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88920" y="2871977"/>
            <a:ext cx="5377180" cy="1024890"/>
          </a:xfrm>
          <a:custGeom>
            <a:avLst/>
            <a:gdLst/>
            <a:ahLst/>
            <a:cxnLst/>
            <a:rect l="l" t="t" r="r" b="b"/>
            <a:pathLst>
              <a:path w="5377180" h="1024889">
                <a:moveTo>
                  <a:pt x="5376672" y="170688"/>
                </a:moveTo>
                <a:lnTo>
                  <a:pt x="5370563" y="125336"/>
                </a:lnTo>
                <a:lnTo>
                  <a:pt x="5353355" y="84556"/>
                </a:lnTo>
                <a:lnTo>
                  <a:pt x="5326659" y="50012"/>
                </a:lnTo>
                <a:lnTo>
                  <a:pt x="5292115" y="23317"/>
                </a:lnTo>
                <a:lnTo>
                  <a:pt x="5251335" y="6108"/>
                </a:lnTo>
                <a:lnTo>
                  <a:pt x="5205984" y="0"/>
                </a:lnTo>
                <a:lnTo>
                  <a:pt x="170688" y="0"/>
                </a:lnTo>
                <a:lnTo>
                  <a:pt x="125323" y="6108"/>
                </a:lnTo>
                <a:lnTo>
                  <a:pt x="84543" y="23317"/>
                </a:lnTo>
                <a:lnTo>
                  <a:pt x="49999" y="50012"/>
                </a:lnTo>
                <a:lnTo>
                  <a:pt x="23304" y="84556"/>
                </a:lnTo>
                <a:lnTo>
                  <a:pt x="6096" y="125336"/>
                </a:lnTo>
                <a:lnTo>
                  <a:pt x="0" y="170688"/>
                </a:lnTo>
                <a:lnTo>
                  <a:pt x="0" y="853567"/>
                </a:lnTo>
                <a:lnTo>
                  <a:pt x="6096" y="898994"/>
                </a:lnTo>
                <a:lnTo>
                  <a:pt x="23304" y="939800"/>
                </a:lnTo>
                <a:lnTo>
                  <a:pt x="49999" y="974369"/>
                </a:lnTo>
                <a:lnTo>
                  <a:pt x="84543" y="1001077"/>
                </a:lnTo>
                <a:lnTo>
                  <a:pt x="125323" y="1018286"/>
                </a:lnTo>
                <a:lnTo>
                  <a:pt x="170688" y="1024382"/>
                </a:lnTo>
                <a:lnTo>
                  <a:pt x="5205984" y="1024382"/>
                </a:lnTo>
                <a:lnTo>
                  <a:pt x="5251335" y="1018286"/>
                </a:lnTo>
                <a:lnTo>
                  <a:pt x="5292115" y="1001077"/>
                </a:lnTo>
                <a:lnTo>
                  <a:pt x="5326659" y="974369"/>
                </a:lnTo>
                <a:lnTo>
                  <a:pt x="5353355" y="939800"/>
                </a:lnTo>
                <a:lnTo>
                  <a:pt x="5370563" y="898994"/>
                </a:lnTo>
                <a:lnTo>
                  <a:pt x="5376672" y="853567"/>
                </a:lnTo>
                <a:lnTo>
                  <a:pt x="5376672" y="170688"/>
                </a:lnTo>
                <a:close/>
              </a:path>
            </a:pathLst>
          </a:custGeom>
          <a:solidFill>
            <a:srgbClr val="4452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36645" y="3222053"/>
            <a:ext cx="4694555" cy="2895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Współpraca</a:t>
            </a:r>
            <a:r>
              <a:rPr dirty="0" sz="17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1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klientem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ponad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formalne</a:t>
            </a:r>
            <a:r>
              <a:rPr dirty="0" sz="17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ustalenia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7422" y="5462346"/>
            <a:ext cx="4452620" cy="5276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ts val="1955"/>
              </a:lnSpc>
              <a:spcBef>
                <a:spcPts val="130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Reagowanie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zmiany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ponad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trzymaniem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 się</a:t>
            </a:r>
            <a:endParaRPr sz="1700">
              <a:latin typeface="Arial"/>
              <a:cs typeface="Arial"/>
            </a:endParaRPr>
          </a:p>
          <a:p>
            <a:pPr algn="ctr" marL="3810">
              <a:lnSpc>
                <a:spcPts val="1955"/>
              </a:lnSpc>
            </a:pP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planu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5" name="object 15" descr="Obraz zawierający tekst, Czcionka, pismo odręczne, design  Zawartość wygenerowana przez AI może być niepoprawna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87383" y="1966493"/>
            <a:ext cx="2615183" cy="373164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923519" y="1645882"/>
            <a:ext cx="1651000" cy="2245360"/>
            <a:chOff x="923519" y="1645882"/>
            <a:chExt cx="1651000" cy="2245360"/>
          </a:xfrm>
        </p:grpSpPr>
        <p:pic>
          <p:nvPicPr>
            <p:cNvPr id="17" name="object 17" descr="Obraz zawierający osoba, ubrania, Taniec, palec  Zawartość wygenerowana przez AI może być niepoprawna.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19" y="1645882"/>
              <a:ext cx="1650541" cy="1101926"/>
            </a:xfrm>
            <a:prstGeom prst="rect">
              <a:avLst/>
            </a:prstGeom>
          </p:spPr>
        </p:pic>
        <p:pic>
          <p:nvPicPr>
            <p:cNvPr id="18" name="object 18" descr="Obraz zawierający ubrania, osoba, w pomieszczeniu, Ludzka twarz  Zawartość wygenerowana przez AI może być niepoprawna.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519" y="2788882"/>
              <a:ext cx="1650541" cy="1101926"/>
            </a:xfrm>
            <a:prstGeom prst="rect">
              <a:avLst/>
            </a:prstGeom>
          </p:spPr>
        </p:pic>
      </p:grpSp>
      <p:pic>
        <p:nvPicPr>
          <p:cNvPr id="19" name="object 19" descr="Obraz zawierający książka, papier, Publikacja, Produkty papierowe  Zawartość wygenerowana przez AI może być niepoprawna.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3518" y="3977602"/>
            <a:ext cx="1623110" cy="1083639"/>
          </a:xfrm>
          <a:prstGeom prst="rect">
            <a:avLst/>
          </a:prstGeom>
        </p:spPr>
      </p:pic>
      <p:pic>
        <p:nvPicPr>
          <p:cNvPr id="20" name="object 20" descr="Obraz zawierający Pilot, kokpit, transport, Przyrządy pokładowe  Zawartość wygenerowana przez AI może być niepoprawna.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2688" y="5138928"/>
            <a:ext cx="1668780" cy="1120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…bo</a:t>
            </a:r>
            <a:r>
              <a:rPr dirty="0" spc="-45"/>
              <a:t> </a:t>
            </a:r>
            <a:r>
              <a:rPr dirty="0"/>
              <a:t>gdyby</a:t>
            </a:r>
            <a:r>
              <a:rPr dirty="0" spc="5"/>
              <a:t> </a:t>
            </a:r>
            <a:r>
              <a:rPr dirty="0" spc="-20"/>
              <a:t>tak…?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930"/>
            <a:ext cx="7187565" cy="4421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Założyć,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że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warunki</a:t>
            </a:r>
            <a:r>
              <a:rPr dirty="0" sz="18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brzegowe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mogą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mocno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zmienić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Font typeface="Arial"/>
              <a:buChar char="▪"/>
            </a:pPr>
            <a:endParaRPr sz="1800">
              <a:latin typeface="Arial"/>
              <a:cs typeface="Arial"/>
            </a:endParaRPr>
          </a:p>
          <a:p>
            <a:pPr marL="297815" marR="2088514" indent="-285750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Zamiast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pytać</a:t>
            </a:r>
            <a:r>
              <a:rPr dirty="0" sz="18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klienta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czego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by</a:t>
            </a:r>
            <a:r>
              <a:rPr dirty="0" sz="18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oczekiwał</a:t>
            </a:r>
            <a:r>
              <a:rPr dirty="0" sz="18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pytać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o to,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jak</a:t>
            </a:r>
            <a:r>
              <a:rPr dirty="0" sz="18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żyje.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dać</a:t>
            </a:r>
            <a:r>
              <a:rPr dirty="0" sz="1800" spc="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mu</a:t>
            </a:r>
            <a:r>
              <a:rPr dirty="0" sz="18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wybrzydzać.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385">
                <a:solidFill>
                  <a:srgbClr val="44536A"/>
                </a:solidFill>
                <a:latin typeface="Arial"/>
                <a:cs typeface="Arial"/>
              </a:rPr>
              <a:t>☺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Arial"/>
              <a:buChar char="▪"/>
            </a:pP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Zamiast</a:t>
            </a:r>
            <a:r>
              <a:rPr dirty="0" sz="18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rok</a:t>
            </a:r>
            <a:r>
              <a:rPr dirty="0" sz="18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być gotowym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tydzień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Arial"/>
              <a:buChar char="▪"/>
            </a:pPr>
            <a:endParaRPr sz="180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Zamiast</a:t>
            </a:r>
            <a:r>
              <a:rPr dirty="0" sz="18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ustalać</a:t>
            </a:r>
            <a:r>
              <a:rPr dirty="0" sz="18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przestrzelone</a:t>
            </a:r>
            <a:r>
              <a:rPr dirty="0" sz="18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harmonogramy</a:t>
            </a:r>
            <a:r>
              <a:rPr dirty="0" sz="18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czasowe</a:t>
            </a:r>
            <a:r>
              <a:rPr dirty="0" sz="18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8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budżetowe plany,</a:t>
            </a:r>
            <a:r>
              <a:rPr dirty="0" sz="18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reagować</a:t>
            </a:r>
            <a:r>
              <a:rPr dirty="0" sz="18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bieżąco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Arial"/>
              <a:buChar char="▪"/>
            </a:pP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Zamiast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zbierać</a:t>
            </a:r>
            <a:r>
              <a:rPr dirty="0" sz="18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feedback</a:t>
            </a:r>
            <a:r>
              <a:rPr dirty="0" sz="18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końcu,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robić</a:t>
            </a:r>
            <a:r>
              <a:rPr dirty="0" sz="18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non</a:t>
            </a:r>
            <a:r>
              <a:rPr dirty="0" sz="18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stop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Zamiast</a:t>
            </a:r>
            <a:r>
              <a:rPr dirty="0" sz="18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uprawiać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mikromanagement,</a:t>
            </a:r>
            <a:r>
              <a:rPr dirty="0" sz="18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dać</a:t>
            </a:r>
            <a:r>
              <a:rPr dirty="0" sz="18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zespołom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autonomię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Font typeface="Arial"/>
              <a:buChar char="▪"/>
            </a:pP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…i</a:t>
            </a:r>
            <a:r>
              <a:rPr dirty="0" sz="18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przyjąć,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że</a:t>
            </a:r>
            <a:r>
              <a:rPr dirty="0" sz="18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XXI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wieku chodzi</a:t>
            </a:r>
            <a:r>
              <a:rPr dirty="0" sz="18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o coś</a:t>
            </a:r>
            <a:r>
              <a:rPr dirty="0" sz="180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więcej</a:t>
            </a:r>
            <a:r>
              <a:rPr dirty="0" sz="18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o</a:t>
            </a:r>
            <a:r>
              <a:rPr dirty="0" sz="18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UX.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Obraz zawierający Ludzka twarz, osoba, ubrania, człowiek  Zawartość wygenerowana przez AI może być niepoprawna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6831" y="1783588"/>
            <a:ext cx="5312664" cy="16463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7839" y="3951211"/>
            <a:ext cx="4021056" cy="10884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Uchwycić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co</a:t>
            </a:r>
            <a:r>
              <a:rPr dirty="0" spc="25"/>
              <a:t> </a:t>
            </a:r>
            <a:r>
              <a:rPr dirty="0"/>
              <a:t>ulotne</a:t>
            </a:r>
            <a:r>
              <a:rPr dirty="0" spc="-1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/>
              <a:t>emocje</a:t>
            </a:r>
            <a:r>
              <a:rPr dirty="0" spc="-5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 spc="-10"/>
              <a:t>klucz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930"/>
            <a:ext cx="7663815" cy="4421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71120" indent="-285750">
              <a:lnSpc>
                <a:spcPct val="100000"/>
              </a:lnSpc>
              <a:spcBef>
                <a:spcPts val="100"/>
              </a:spcBef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UX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emocjonalny</a:t>
            </a:r>
            <a:r>
              <a:rPr dirty="0" sz="18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coś</a:t>
            </a:r>
            <a:r>
              <a:rPr dirty="0" sz="18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więcej niż „ładny</a:t>
            </a:r>
            <a:r>
              <a:rPr dirty="0" sz="18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wygląd”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—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jak użytkownik</a:t>
            </a:r>
            <a:r>
              <a:rPr dirty="0" sz="18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czuje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kontakcie</a:t>
            </a:r>
            <a:r>
              <a:rPr dirty="0" sz="18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80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produktem,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marką,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usługą.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Arial"/>
              <a:buChar char="▪"/>
            </a:pPr>
            <a:endParaRPr sz="180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Emocje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wpływają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decyzję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zakupową,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retencję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(czy</a:t>
            </a:r>
            <a:r>
              <a:rPr dirty="0" sz="18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użytkownik</a:t>
            </a:r>
            <a:r>
              <a:rPr dirty="0" sz="18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wróci),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lojalność,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8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rekomendacje</a:t>
            </a:r>
            <a:r>
              <a:rPr dirty="0" sz="18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marki.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44536A"/>
              </a:buClr>
              <a:buFont typeface="Arial"/>
              <a:buChar char="▪"/>
            </a:pPr>
            <a:endParaRPr sz="1800">
              <a:latin typeface="Arial"/>
              <a:cs typeface="Arial"/>
            </a:endParaRPr>
          </a:p>
          <a:p>
            <a:pPr marL="297815" marR="213360" indent="-285750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8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kontekście</a:t>
            </a:r>
            <a:r>
              <a:rPr dirty="0" sz="18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e-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commerce</a:t>
            </a:r>
            <a:r>
              <a:rPr dirty="0" sz="18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szybkość,</a:t>
            </a:r>
            <a:r>
              <a:rPr dirty="0" sz="18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estetyka,</a:t>
            </a:r>
            <a:r>
              <a:rPr dirty="0" sz="18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intuicyjne</a:t>
            </a:r>
            <a:r>
              <a:rPr dirty="0" sz="18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ścieżki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użytkownika,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minimalizacja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frustracji.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Strona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ładująca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3</a:t>
            </a:r>
            <a:r>
              <a:rPr dirty="0" sz="18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sek.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ma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współczynnik</a:t>
            </a:r>
            <a:r>
              <a:rPr dirty="0" sz="18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przed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odrzuceniem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poziomie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14,5%;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6,5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sek.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63,5%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44536A"/>
              </a:buClr>
              <a:buFont typeface="Arial"/>
              <a:buChar char="▪"/>
            </a:pPr>
            <a:endParaRPr sz="1800">
              <a:latin typeface="Arial"/>
              <a:cs typeface="Arial"/>
            </a:endParaRPr>
          </a:p>
          <a:p>
            <a:pPr marL="297815" marR="337185" indent="-285750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Marka</a:t>
            </a:r>
            <a:r>
              <a:rPr dirty="0" sz="18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wzbudzająca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pozytywne emocje ma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większe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szanse,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że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użytkownik</a:t>
            </a:r>
            <a:r>
              <a:rPr dirty="0" sz="18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wybierze ją ponownie, niż</a:t>
            </a:r>
            <a:r>
              <a:rPr dirty="0" sz="180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ta,</a:t>
            </a:r>
            <a:r>
              <a:rPr dirty="0" sz="18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której</a:t>
            </a:r>
            <a:r>
              <a:rPr dirty="0" sz="18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produkt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jest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tylko funkcjonalny.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Ludzie</a:t>
            </a:r>
            <a:r>
              <a:rPr dirty="0" sz="18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chętniej</a:t>
            </a:r>
            <a:r>
              <a:rPr dirty="0" sz="18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kupują od marek,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które</a:t>
            </a:r>
            <a:r>
              <a:rPr dirty="0" sz="18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przynoszą</a:t>
            </a:r>
            <a:r>
              <a:rPr dirty="0" sz="18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im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radość</a:t>
            </a:r>
            <a:r>
              <a:rPr dirty="0" sz="18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(49%)</a:t>
            </a:r>
            <a:r>
              <a:rPr dirty="0" sz="180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lub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zaskakują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8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zachwycają</a:t>
            </a:r>
            <a:r>
              <a:rPr dirty="0" sz="18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(45%),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niż</a:t>
            </a:r>
            <a:r>
              <a:rPr dirty="0" sz="18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od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tych,</a:t>
            </a:r>
            <a:r>
              <a:rPr dirty="0" sz="18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które</a:t>
            </a:r>
            <a:r>
              <a:rPr dirty="0" sz="18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4536A"/>
                </a:solidFill>
                <a:latin typeface="Arial"/>
                <a:cs typeface="Arial"/>
              </a:rPr>
              <a:t>po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prostu</a:t>
            </a:r>
            <a:r>
              <a:rPr dirty="0" sz="18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spełniają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swoje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obietnice</a:t>
            </a:r>
            <a:r>
              <a:rPr dirty="0" sz="18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związane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8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produktami</a:t>
            </a:r>
            <a:r>
              <a:rPr dirty="0" sz="18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8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4536A"/>
                </a:solidFill>
                <a:latin typeface="Arial"/>
                <a:cs typeface="Arial"/>
              </a:rPr>
              <a:t>usługami (26%).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Obraz zawierający na wolnym powietrzu, osoba, ubrania, ziemia  Zawartość wygenerowana przez AI może być niepoprawna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4464" y="1801774"/>
            <a:ext cx="3621024" cy="38689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/>
              <a:t>Myślenie</a:t>
            </a:r>
            <a:r>
              <a:rPr dirty="0" sz="3000" spc="-85"/>
              <a:t> </a:t>
            </a:r>
            <a:r>
              <a:rPr dirty="0" sz="3000"/>
              <a:t>fasadowe</a:t>
            </a:r>
            <a:r>
              <a:rPr dirty="0" sz="3000" spc="-40"/>
              <a:t> </a:t>
            </a:r>
            <a:r>
              <a:rPr dirty="0" sz="3000"/>
              <a:t>-</a:t>
            </a:r>
            <a:r>
              <a:rPr dirty="0" sz="3000" spc="-30"/>
              <a:t> </a:t>
            </a:r>
            <a:r>
              <a:rPr dirty="0" sz="3000"/>
              <a:t>nie</a:t>
            </a:r>
            <a:r>
              <a:rPr dirty="0" sz="3000" spc="-15"/>
              <a:t> </a:t>
            </a:r>
            <a:r>
              <a:rPr dirty="0" sz="3000"/>
              <a:t>wierz</a:t>
            </a:r>
            <a:r>
              <a:rPr dirty="0" sz="3000" spc="5"/>
              <a:t> </a:t>
            </a:r>
            <a:r>
              <a:rPr dirty="0" sz="3000"/>
              <a:t>we</a:t>
            </a:r>
            <a:r>
              <a:rPr dirty="0" sz="3000" spc="-10"/>
              <a:t> </a:t>
            </a:r>
            <a:r>
              <a:rPr dirty="0" sz="3000"/>
              <a:t>wszystko</a:t>
            </a:r>
            <a:r>
              <a:rPr dirty="0" sz="3000" spc="-40"/>
              <a:t> </a:t>
            </a:r>
            <a:r>
              <a:rPr dirty="0" sz="3000"/>
              <a:t>co</a:t>
            </a:r>
            <a:r>
              <a:rPr dirty="0" sz="3000" spc="-40"/>
              <a:t> </a:t>
            </a:r>
            <a:r>
              <a:rPr dirty="0" sz="3000" spc="-10"/>
              <a:t>deklarują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7815" marR="78740" indent="-285750">
              <a:lnSpc>
                <a:spcPct val="100000"/>
              </a:lnSpc>
              <a:spcBef>
                <a:spcPts val="100"/>
              </a:spcBef>
              <a:buChar char="▪"/>
              <a:tabLst>
                <a:tab pos="297815" algn="l"/>
              </a:tabLst>
            </a:pPr>
            <a:r>
              <a:rPr dirty="0"/>
              <a:t>W</a:t>
            </a:r>
            <a:r>
              <a:rPr dirty="0" spc="-15"/>
              <a:t> </a:t>
            </a:r>
            <a:r>
              <a:rPr dirty="0"/>
              <a:t>2005</a:t>
            </a:r>
            <a:r>
              <a:rPr dirty="0" spc="-25"/>
              <a:t> </a:t>
            </a:r>
            <a:r>
              <a:rPr dirty="0"/>
              <a:t>r</a:t>
            </a:r>
            <a:r>
              <a:rPr dirty="0" spc="-114"/>
              <a:t> </a:t>
            </a:r>
            <a:r>
              <a:rPr dirty="0"/>
              <a:t>Agora</a:t>
            </a:r>
            <a:r>
              <a:rPr dirty="0" spc="-25"/>
              <a:t> </a:t>
            </a:r>
            <a:r>
              <a:rPr dirty="0"/>
              <a:t>zaczęła</a:t>
            </a:r>
            <a:r>
              <a:rPr dirty="0" spc="-20"/>
              <a:t> </a:t>
            </a:r>
            <a:r>
              <a:rPr dirty="0"/>
              <a:t>wydawać</a:t>
            </a:r>
            <a:r>
              <a:rPr dirty="0" spc="5"/>
              <a:t> </a:t>
            </a:r>
            <a:r>
              <a:rPr dirty="0"/>
              <a:t>„Nowy</a:t>
            </a:r>
            <a:r>
              <a:rPr dirty="0" spc="5"/>
              <a:t> </a:t>
            </a:r>
            <a:r>
              <a:rPr dirty="0"/>
              <a:t>Dzień”,</a:t>
            </a:r>
            <a:r>
              <a:rPr dirty="0" spc="-30"/>
              <a:t> </a:t>
            </a:r>
            <a:r>
              <a:rPr dirty="0"/>
              <a:t>którego</a:t>
            </a:r>
            <a:r>
              <a:rPr dirty="0" spc="-25"/>
              <a:t> </a:t>
            </a:r>
            <a:r>
              <a:rPr dirty="0"/>
              <a:t>założeniem</a:t>
            </a:r>
            <a:r>
              <a:rPr dirty="0" spc="-15"/>
              <a:t> </a:t>
            </a:r>
            <a:r>
              <a:rPr dirty="0" spc="-20"/>
              <a:t>było </a:t>
            </a:r>
            <a:r>
              <a:rPr dirty="0"/>
              <a:t>uplasowanie</a:t>
            </a:r>
            <a:r>
              <a:rPr dirty="0" spc="-15"/>
              <a:t> </a:t>
            </a:r>
            <a:r>
              <a:rPr dirty="0"/>
              <a:t>się</a:t>
            </a:r>
            <a:r>
              <a:rPr dirty="0" spc="-10"/>
              <a:t> </a:t>
            </a:r>
            <a:r>
              <a:rPr dirty="0"/>
              <a:t>się</a:t>
            </a:r>
            <a:r>
              <a:rPr dirty="0" spc="-10"/>
              <a:t> </a:t>
            </a:r>
            <a:r>
              <a:rPr dirty="0"/>
              <a:t>pomiędzy</a:t>
            </a:r>
            <a:r>
              <a:rPr dirty="0" spc="-50"/>
              <a:t> </a:t>
            </a:r>
            <a:r>
              <a:rPr dirty="0"/>
              <a:t>gazetą</a:t>
            </a:r>
            <a:r>
              <a:rPr dirty="0" spc="-80"/>
              <a:t> </a:t>
            </a:r>
            <a:r>
              <a:rPr dirty="0"/>
              <a:t>opiniotwórczą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tabloidami</a:t>
            </a:r>
            <a:r>
              <a:rPr dirty="0" spc="20"/>
              <a:t> </a:t>
            </a:r>
            <a:r>
              <a:rPr dirty="0" spc="-50"/>
              <a:t>i </a:t>
            </a:r>
            <a:r>
              <a:rPr dirty="0"/>
              <a:t>zapewnić</a:t>
            </a:r>
            <a:r>
              <a:rPr dirty="0" spc="-55"/>
              <a:t> </a:t>
            </a:r>
            <a:r>
              <a:rPr dirty="0"/>
              <a:t>trzecie</a:t>
            </a:r>
            <a:r>
              <a:rPr dirty="0" spc="-15"/>
              <a:t> </a:t>
            </a:r>
            <a:r>
              <a:rPr dirty="0"/>
              <a:t>miejsce</a:t>
            </a:r>
            <a:r>
              <a:rPr dirty="0" spc="-10"/>
              <a:t> </a:t>
            </a:r>
            <a:r>
              <a:rPr dirty="0"/>
              <a:t>wśród</a:t>
            </a:r>
            <a:r>
              <a:rPr dirty="0" spc="-15"/>
              <a:t> </a:t>
            </a:r>
            <a:r>
              <a:rPr dirty="0"/>
              <a:t>dzienników</a:t>
            </a:r>
            <a:r>
              <a:rPr dirty="0" spc="-20"/>
              <a:t> </a:t>
            </a:r>
            <a:r>
              <a:rPr dirty="0"/>
              <a:t>ogólnopolskich</a:t>
            </a:r>
            <a:r>
              <a:rPr dirty="0" spc="-15"/>
              <a:t> </a:t>
            </a:r>
            <a:r>
              <a:rPr dirty="0"/>
              <a:t>pod</a:t>
            </a:r>
            <a:r>
              <a:rPr dirty="0" spc="-10"/>
              <a:t> względem sprzedaży.</a:t>
            </a: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44536A"/>
              </a:buClr>
              <a:buFont typeface="Arial"/>
              <a:buChar char="▪"/>
            </a:pPr>
          </a:p>
          <a:p>
            <a:pPr marL="297815" marR="116205" indent="-285750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/>
              <a:t>Inicjatywę</a:t>
            </a:r>
            <a:r>
              <a:rPr dirty="0" spc="-50"/>
              <a:t> </a:t>
            </a:r>
            <a:r>
              <a:rPr dirty="0"/>
              <a:t>poprzedzono</a:t>
            </a:r>
            <a:r>
              <a:rPr dirty="0" spc="-40"/>
              <a:t> </a:t>
            </a:r>
            <a:r>
              <a:rPr dirty="0"/>
              <a:t>wnikliwymi</a:t>
            </a:r>
            <a:r>
              <a:rPr dirty="0" spc="-20"/>
              <a:t> </a:t>
            </a:r>
            <a:r>
              <a:rPr dirty="0"/>
              <a:t>badaniami</a:t>
            </a:r>
            <a:r>
              <a:rPr dirty="0" spc="-85"/>
              <a:t> </a:t>
            </a:r>
            <a:r>
              <a:rPr dirty="0"/>
              <a:t>dotyczącymi</a:t>
            </a:r>
            <a:r>
              <a:rPr dirty="0" spc="-15"/>
              <a:t> </a:t>
            </a:r>
            <a:r>
              <a:rPr dirty="0" spc="-10"/>
              <a:t>oczekiwań </a:t>
            </a:r>
            <a:r>
              <a:rPr dirty="0"/>
              <a:t>potencjalnych</a:t>
            </a:r>
            <a:r>
              <a:rPr dirty="0" spc="-15"/>
              <a:t> </a:t>
            </a:r>
            <a:r>
              <a:rPr dirty="0"/>
              <a:t>czytelników:</a:t>
            </a:r>
            <a:r>
              <a:rPr dirty="0" spc="-20"/>
              <a:t> </a:t>
            </a:r>
            <a:r>
              <a:rPr dirty="0"/>
              <a:t>jakie</a:t>
            </a:r>
            <a:r>
              <a:rPr dirty="0" spc="-15"/>
              <a:t> </a:t>
            </a:r>
            <a:r>
              <a:rPr dirty="0"/>
              <a:t>treści</a:t>
            </a:r>
            <a:r>
              <a:rPr dirty="0" spc="-55"/>
              <a:t> </a:t>
            </a:r>
            <a:r>
              <a:rPr dirty="0"/>
              <a:t>Was</a:t>
            </a:r>
            <a:r>
              <a:rPr dirty="0" spc="-55"/>
              <a:t> </a:t>
            </a:r>
            <a:r>
              <a:rPr dirty="0"/>
              <a:t>zainteresują?</a:t>
            </a:r>
            <a:r>
              <a:rPr dirty="0" spc="-15"/>
              <a:t> </a:t>
            </a:r>
            <a:r>
              <a:rPr dirty="0"/>
              <a:t>Co</a:t>
            </a:r>
            <a:r>
              <a:rPr dirty="0" spc="-10"/>
              <a:t> chcielibyście </a:t>
            </a:r>
            <a:r>
              <a:rPr dirty="0"/>
              <a:t>czytać?</a:t>
            </a:r>
            <a:r>
              <a:rPr dirty="0" spc="-20"/>
              <a:t> </a:t>
            </a:r>
            <a:r>
              <a:rPr dirty="0"/>
              <a:t>Co</a:t>
            </a:r>
            <a:r>
              <a:rPr dirty="0" spc="-20"/>
              <a:t> </a:t>
            </a:r>
            <a:r>
              <a:rPr dirty="0"/>
              <a:t>jest</a:t>
            </a:r>
            <a:r>
              <a:rPr dirty="0" spc="-25"/>
              <a:t> </a:t>
            </a:r>
            <a:r>
              <a:rPr dirty="0"/>
              <a:t>dla</a:t>
            </a:r>
            <a:r>
              <a:rPr dirty="0" spc="-20"/>
              <a:t> </a:t>
            </a:r>
            <a:r>
              <a:rPr dirty="0"/>
              <a:t>Was</a:t>
            </a:r>
            <a:r>
              <a:rPr dirty="0" spc="10"/>
              <a:t> </a:t>
            </a:r>
            <a:r>
              <a:rPr dirty="0"/>
              <a:t>wartością?</a:t>
            </a:r>
            <a:r>
              <a:rPr dirty="0" spc="-20"/>
              <a:t> </a:t>
            </a:r>
            <a:r>
              <a:rPr dirty="0"/>
              <a:t>Gazeta</a:t>
            </a:r>
            <a:r>
              <a:rPr dirty="0" spc="-85"/>
              <a:t> </a:t>
            </a:r>
            <a:r>
              <a:rPr dirty="0"/>
              <a:t>była</a:t>
            </a:r>
            <a:r>
              <a:rPr dirty="0" spc="-20"/>
              <a:t> </a:t>
            </a:r>
            <a:r>
              <a:rPr dirty="0"/>
              <a:t>skrojona</a:t>
            </a:r>
            <a:r>
              <a:rPr dirty="0" spc="-20"/>
              <a:t> </a:t>
            </a:r>
            <a:r>
              <a:rPr dirty="0"/>
              <a:t>na</a:t>
            </a:r>
            <a:r>
              <a:rPr dirty="0" spc="-15"/>
              <a:t> </a:t>
            </a:r>
            <a:r>
              <a:rPr dirty="0" spc="-10"/>
              <a:t>miarę </a:t>
            </a:r>
            <a:r>
              <a:rPr dirty="0"/>
              <a:t>deklarowanych</a:t>
            </a:r>
            <a:r>
              <a:rPr dirty="0" spc="-5"/>
              <a:t> </a:t>
            </a:r>
            <a:r>
              <a:rPr dirty="0" spc="-10"/>
              <a:t>potrzeb.</a:t>
            </a: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44536A"/>
              </a:buClr>
              <a:buFont typeface="Arial"/>
              <a:buChar char="▪"/>
            </a:pPr>
          </a:p>
          <a:p>
            <a:pPr marL="297815" marR="5080" indent="-285750">
              <a:lnSpc>
                <a:spcPct val="100000"/>
              </a:lnSpc>
              <a:spcBef>
                <a:spcPts val="5"/>
              </a:spcBef>
              <a:buChar char="▪"/>
              <a:tabLst>
                <a:tab pos="297815" algn="l"/>
              </a:tabLst>
            </a:pPr>
            <a:r>
              <a:rPr dirty="0"/>
              <a:t>Agora planowała</a:t>
            </a:r>
            <a:r>
              <a:rPr dirty="0" spc="5"/>
              <a:t> </a:t>
            </a:r>
            <a:r>
              <a:rPr dirty="0"/>
              <a:t>wydać</a:t>
            </a:r>
            <a:r>
              <a:rPr dirty="0" spc="35"/>
              <a:t> </a:t>
            </a:r>
            <a:r>
              <a:rPr dirty="0" spc="-20"/>
              <a:t>60-</a:t>
            </a:r>
            <a:r>
              <a:rPr dirty="0"/>
              <a:t>80</a:t>
            </a:r>
            <a:r>
              <a:rPr dirty="0" spc="5"/>
              <a:t> </a:t>
            </a:r>
            <a:r>
              <a:rPr dirty="0"/>
              <a:t>mln</a:t>
            </a:r>
            <a:r>
              <a:rPr dirty="0" spc="5"/>
              <a:t> </a:t>
            </a:r>
            <a:r>
              <a:rPr dirty="0"/>
              <a:t>zł</a:t>
            </a:r>
            <a:r>
              <a:rPr dirty="0" spc="30"/>
              <a:t> </a:t>
            </a:r>
            <a:r>
              <a:rPr dirty="0"/>
              <a:t>w</a:t>
            </a:r>
            <a:r>
              <a:rPr dirty="0" spc="-5"/>
              <a:t> </a:t>
            </a:r>
            <a:r>
              <a:rPr dirty="0"/>
              <a:t>ciągu</a:t>
            </a:r>
            <a:r>
              <a:rPr dirty="0" spc="5"/>
              <a:t> </a:t>
            </a:r>
            <a:r>
              <a:rPr dirty="0"/>
              <a:t>3</a:t>
            </a:r>
            <a:r>
              <a:rPr dirty="0" spc="-65"/>
              <a:t> </a:t>
            </a:r>
            <a:r>
              <a:rPr dirty="0"/>
              <a:t>lat na</a:t>
            </a:r>
            <a:r>
              <a:rPr dirty="0" spc="-65"/>
              <a:t> </a:t>
            </a:r>
            <a:r>
              <a:rPr dirty="0"/>
              <a:t>ND.</a:t>
            </a:r>
            <a:r>
              <a:rPr dirty="0" spc="-70"/>
              <a:t> </a:t>
            </a:r>
            <a:r>
              <a:rPr dirty="0"/>
              <a:t>Dzienne</a:t>
            </a:r>
            <a:r>
              <a:rPr dirty="0" spc="5"/>
              <a:t> </a:t>
            </a:r>
            <a:r>
              <a:rPr dirty="0" spc="-10"/>
              <a:t>nakłady </a:t>
            </a:r>
            <a:r>
              <a:rPr dirty="0"/>
              <a:t>celowane</a:t>
            </a:r>
            <a:r>
              <a:rPr dirty="0" spc="-90"/>
              <a:t>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/>
              <a:t>ok.</a:t>
            </a:r>
            <a:r>
              <a:rPr dirty="0" spc="-10"/>
              <a:t> </a:t>
            </a:r>
            <a:r>
              <a:rPr dirty="0"/>
              <a:t>250</a:t>
            </a:r>
            <a:r>
              <a:rPr dirty="0" spc="-10"/>
              <a:t> </a:t>
            </a:r>
            <a:r>
              <a:rPr dirty="0"/>
              <a:t>tys.</a:t>
            </a:r>
            <a:r>
              <a:rPr dirty="0" spc="-15"/>
              <a:t> </a:t>
            </a:r>
            <a:r>
              <a:rPr dirty="0" spc="-10"/>
              <a:t>egzemplarzy,</a:t>
            </a:r>
            <a:r>
              <a:rPr dirty="0" spc="-15"/>
              <a:t> </a:t>
            </a:r>
            <a:r>
              <a:rPr dirty="0"/>
              <a:t>co</a:t>
            </a:r>
            <a:r>
              <a:rPr dirty="0" spc="-5"/>
              <a:t> </a:t>
            </a:r>
            <a:r>
              <a:rPr dirty="0"/>
              <a:t>miało</a:t>
            </a:r>
            <a:r>
              <a:rPr dirty="0" spc="-10"/>
              <a:t> </a:t>
            </a:r>
            <a:r>
              <a:rPr dirty="0"/>
              <a:t>zapewnić</a:t>
            </a:r>
            <a:r>
              <a:rPr dirty="0" spc="20"/>
              <a:t> </a:t>
            </a:r>
            <a:r>
              <a:rPr dirty="0"/>
              <a:t>i</a:t>
            </a:r>
            <a:r>
              <a:rPr dirty="0" spc="-50"/>
              <a:t> </a:t>
            </a:r>
            <a:r>
              <a:rPr dirty="0" spc="-10"/>
              <a:t>osiągnąć </a:t>
            </a:r>
            <a:r>
              <a:rPr dirty="0"/>
              <a:t>rentowność</a:t>
            </a:r>
            <a:r>
              <a:rPr dirty="0" spc="5"/>
              <a:t> </a:t>
            </a:r>
            <a:r>
              <a:rPr dirty="0"/>
              <a:t>po</a:t>
            </a:r>
            <a:r>
              <a:rPr dirty="0" spc="-75"/>
              <a:t> </a:t>
            </a:r>
            <a:r>
              <a:rPr dirty="0"/>
              <a:t>trzech</a:t>
            </a:r>
            <a:r>
              <a:rPr dirty="0" spc="-80"/>
              <a:t> </a:t>
            </a:r>
            <a:r>
              <a:rPr dirty="0"/>
              <a:t>latach.</a:t>
            </a:r>
            <a:r>
              <a:rPr dirty="0" spc="-15"/>
              <a:t> </a:t>
            </a:r>
            <a:r>
              <a:rPr dirty="0"/>
              <a:t>Pierwszy</a:t>
            </a:r>
            <a:r>
              <a:rPr dirty="0" spc="20"/>
              <a:t> </a:t>
            </a:r>
            <a:r>
              <a:rPr dirty="0"/>
              <a:t>numer</a:t>
            </a:r>
            <a:r>
              <a:rPr dirty="0" spc="30"/>
              <a:t> </a:t>
            </a:r>
            <a:r>
              <a:rPr dirty="0"/>
              <a:t>wydano</a:t>
            </a:r>
            <a:r>
              <a:rPr dirty="0" spc="-10"/>
              <a:t> </a:t>
            </a:r>
            <a:r>
              <a:rPr dirty="0"/>
              <a:t>w</a:t>
            </a:r>
            <a:r>
              <a:rPr dirty="0" spc="-15"/>
              <a:t> </a:t>
            </a:r>
            <a:r>
              <a:rPr dirty="0"/>
              <a:t>nakładzie</a:t>
            </a:r>
            <a:r>
              <a:rPr dirty="0" spc="-10"/>
              <a:t> </a:t>
            </a:r>
            <a:r>
              <a:rPr dirty="0"/>
              <a:t>800</a:t>
            </a:r>
            <a:r>
              <a:rPr dirty="0" spc="-10"/>
              <a:t> </a:t>
            </a:r>
            <a:r>
              <a:rPr dirty="0" spc="-20"/>
              <a:t>tys.</a:t>
            </a: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44536A"/>
              </a:buClr>
              <a:buFont typeface="Arial"/>
              <a:buChar char="▪"/>
            </a:pPr>
          </a:p>
          <a:p>
            <a:pPr marL="297815" marR="1745614" indent="-285750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/>
              <a:t>Projekt</a:t>
            </a:r>
            <a:r>
              <a:rPr dirty="0" spc="-30"/>
              <a:t> </a:t>
            </a:r>
            <a:r>
              <a:rPr dirty="0"/>
              <a:t>okazał się</a:t>
            </a:r>
            <a:r>
              <a:rPr dirty="0" spc="-25"/>
              <a:t> </a:t>
            </a:r>
            <a:r>
              <a:rPr dirty="0"/>
              <a:t>spektakularną</a:t>
            </a:r>
            <a:r>
              <a:rPr dirty="0" spc="-20"/>
              <a:t> </a:t>
            </a:r>
            <a:r>
              <a:rPr dirty="0"/>
              <a:t>porażką.</a:t>
            </a:r>
            <a:r>
              <a:rPr dirty="0" spc="-30"/>
              <a:t> </a:t>
            </a:r>
            <a:r>
              <a:rPr dirty="0"/>
              <a:t>Zakończono</a:t>
            </a:r>
            <a:r>
              <a:rPr dirty="0" spc="-20"/>
              <a:t> </a:t>
            </a:r>
            <a:r>
              <a:rPr dirty="0" spc="-25"/>
              <a:t>go </a:t>
            </a:r>
            <a:r>
              <a:rPr dirty="0"/>
              <a:t>w</a:t>
            </a:r>
            <a:r>
              <a:rPr dirty="0" spc="-25"/>
              <a:t> </a:t>
            </a:r>
            <a:r>
              <a:rPr dirty="0"/>
              <a:t>niespełna</a:t>
            </a:r>
            <a:r>
              <a:rPr dirty="0" spc="-10"/>
              <a:t> </a:t>
            </a:r>
            <a:r>
              <a:rPr dirty="0"/>
              <a:t>4</a:t>
            </a:r>
            <a:r>
              <a:rPr dirty="0" spc="-10"/>
              <a:t> </a:t>
            </a:r>
            <a:r>
              <a:rPr dirty="0"/>
              <a:t>miesiące</a:t>
            </a:r>
            <a:r>
              <a:rPr dirty="0" spc="-10"/>
              <a:t> </a:t>
            </a:r>
            <a:r>
              <a:rPr dirty="0"/>
              <a:t>po</a:t>
            </a:r>
            <a:r>
              <a:rPr dirty="0" spc="-10"/>
              <a:t> premierze.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430768" y="1381125"/>
            <a:ext cx="3511550" cy="5351145"/>
            <a:chOff x="8430768" y="1381125"/>
            <a:chExt cx="3511550" cy="53511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24544" y="4719478"/>
              <a:ext cx="3017520" cy="20121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0768" y="1381125"/>
              <a:ext cx="2377439" cy="36127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/>
              <a:t>…zamiast</a:t>
            </a:r>
            <a:r>
              <a:rPr dirty="0" sz="3000" spc="-5"/>
              <a:t> </a:t>
            </a:r>
            <a:r>
              <a:rPr dirty="0" sz="3000"/>
              <a:t>tego</a:t>
            </a:r>
            <a:r>
              <a:rPr dirty="0" sz="3000" spc="-25"/>
              <a:t> </a:t>
            </a:r>
            <a:r>
              <a:rPr dirty="0" sz="3000"/>
              <a:t>–</a:t>
            </a:r>
            <a:r>
              <a:rPr dirty="0" sz="3000" spc="-50"/>
              <a:t> </a:t>
            </a:r>
            <a:r>
              <a:rPr dirty="0" sz="3000"/>
              <a:t>sprawdź</a:t>
            </a:r>
            <a:r>
              <a:rPr dirty="0" sz="3000" spc="-70"/>
              <a:t> </a:t>
            </a:r>
            <a:r>
              <a:rPr dirty="0" sz="3000"/>
              <a:t>czym</a:t>
            </a:r>
            <a:r>
              <a:rPr dirty="0" sz="3000" spc="-35"/>
              <a:t> </a:t>
            </a:r>
            <a:r>
              <a:rPr dirty="0" sz="3000" spc="-10"/>
              <a:t>żyją…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930"/>
            <a:ext cx="8652510" cy="44380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297815" marR="356870" indent="-285750">
              <a:lnSpc>
                <a:spcPts val="2020"/>
              </a:lnSpc>
              <a:spcBef>
                <a:spcPts val="215"/>
              </a:spcBef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Czym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żyjesz?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Jak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wygląda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Twoja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codzienność?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Kim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jesteś?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Opowiedz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mi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swoich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rutynach.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Daj się poznać.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Nie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mów mi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co myślisz,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że byś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chciał.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indent="-285115">
              <a:lnSpc>
                <a:spcPts val="2030"/>
              </a:lnSpc>
              <a:buChar char="▪"/>
              <a:tabLst>
                <a:tab pos="297815" algn="l"/>
              </a:tabLst>
            </a:pP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Takie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podejście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pozwoliło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Apple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zrewolucjonizowanie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telefonów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wysunięcie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iPhone</a:t>
            </a:r>
            <a:endParaRPr sz="1700">
              <a:latin typeface="Arial"/>
              <a:cs typeface="Arial"/>
            </a:endParaRPr>
          </a:p>
          <a:p>
            <a:pPr marL="297815">
              <a:lnSpc>
                <a:spcPts val="2030"/>
              </a:lnSpc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lidera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wśród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smartfonów.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700">
              <a:latin typeface="Arial"/>
              <a:cs typeface="Arial"/>
            </a:endParaRPr>
          </a:p>
          <a:p>
            <a:pPr marL="297815" marR="66040" indent="-285750">
              <a:lnSpc>
                <a:spcPct val="10080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”Kiedy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korzystam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telefonu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klikam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sobie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przyciski,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ale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później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chcę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poprzeglądać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zdjęcia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telefonie.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wyświetlaczu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źle je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widać,</a:t>
            </a:r>
            <a:r>
              <a:rPr dirty="0" sz="1700" spc="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ale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nie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chce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mi się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ich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przenosić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na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kompa.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Potem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idę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spacer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słucham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muzyki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iPod,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7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potem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siadam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przy</a:t>
            </a:r>
            <a:r>
              <a:rPr dirty="0" sz="1700" spc="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kompie</a:t>
            </a:r>
            <a:endParaRPr sz="1700">
              <a:latin typeface="Arial"/>
              <a:cs typeface="Arial"/>
            </a:endParaRPr>
          </a:p>
          <a:p>
            <a:pPr marL="297815">
              <a:lnSpc>
                <a:spcPts val="2020"/>
              </a:lnSpc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czytam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newsy”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700">
              <a:latin typeface="Arial"/>
              <a:cs typeface="Arial"/>
            </a:endParaRPr>
          </a:p>
          <a:p>
            <a:pPr marL="297815" marR="633730" indent="-285750">
              <a:lnSpc>
                <a:spcPts val="202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2007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r.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S.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Jobs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prezentuje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iPhona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wirtualną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klawiaturą,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która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pojawia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na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ekranie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tylko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wtedy,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gdy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trzeba.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Ponadto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iPhone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łączył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trzy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funkcje: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telefon,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iPod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Safari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(komputer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kieszeni).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marR="17145" indent="-285750">
              <a:lnSpc>
                <a:spcPts val="202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Wykorzystali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technologię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multitouch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stworzyli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pojemnościowy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ekran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dotykowy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zamiast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oporowego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ekranu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wymagającego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nacisku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(jak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starszych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telefonach).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2909" y="4983734"/>
            <a:ext cx="26447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105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www.youtube.com/watch?v=x7qPAY9JqE4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8" name="object 8" descr="Obraz zawierający osoba, ubrania, Ludzka twarz, w pomieszczeniu  Zawartość wygenerowana przez AI może być niepoprawna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08592" y="1984755"/>
            <a:ext cx="2880359" cy="28719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/>
              <a:t>…i</a:t>
            </a:r>
            <a:r>
              <a:rPr dirty="0" sz="3000" spc="-55"/>
              <a:t> </a:t>
            </a:r>
            <a:r>
              <a:rPr dirty="0" sz="3000"/>
              <a:t>kim</a:t>
            </a:r>
            <a:r>
              <a:rPr dirty="0" sz="3000" spc="-90"/>
              <a:t> </a:t>
            </a:r>
            <a:r>
              <a:rPr dirty="0" sz="3000"/>
              <a:t>są,</a:t>
            </a:r>
            <a:r>
              <a:rPr dirty="0" sz="3000" spc="20"/>
              <a:t> </a:t>
            </a:r>
            <a:r>
              <a:rPr dirty="0" sz="3000"/>
              <a:t>czyli</a:t>
            </a:r>
            <a:r>
              <a:rPr dirty="0" sz="3000" spc="20"/>
              <a:t> </a:t>
            </a:r>
            <a:r>
              <a:rPr dirty="0" sz="3000"/>
              <a:t>design</a:t>
            </a:r>
            <a:r>
              <a:rPr dirty="0" sz="3000" spc="-25"/>
              <a:t> </a:t>
            </a:r>
            <a:r>
              <a:rPr dirty="0" sz="3000" spc="-10"/>
              <a:t>thinking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930"/>
            <a:ext cx="6644005" cy="2368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7815" marR="33655" indent="-285750">
              <a:lnSpc>
                <a:spcPct val="100099"/>
              </a:lnSpc>
              <a:spcBef>
                <a:spcPts val="125"/>
              </a:spcBef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DT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metoda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kreatywnego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rozwiązywania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problemów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koncentrowana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człowieku.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Składa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7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5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etapów: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zrozumienia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użytkownika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jego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potrzeb,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zdefiniowania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problemu,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generowania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pomysłów,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wytwarzania</a:t>
            </a:r>
            <a:r>
              <a:rPr dirty="0" sz="170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prototypów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testów.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marR="5080" indent="-285750">
              <a:lnSpc>
                <a:spcPct val="10020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Zelmer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udowodnił,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że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nie tylko wie jak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to robić,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ale też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jak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zakomunikować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kompetencje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klientom.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Dobrze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wiemy,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co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tak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naprawdę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robicie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naszymi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produktami.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Dzięki reklamie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sprzedaż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odkurzaczy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wzrosła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ponad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50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proc.,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mikserów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ponad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30.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Obraz zawierający tekst, zrzut ekranu, Czcionka  Zawartość wygenerowana przez AI może być niepoprawna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0361" y="1406716"/>
            <a:ext cx="4384555" cy="34591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824" y="4070096"/>
            <a:ext cx="2084832" cy="20304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63239" y="4051808"/>
            <a:ext cx="2020824" cy="20213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43219" y="6444221"/>
            <a:ext cx="128079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5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5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proc.,</a:t>
            </a:r>
            <a:r>
              <a:rPr dirty="0" sz="15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miks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77191" y="6444221"/>
            <a:ext cx="135826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ów</a:t>
            </a:r>
            <a:r>
              <a:rPr dirty="0" sz="15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ponad</a:t>
            </a:r>
            <a:r>
              <a:rPr dirty="0" sz="15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/>
              <a:t>Innowacje</a:t>
            </a:r>
            <a:r>
              <a:rPr dirty="0" sz="4000" spc="-75"/>
              <a:t> </a:t>
            </a:r>
            <a:r>
              <a:rPr dirty="0" sz="4000"/>
              <a:t>i</a:t>
            </a:r>
            <a:r>
              <a:rPr dirty="0" sz="4000" spc="-90"/>
              <a:t> </a:t>
            </a:r>
            <a:r>
              <a:rPr dirty="0" sz="4000"/>
              <a:t>kreatywność</a:t>
            </a:r>
            <a:r>
              <a:rPr dirty="0" sz="4000" spc="-70"/>
              <a:t> </a:t>
            </a:r>
            <a:r>
              <a:rPr dirty="0" sz="4000"/>
              <a:t>w</a:t>
            </a:r>
            <a:r>
              <a:rPr dirty="0" sz="4000" spc="-155"/>
              <a:t> </a:t>
            </a:r>
            <a:r>
              <a:rPr dirty="0" sz="4000" spc="-10"/>
              <a:t>biznesie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472944" y="3363340"/>
            <a:ext cx="4752340" cy="388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350" b="1">
                <a:solidFill>
                  <a:srgbClr val="127BC2"/>
                </a:solidFill>
                <a:latin typeface="Arial"/>
                <a:cs typeface="Arial"/>
              </a:rPr>
              <a:t>Gorzów</a:t>
            </a:r>
            <a:r>
              <a:rPr dirty="0" sz="2350" spc="114" b="1">
                <a:solidFill>
                  <a:srgbClr val="127BC2"/>
                </a:solidFill>
                <a:latin typeface="Arial"/>
                <a:cs typeface="Arial"/>
              </a:rPr>
              <a:t> </a:t>
            </a:r>
            <a:r>
              <a:rPr dirty="0" sz="2350" b="1">
                <a:solidFill>
                  <a:srgbClr val="127BC2"/>
                </a:solidFill>
                <a:latin typeface="Arial"/>
                <a:cs typeface="Arial"/>
              </a:rPr>
              <a:t>Wielkopolski,</a:t>
            </a:r>
            <a:r>
              <a:rPr dirty="0" sz="2350" spc="170" b="1">
                <a:solidFill>
                  <a:srgbClr val="127BC2"/>
                </a:solidFill>
                <a:latin typeface="Arial"/>
                <a:cs typeface="Arial"/>
              </a:rPr>
              <a:t> </a:t>
            </a:r>
            <a:r>
              <a:rPr dirty="0" sz="2350" spc="-10" b="1">
                <a:solidFill>
                  <a:srgbClr val="127BC2"/>
                </a:solidFill>
                <a:latin typeface="Arial"/>
                <a:cs typeface="Arial"/>
              </a:rPr>
              <a:t>11.06.2026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/>
              <a:t>Obserwuj</a:t>
            </a:r>
            <a:r>
              <a:rPr dirty="0" sz="3000" spc="-25"/>
              <a:t> </a:t>
            </a:r>
            <a:r>
              <a:rPr dirty="0" sz="3000"/>
              <a:t>otoczenie</a:t>
            </a:r>
            <a:r>
              <a:rPr dirty="0" sz="3000" spc="-130"/>
              <a:t> </a:t>
            </a:r>
            <a:r>
              <a:rPr dirty="0" sz="3000"/>
              <a:t>i</a:t>
            </a:r>
            <a:r>
              <a:rPr dirty="0" sz="3000" spc="-25"/>
              <a:t> </a:t>
            </a:r>
            <a:r>
              <a:rPr dirty="0" sz="3000"/>
              <a:t>podejmuj</a:t>
            </a:r>
            <a:r>
              <a:rPr dirty="0" sz="3000" spc="-25"/>
              <a:t> </a:t>
            </a:r>
            <a:r>
              <a:rPr dirty="0" sz="3000" spc="-10"/>
              <a:t>decyzje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8856" y="2075688"/>
            <a:ext cx="434340" cy="4526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5040" y="1602930"/>
            <a:ext cx="7688580" cy="4438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97815" marR="353695" indent="-285750">
              <a:lnSpc>
                <a:spcPct val="99900"/>
              </a:lnSpc>
              <a:spcBef>
                <a:spcPts val="130"/>
              </a:spcBef>
              <a:buChar char="▪"/>
              <a:tabLst>
                <a:tab pos="297815" algn="l"/>
                <a:tab pos="665797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latach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50.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XX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wieku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Ford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Motor</a:t>
            </a:r>
            <a:r>
              <a:rPr dirty="0" sz="170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Company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chciał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stworzyć</a:t>
            </a:r>
            <a:r>
              <a:rPr dirty="0" sz="170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nową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markę samochodów,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która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wypełni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lukę między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tanimi Fordami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luksusowymi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Lincolnami.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Projekt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nazwano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Edsel.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Kosztował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majątek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(250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mln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	).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Ford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zbadał</a:t>
            </a:r>
            <a:r>
              <a:rPr dirty="0" sz="170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rynek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ustalił,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czego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rzekomo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chcą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konsumenci: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nowoczesnego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wyglądu,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mnóstwa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innowacji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technicznych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(!),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unikalnego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designu.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indent="-285115">
              <a:lnSpc>
                <a:spcPts val="203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Między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zebraniem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danych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(1955–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56),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premierą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(1957),</a:t>
            </a:r>
            <a:r>
              <a:rPr dirty="0" sz="1700" spc="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zmieniła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endParaRPr sz="1700">
              <a:latin typeface="Arial"/>
              <a:cs typeface="Arial"/>
            </a:endParaRPr>
          </a:p>
          <a:p>
            <a:pPr marL="297815">
              <a:lnSpc>
                <a:spcPts val="2030"/>
              </a:lnSpc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sytuacja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gospodarcza i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społeczna: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USA</a:t>
            </a:r>
            <a:r>
              <a:rPr dirty="0" sz="1700" spc="-1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recesji,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klienci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szukają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prostszych,</a:t>
            </a:r>
            <a:endParaRPr sz="1700">
              <a:latin typeface="Arial"/>
              <a:cs typeface="Arial"/>
            </a:endParaRPr>
          </a:p>
          <a:p>
            <a:pPr marL="297815" marR="142875">
              <a:lnSpc>
                <a:spcPts val="2020"/>
              </a:lnSpc>
              <a:spcBef>
                <a:spcPts val="135"/>
              </a:spcBef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tańszych, bardziej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niezawodnych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aut.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Odwracają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od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ekstrawaganckiego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designu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"technologicznych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bajerów".</a:t>
            </a:r>
            <a:r>
              <a:rPr dirty="0" sz="17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Ale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Ford tego nie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zauważył i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trzymał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założeń.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297815" marR="5080" indent="-285750">
              <a:lnSpc>
                <a:spcPct val="9990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Edsel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trafił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rynek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jako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„samochód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przyszłości”,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ale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klienci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już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tego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nie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chcieli.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Krytykowano: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przekombinowany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wygląd,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niepotrzebne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(!)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nowinki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techniczne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(np.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przycisk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zmiany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biegów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kierownicy),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problemy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jakościowe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 zbyt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wysoką cenę.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Sprzedaż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była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dramatycznie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niska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zamiast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200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tys.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rocznie,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sprzedano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ledwie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ok.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110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tys.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łącznie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przez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3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lata.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3219" y="6444221"/>
            <a:ext cx="128079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5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5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proc.,</a:t>
            </a:r>
            <a:r>
              <a:rPr dirty="0" sz="15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miks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7191" y="6444221"/>
            <a:ext cx="135826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ów</a:t>
            </a:r>
            <a:r>
              <a:rPr dirty="0" sz="15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ponad</a:t>
            </a:r>
            <a:r>
              <a:rPr dirty="0" sz="15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0" name="object 10" descr="Obraz zawierający pojazd, Pojazd lądowy, koło, Klasyczny samochód  Zawartość wygenerowana przez AI może być niepoprawna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7888" y="2816986"/>
            <a:ext cx="3803904" cy="23506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/>
              <a:t>Zamiast</a:t>
            </a:r>
            <a:r>
              <a:rPr dirty="0" sz="3000" spc="-5"/>
              <a:t> </a:t>
            </a:r>
            <a:r>
              <a:rPr dirty="0" sz="3000"/>
              <a:t>na</a:t>
            </a:r>
            <a:r>
              <a:rPr dirty="0" sz="3000" spc="-30"/>
              <a:t> </a:t>
            </a:r>
            <a:r>
              <a:rPr dirty="0" sz="3000"/>
              <a:t>za</a:t>
            </a:r>
            <a:r>
              <a:rPr dirty="0" sz="3000" spc="-25"/>
              <a:t> </a:t>
            </a:r>
            <a:r>
              <a:rPr dirty="0" sz="3000"/>
              <a:t>rok,</a:t>
            </a:r>
            <a:r>
              <a:rPr dirty="0" sz="3000" spc="15"/>
              <a:t> </a:t>
            </a:r>
            <a:r>
              <a:rPr dirty="0" sz="3000"/>
              <a:t>zrób</a:t>
            </a:r>
            <a:r>
              <a:rPr dirty="0" sz="3000" spc="-55"/>
              <a:t> </a:t>
            </a:r>
            <a:r>
              <a:rPr dirty="0" sz="3000"/>
              <a:t>na</a:t>
            </a:r>
            <a:r>
              <a:rPr dirty="0" sz="3000" spc="-25"/>
              <a:t> </a:t>
            </a:r>
            <a:r>
              <a:rPr dirty="0" sz="3000"/>
              <a:t>za</a:t>
            </a:r>
            <a:r>
              <a:rPr dirty="0" sz="3000" spc="-30"/>
              <a:t> </a:t>
            </a:r>
            <a:r>
              <a:rPr dirty="0" sz="3000" spc="-10"/>
              <a:t>tydzień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930"/>
            <a:ext cx="7590155" cy="4438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97815" indent="-285115">
              <a:lnSpc>
                <a:spcPts val="2030"/>
              </a:lnSpc>
              <a:spcBef>
                <a:spcPts val="130"/>
              </a:spcBef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Scrum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opiera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działaniach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trybie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sprintów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cykli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(1–4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tygodnie),</a:t>
            </a:r>
            <a:endParaRPr sz="1700">
              <a:latin typeface="Arial"/>
              <a:cs typeface="Arial"/>
            </a:endParaRPr>
          </a:p>
          <a:p>
            <a:pPr marL="297815">
              <a:lnSpc>
                <a:spcPts val="2030"/>
              </a:lnSpc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 których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zespół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realizuje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konkretny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zestaw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zadań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backlogu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produktu.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Na</a:t>
            </a:r>
            <a:endParaRPr sz="1700">
              <a:latin typeface="Arial"/>
              <a:cs typeface="Arial"/>
            </a:endParaRPr>
          </a:p>
          <a:p>
            <a:pPr marL="297815" marR="27305">
              <a:lnSpc>
                <a:spcPct val="99000"/>
              </a:lnSpc>
              <a:spcBef>
                <a:spcPts val="70"/>
              </a:spcBef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początku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sprintu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planowanie,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końcu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przegląd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retrospektywa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—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ocena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postępów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 usprawnień.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Celem</a:t>
            </a:r>
            <a:r>
              <a:rPr dirty="0" sz="1700" spc="-5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sprintu</a:t>
            </a:r>
            <a:r>
              <a:rPr dirty="0" sz="1700" spc="-7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jest</a:t>
            </a:r>
            <a:r>
              <a:rPr dirty="0" sz="1700" spc="-2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dostarczenie</a:t>
            </a:r>
            <a:r>
              <a:rPr dirty="0" sz="1700" spc="-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27BC3"/>
                </a:solidFill>
                <a:latin typeface="Arial"/>
                <a:cs typeface="Arial"/>
              </a:rPr>
              <a:t>działającego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przyrostu</a:t>
            </a:r>
            <a:r>
              <a:rPr dirty="0" sz="1700" spc="-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produktu,</a:t>
            </a:r>
            <a:r>
              <a:rPr dirty="0" sz="1700" spc="-2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który</a:t>
            </a:r>
            <a:r>
              <a:rPr dirty="0" sz="1700" spc="-5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ma</a:t>
            </a:r>
            <a:r>
              <a:rPr dirty="0" sz="1700" spc="-7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realną wartość</a:t>
            </a:r>
            <a:r>
              <a:rPr dirty="0" sz="1700" spc="2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dla </a:t>
            </a:r>
            <a:r>
              <a:rPr dirty="0" sz="1700" spc="-10">
                <a:solidFill>
                  <a:srgbClr val="127BC3"/>
                </a:solidFill>
                <a:latin typeface="Arial"/>
                <a:cs typeface="Arial"/>
              </a:rPr>
              <a:t>użytkownika.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700">
              <a:latin typeface="Arial"/>
              <a:cs typeface="Arial"/>
            </a:endParaRPr>
          </a:p>
          <a:p>
            <a:pPr marL="297815" marR="1225550" indent="-285750">
              <a:lnSpc>
                <a:spcPts val="2020"/>
              </a:lnSpc>
              <a:spcBef>
                <a:spcPts val="5"/>
              </a:spcBef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Raport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„The</a:t>
            </a:r>
            <a:r>
              <a:rPr dirty="0" sz="1700" spc="-1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Age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Of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Re-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enchantment”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71%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respondentów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jest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zaniepokojonych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stanem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planety.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Trend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eko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faktem.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marR="330200" indent="-285750">
              <a:lnSpc>
                <a:spcPct val="10080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Branża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motoryzacyjna: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„Nie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jesteśmy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stanie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stworzyć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elektrycznego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samochodu,</a:t>
            </a:r>
            <a:r>
              <a:rPr dirty="0" sz="1700" spc="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który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da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radę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pokonywać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zimą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więcej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niż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X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km,</a:t>
            </a:r>
            <a:r>
              <a:rPr dirty="0" sz="1700" spc="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ale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zrobimy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elektryki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już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teraz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będziemy</a:t>
            </a:r>
            <a:r>
              <a:rPr dirty="0" sz="17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doskonalić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baterie.”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marR="5080" indent="-285750">
              <a:lnSpc>
                <a:spcPct val="10020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Efekt? Przez</a:t>
            </a:r>
            <a:r>
              <a:rPr dirty="0" sz="170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15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lat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zasięg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EV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wzrósł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~120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km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700–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800 km,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topowe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modele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przebijają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800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km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(np.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Lucid</a:t>
            </a:r>
            <a:r>
              <a:rPr dirty="0" sz="170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Air).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Postęp</a:t>
            </a:r>
            <a:r>
              <a:rPr dirty="0" sz="170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zawdzięczamy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technologii: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lepszym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bateriom,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efektywniejszym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układom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napędowym,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oprogramowaniu</a:t>
            </a:r>
            <a:r>
              <a:rPr dirty="0" sz="1700" spc="5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lekkiej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konstrukcji.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Następny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przełom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baterie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półprzewodnikowe.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3219" y="6444221"/>
            <a:ext cx="128079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5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5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proc.,</a:t>
            </a:r>
            <a:r>
              <a:rPr dirty="0" sz="15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5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miks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7191" y="6444221"/>
            <a:ext cx="135826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ów</a:t>
            </a:r>
            <a:r>
              <a:rPr dirty="0" sz="15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ponad</a:t>
            </a:r>
            <a:r>
              <a:rPr dirty="0" sz="15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3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9" name="object 9" descr="Obraz zawierający zrzut ekranu, design  Zawartość wygenerowana przez AI może być niepoprawna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73568" y="2789682"/>
            <a:ext cx="4078224" cy="22407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150"/>
              <a:t>…</a:t>
            </a:r>
            <a:r>
              <a:rPr dirty="0" sz="3150" spc="95"/>
              <a:t> </a:t>
            </a:r>
            <a:r>
              <a:rPr dirty="0" sz="3150"/>
              <a:t>i</a:t>
            </a:r>
            <a:r>
              <a:rPr dirty="0" sz="3150" spc="25"/>
              <a:t> </a:t>
            </a:r>
            <a:r>
              <a:rPr dirty="0" sz="3150"/>
              <a:t>tyle,</a:t>
            </a:r>
            <a:r>
              <a:rPr dirty="0" sz="3150" spc="20"/>
              <a:t> </a:t>
            </a:r>
            <a:r>
              <a:rPr dirty="0" sz="3150"/>
              <a:t>ile</a:t>
            </a:r>
            <a:r>
              <a:rPr dirty="0" sz="3150" spc="75"/>
              <a:t> </a:t>
            </a:r>
            <a:r>
              <a:rPr dirty="0" sz="3150"/>
              <a:t>możesz–</a:t>
            </a:r>
            <a:r>
              <a:rPr dirty="0" sz="3150" spc="70"/>
              <a:t> </a:t>
            </a:r>
            <a:r>
              <a:rPr dirty="0" sz="3150"/>
              <a:t>projektowanie</a:t>
            </a:r>
            <a:r>
              <a:rPr dirty="0" sz="3150" spc="70"/>
              <a:t> </a:t>
            </a:r>
            <a:r>
              <a:rPr dirty="0" sz="3150" spc="-10"/>
              <a:t>przyrostowe</a:t>
            </a:r>
            <a:endParaRPr sz="3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Char char="▪"/>
              <a:tabLst>
                <a:tab pos="297815" algn="l"/>
              </a:tabLst>
            </a:pPr>
            <a:r>
              <a:rPr dirty="0"/>
              <a:t>Projektowanie</a:t>
            </a:r>
            <a:r>
              <a:rPr dirty="0" spc="-15"/>
              <a:t> </a:t>
            </a:r>
            <a:r>
              <a:rPr dirty="0"/>
              <a:t>przyrostowe</a:t>
            </a:r>
            <a:r>
              <a:rPr dirty="0" spc="-80"/>
              <a:t> </a:t>
            </a:r>
            <a:r>
              <a:rPr dirty="0"/>
              <a:t>(ang.</a:t>
            </a:r>
            <a:r>
              <a:rPr dirty="0" spc="-10"/>
              <a:t> </a:t>
            </a:r>
            <a:r>
              <a:rPr dirty="0"/>
              <a:t>incremental</a:t>
            </a:r>
            <a:r>
              <a:rPr dirty="0" spc="-35"/>
              <a:t> </a:t>
            </a:r>
            <a:r>
              <a:rPr dirty="0"/>
              <a:t>design)</a:t>
            </a:r>
            <a:r>
              <a:rPr dirty="0" spc="-30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tworzenie</a:t>
            </a:r>
            <a:r>
              <a:rPr dirty="0" spc="-10"/>
              <a:t> produktu </a:t>
            </a:r>
            <a:r>
              <a:rPr dirty="0"/>
              <a:t>etapami,</a:t>
            </a:r>
            <a:r>
              <a:rPr dirty="0" spc="-20"/>
              <a:t> </a:t>
            </a:r>
            <a:r>
              <a:rPr dirty="0"/>
              <a:t>gdzie</a:t>
            </a:r>
            <a:r>
              <a:rPr dirty="0" spc="-70"/>
              <a:t> </a:t>
            </a:r>
            <a:r>
              <a:rPr dirty="0"/>
              <a:t>każdy</a:t>
            </a:r>
            <a:r>
              <a:rPr dirty="0" spc="30"/>
              <a:t> </a:t>
            </a:r>
            <a:r>
              <a:rPr dirty="0"/>
              <a:t>kolejny</a:t>
            </a:r>
            <a:r>
              <a:rPr dirty="0" spc="-45"/>
              <a:t> </a:t>
            </a:r>
            <a:r>
              <a:rPr dirty="0"/>
              <a:t>przyrost</a:t>
            </a:r>
            <a:r>
              <a:rPr dirty="0" spc="-5"/>
              <a:t> </a:t>
            </a:r>
            <a:r>
              <a:rPr dirty="0"/>
              <a:t>dodaje nową, </a:t>
            </a:r>
            <a:r>
              <a:rPr dirty="0" spc="-10"/>
              <a:t>działającą </a:t>
            </a:r>
            <a:r>
              <a:rPr dirty="0"/>
              <a:t>funkcjonalność</a:t>
            </a:r>
            <a:r>
              <a:rPr dirty="0" spc="-70"/>
              <a:t> </a:t>
            </a:r>
            <a:r>
              <a:rPr dirty="0"/>
              <a:t>do</a:t>
            </a:r>
            <a:r>
              <a:rPr dirty="0" spc="-20"/>
              <a:t> </a:t>
            </a:r>
            <a:r>
              <a:rPr dirty="0"/>
              <a:t>już</a:t>
            </a:r>
            <a:r>
              <a:rPr dirty="0" spc="5"/>
              <a:t> </a:t>
            </a:r>
            <a:r>
              <a:rPr dirty="0"/>
              <a:t>istniejącego</a:t>
            </a:r>
            <a:r>
              <a:rPr dirty="0" spc="-20"/>
              <a:t> </a:t>
            </a:r>
            <a:r>
              <a:rPr dirty="0"/>
              <a:t>systemu.</a:t>
            </a:r>
            <a:r>
              <a:rPr dirty="0" spc="-25"/>
              <a:t> </a:t>
            </a:r>
            <a:r>
              <a:rPr dirty="0"/>
              <a:t>Pozwala</a:t>
            </a:r>
            <a:r>
              <a:rPr dirty="0" spc="-20"/>
              <a:t> </a:t>
            </a:r>
            <a:r>
              <a:rPr dirty="0"/>
              <a:t>szybciej</a:t>
            </a:r>
            <a:r>
              <a:rPr dirty="0" spc="5"/>
              <a:t> </a:t>
            </a:r>
            <a:r>
              <a:rPr dirty="0" spc="-10"/>
              <a:t>dostarczać </a:t>
            </a:r>
            <a:r>
              <a:rPr dirty="0"/>
              <a:t>wartość</a:t>
            </a:r>
            <a:r>
              <a:rPr dirty="0" spc="-50"/>
              <a:t> </a:t>
            </a:r>
            <a:r>
              <a:rPr dirty="0"/>
              <a:t>użytkownikom</a:t>
            </a:r>
            <a:r>
              <a:rPr dirty="0" spc="5"/>
              <a:t> </a:t>
            </a:r>
            <a:r>
              <a:rPr dirty="0"/>
              <a:t>i</a:t>
            </a:r>
            <a:r>
              <a:rPr dirty="0" spc="-45"/>
              <a:t> </a:t>
            </a:r>
            <a:r>
              <a:rPr dirty="0"/>
              <a:t>elastycznie</a:t>
            </a:r>
            <a:r>
              <a:rPr dirty="0" spc="5"/>
              <a:t> </a:t>
            </a:r>
            <a:r>
              <a:rPr dirty="0"/>
              <a:t>reagować</a:t>
            </a:r>
            <a:r>
              <a:rPr dirty="0" spc="-35"/>
              <a:t> </a:t>
            </a:r>
            <a:r>
              <a:rPr dirty="0"/>
              <a:t>na zmieniające się</a:t>
            </a:r>
            <a:r>
              <a:rPr dirty="0" spc="5"/>
              <a:t> </a:t>
            </a:r>
            <a:r>
              <a:rPr dirty="0" spc="-10"/>
              <a:t>potrzeby.</a:t>
            </a:r>
          </a:p>
          <a:p>
            <a:pPr>
              <a:lnSpc>
                <a:spcPct val="100000"/>
              </a:lnSpc>
              <a:spcBef>
                <a:spcPts val="105"/>
              </a:spcBef>
              <a:buFont typeface="Arial"/>
              <a:buChar char="▪"/>
            </a:pPr>
          </a:p>
          <a:p>
            <a:pPr marL="297815" indent="-285115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/>
              <a:t>Zespół</a:t>
            </a:r>
            <a:r>
              <a:rPr dirty="0" spc="25"/>
              <a:t> </a:t>
            </a:r>
            <a:r>
              <a:rPr dirty="0"/>
              <a:t>lepiej</a:t>
            </a:r>
            <a:r>
              <a:rPr dirty="0" spc="-50"/>
              <a:t> </a:t>
            </a:r>
            <a:r>
              <a:rPr dirty="0"/>
              <a:t>uczy</a:t>
            </a:r>
            <a:r>
              <a:rPr dirty="0" spc="30"/>
              <a:t> </a:t>
            </a:r>
            <a:r>
              <a:rPr dirty="0"/>
              <a:t>się</a:t>
            </a:r>
            <a:r>
              <a:rPr dirty="0" spc="-70"/>
              <a:t> </a:t>
            </a:r>
            <a:r>
              <a:rPr dirty="0"/>
              <a:t>szacować</a:t>
            </a:r>
            <a:r>
              <a:rPr dirty="0" spc="-40"/>
              <a:t> </a:t>
            </a:r>
            <a:r>
              <a:rPr dirty="0"/>
              <a:t>prace</a:t>
            </a:r>
            <a:r>
              <a:rPr dirty="0" spc="-70"/>
              <a:t> </a:t>
            </a:r>
            <a:r>
              <a:rPr dirty="0"/>
              <a:t>do wykonania / finanse.</a:t>
            </a:r>
            <a:r>
              <a:rPr dirty="0" spc="-70"/>
              <a:t> </a:t>
            </a:r>
            <a:r>
              <a:rPr dirty="0" spc="-10"/>
              <a:t>Rośnie</a:t>
            </a:r>
          </a:p>
          <a:p>
            <a:pPr marL="297815">
              <a:lnSpc>
                <a:spcPct val="100000"/>
              </a:lnSpc>
              <a:spcBef>
                <a:spcPts val="5"/>
              </a:spcBef>
            </a:pPr>
            <a:r>
              <a:rPr dirty="0"/>
              <a:t>szansa,</a:t>
            </a:r>
            <a:r>
              <a:rPr dirty="0" spc="5"/>
              <a:t> </a:t>
            </a:r>
            <a:r>
              <a:rPr dirty="0"/>
              <a:t>że</a:t>
            </a:r>
            <a:r>
              <a:rPr dirty="0" spc="-50"/>
              <a:t> </a:t>
            </a:r>
            <a:r>
              <a:rPr dirty="0"/>
              <a:t>kolejne</a:t>
            </a:r>
            <a:r>
              <a:rPr dirty="0" spc="-50"/>
              <a:t> </a:t>
            </a:r>
            <a:r>
              <a:rPr dirty="0"/>
              <a:t>plany</a:t>
            </a:r>
            <a:r>
              <a:rPr dirty="0" spc="-20"/>
              <a:t> </a:t>
            </a:r>
            <a:r>
              <a:rPr dirty="0"/>
              <a:t>będą</a:t>
            </a:r>
            <a:r>
              <a:rPr dirty="0" spc="20"/>
              <a:t> </a:t>
            </a:r>
            <a:r>
              <a:rPr dirty="0"/>
              <a:t>mniej</a:t>
            </a:r>
            <a:r>
              <a:rPr dirty="0" spc="-20"/>
              <a:t> </a:t>
            </a:r>
            <a:r>
              <a:rPr dirty="0" spc="-10"/>
              <a:t>przestrzelone.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</a:p>
          <a:p>
            <a:pPr marL="297815" marR="177165" indent="-285750">
              <a:lnSpc>
                <a:spcPct val="100000"/>
              </a:lnSpc>
              <a:spcBef>
                <a:spcPts val="5"/>
              </a:spcBef>
              <a:buChar char="▪"/>
              <a:tabLst>
                <a:tab pos="297815" algn="l"/>
              </a:tabLst>
            </a:pPr>
            <a:r>
              <a:rPr dirty="0"/>
              <a:t>W</a:t>
            </a:r>
            <a:r>
              <a:rPr dirty="0" spc="-15"/>
              <a:t> </a:t>
            </a:r>
            <a:r>
              <a:rPr dirty="0"/>
              <a:t>trakcie</a:t>
            </a:r>
            <a:r>
              <a:rPr dirty="0" spc="-25"/>
              <a:t> </a:t>
            </a:r>
            <a:r>
              <a:rPr dirty="0"/>
              <a:t>sprintu</a:t>
            </a:r>
            <a:r>
              <a:rPr dirty="0" spc="-20"/>
              <a:t> </a:t>
            </a:r>
            <a:r>
              <a:rPr dirty="0"/>
              <a:t>zespoły</a:t>
            </a:r>
            <a:r>
              <a:rPr dirty="0" spc="5"/>
              <a:t> </a:t>
            </a:r>
            <a:r>
              <a:rPr dirty="0"/>
              <a:t>używają</a:t>
            </a:r>
            <a:r>
              <a:rPr dirty="0" spc="-25"/>
              <a:t> </a:t>
            </a:r>
            <a:r>
              <a:rPr dirty="0"/>
              <a:t>tablicy</a:t>
            </a:r>
            <a:r>
              <a:rPr dirty="0" spc="10"/>
              <a:t> </a:t>
            </a:r>
            <a:r>
              <a:rPr dirty="0"/>
              <a:t>z</a:t>
            </a:r>
            <a:r>
              <a:rPr dirty="0" spc="-65"/>
              <a:t> </a:t>
            </a:r>
            <a:r>
              <a:rPr dirty="0"/>
              <a:t>kolumnami,</a:t>
            </a:r>
            <a:r>
              <a:rPr dirty="0" spc="-25"/>
              <a:t> </a:t>
            </a:r>
            <a:r>
              <a:rPr dirty="0"/>
              <a:t>które</a:t>
            </a:r>
            <a:r>
              <a:rPr dirty="0" spc="-20"/>
              <a:t> </a:t>
            </a:r>
            <a:r>
              <a:rPr dirty="0" spc="-10"/>
              <a:t>pokazują </a:t>
            </a:r>
            <a:r>
              <a:rPr dirty="0"/>
              <a:t>postęp</a:t>
            </a:r>
            <a:r>
              <a:rPr dirty="0" spc="-15"/>
              <a:t> </a:t>
            </a:r>
            <a:r>
              <a:rPr dirty="0"/>
              <a:t>pracy</a:t>
            </a:r>
            <a:r>
              <a:rPr dirty="0" spc="-40"/>
              <a:t> </a:t>
            </a:r>
            <a:r>
              <a:rPr dirty="0"/>
              <a:t>nad</a:t>
            </a:r>
            <a:r>
              <a:rPr dirty="0" spc="-5"/>
              <a:t> </a:t>
            </a:r>
            <a:r>
              <a:rPr dirty="0"/>
              <a:t>zadaniami</a:t>
            </a:r>
            <a:r>
              <a:rPr dirty="0" spc="-45"/>
              <a:t> </a:t>
            </a:r>
            <a:r>
              <a:rPr dirty="0"/>
              <a:t>(ew.</a:t>
            </a:r>
            <a:r>
              <a:rPr dirty="0" spc="-10"/>
              <a:t> </a:t>
            </a:r>
            <a:r>
              <a:rPr dirty="0"/>
              <a:t>narzędzia</a:t>
            </a:r>
            <a:r>
              <a:rPr dirty="0" spc="-70"/>
              <a:t> </a:t>
            </a:r>
            <a:r>
              <a:rPr dirty="0"/>
              <a:t>cyfrowe</a:t>
            </a:r>
            <a:r>
              <a:rPr dirty="0" spc="-75"/>
              <a:t> </a:t>
            </a:r>
            <a:r>
              <a:rPr dirty="0"/>
              <a:t>typu</a:t>
            </a:r>
            <a:r>
              <a:rPr dirty="0" spc="-5"/>
              <a:t> </a:t>
            </a:r>
            <a:r>
              <a:rPr dirty="0"/>
              <a:t>Miro czy</a:t>
            </a:r>
            <a:r>
              <a:rPr dirty="0" spc="-55"/>
              <a:t> </a:t>
            </a:r>
            <a:r>
              <a:rPr dirty="0" spc="-10"/>
              <a:t>Trello). </a:t>
            </a:r>
            <a:r>
              <a:rPr dirty="0"/>
              <a:t>Kolumny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statusy</a:t>
            </a:r>
            <a:r>
              <a:rPr dirty="0" spc="-45"/>
              <a:t> </a:t>
            </a:r>
            <a:r>
              <a:rPr dirty="0"/>
              <a:t>zadań:</a:t>
            </a:r>
            <a:r>
              <a:rPr dirty="0" spc="-85"/>
              <a:t> </a:t>
            </a:r>
            <a:r>
              <a:rPr dirty="0" spc="-35"/>
              <a:t>To</a:t>
            </a:r>
            <a:r>
              <a:rPr dirty="0" spc="-10"/>
              <a:t> </a:t>
            </a:r>
            <a:r>
              <a:rPr dirty="0"/>
              <a:t>Do</a:t>
            </a:r>
            <a:r>
              <a:rPr dirty="0" spc="-3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/>
              <a:t>do</a:t>
            </a:r>
            <a:r>
              <a:rPr dirty="0" spc="-15"/>
              <a:t> </a:t>
            </a:r>
            <a:r>
              <a:rPr dirty="0"/>
              <a:t>zrobienia,</a:t>
            </a:r>
            <a:r>
              <a:rPr dirty="0" spc="-20"/>
              <a:t> </a:t>
            </a:r>
            <a:r>
              <a:rPr dirty="0"/>
              <a:t>ale</a:t>
            </a:r>
            <a:r>
              <a:rPr dirty="0" spc="-15"/>
              <a:t> </a:t>
            </a:r>
            <a:r>
              <a:rPr dirty="0"/>
              <a:t>jeszcze</a:t>
            </a:r>
            <a:r>
              <a:rPr dirty="0" spc="-75"/>
              <a:t> </a:t>
            </a:r>
            <a:r>
              <a:rPr dirty="0"/>
              <a:t>nie</a:t>
            </a:r>
            <a:r>
              <a:rPr dirty="0" spc="-15"/>
              <a:t> </a:t>
            </a:r>
            <a:r>
              <a:rPr dirty="0" spc="-10"/>
              <a:t>ruszone.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Progress</a:t>
            </a:r>
            <a:r>
              <a:rPr dirty="0" spc="-5"/>
              <a:t> </a:t>
            </a:r>
            <a:r>
              <a:rPr dirty="0" spc="-10"/>
              <a:t>–</a:t>
            </a:r>
            <a:r>
              <a:rPr dirty="0"/>
              <a:t>w</a:t>
            </a:r>
            <a:r>
              <a:rPr dirty="0" spc="-20"/>
              <a:t> </a:t>
            </a:r>
            <a:r>
              <a:rPr dirty="0"/>
              <a:t>trakcie,</a:t>
            </a:r>
            <a:r>
              <a:rPr dirty="0" spc="-50"/>
              <a:t> </a:t>
            </a:r>
            <a:r>
              <a:rPr dirty="0"/>
              <a:t>Code</a:t>
            </a:r>
            <a:r>
              <a:rPr dirty="0" spc="-35"/>
              <a:t> </a:t>
            </a:r>
            <a:r>
              <a:rPr dirty="0"/>
              <a:t>Review</a:t>
            </a:r>
            <a:r>
              <a:rPr dirty="0" spc="-25"/>
              <a:t> </a:t>
            </a:r>
            <a:r>
              <a:rPr dirty="0"/>
              <a:t>/</a:t>
            </a:r>
            <a:r>
              <a:rPr dirty="0" spc="-85"/>
              <a:t> </a:t>
            </a:r>
            <a:r>
              <a:rPr dirty="0" spc="-30"/>
              <a:t>Test</a:t>
            </a:r>
            <a:r>
              <a:rPr dirty="0" spc="-15"/>
              <a:t> </a:t>
            </a:r>
            <a:r>
              <a:rPr dirty="0"/>
              <a:t>/ </a:t>
            </a:r>
            <a:r>
              <a:rPr dirty="0" spc="-10"/>
              <a:t>Verification</a:t>
            </a:r>
            <a:r>
              <a:rPr dirty="0" spc="5"/>
              <a:t> </a:t>
            </a:r>
            <a:r>
              <a:rPr dirty="0" spc="-10"/>
              <a:t>(opcjonalnie), </a:t>
            </a:r>
            <a:r>
              <a:rPr dirty="0"/>
              <a:t>Done</a:t>
            </a:r>
            <a:r>
              <a:rPr dirty="0" spc="-45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/>
              <a:t>zrobione</a:t>
            </a:r>
            <a:r>
              <a:rPr dirty="0" spc="-20"/>
              <a:t> </a:t>
            </a:r>
            <a:r>
              <a:rPr dirty="0"/>
              <a:t>→</a:t>
            </a:r>
            <a:r>
              <a:rPr dirty="0" spc="-30"/>
              <a:t> </a:t>
            </a:r>
            <a:r>
              <a:rPr dirty="0"/>
              <a:t>zespół</a:t>
            </a:r>
            <a:r>
              <a:rPr dirty="0" spc="-60"/>
              <a:t> </a:t>
            </a:r>
            <a:r>
              <a:rPr dirty="0"/>
              <a:t>może</a:t>
            </a:r>
            <a:r>
              <a:rPr dirty="0" spc="-20"/>
              <a:t> </a:t>
            </a:r>
            <a:r>
              <a:rPr dirty="0"/>
              <a:t>wtedy</a:t>
            </a:r>
            <a:r>
              <a:rPr dirty="0" spc="-65"/>
              <a:t> </a:t>
            </a:r>
            <a:r>
              <a:rPr dirty="0"/>
              <a:t>wziąć</a:t>
            </a:r>
            <a:r>
              <a:rPr dirty="0" spc="5"/>
              <a:t> </a:t>
            </a:r>
            <a:r>
              <a:rPr dirty="0"/>
              <a:t>kolejne</a:t>
            </a:r>
            <a:r>
              <a:rPr dirty="0" spc="-20"/>
              <a:t> </a:t>
            </a:r>
            <a:r>
              <a:rPr dirty="0"/>
              <a:t>zadanie</a:t>
            </a:r>
            <a:r>
              <a:rPr dirty="0" spc="-25"/>
              <a:t> </a:t>
            </a:r>
            <a:r>
              <a:rPr dirty="0"/>
              <a:t>z</a:t>
            </a:r>
            <a:r>
              <a:rPr dirty="0" spc="10"/>
              <a:t> </a:t>
            </a:r>
            <a:r>
              <a:rPr dirty="0" spc="-10"/>
              <a:t>kolumny </a:t>
            </a:r>
            <a:r>
              <a:rPr dirty="0" spc="-85"/>
              <a:t>To</a:t>
            </a:r>
            <a:r>
              <a:rPr dirty="0" spc="-60"/>
              <a:t> </a:t>
            </a:r>
            <a:r>
              <a:rPr dirty="0" spc="-25"/>
              <a:t>Do.</a:t>
            </a:r>
          </a:p>
          <a:p>
            <a:pPr>
              <a:lnSpc>
                <a:spcPct val="100000"/>
              </a:lnSpc>
              <a:spcBef>
                <a:spcPts val="140"/>
              </a:spcBef>
              <a:buFont typeface="Arial"/>
              <a:buChar char="▪"/>
            </a:pPr>
          </a:p>
          <a:p>
            <a:pPr marL="297815" indent="-285115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127BC3"/>
                </a:solidFill>
              </a:rPr>
              <a:t>Potęga</a:t>
            </a:r>
            <a:r>
              <a:rPr dirty="0" sz="1700" spc="-5">
                <a:solidFill>
                  <a:srgbClr val="127BC3"/>
                </a:solidFill>
              </a:rPr>
              <a:t> </a:t>
            </a:r>
            <a:r>
              <a:rPr dirty="0" sz="1700" spc="-10">
                <a:solidFill>
                  <a:srgbClr val="127BC3"/>
                </a:solidFill>
              </a:rPr>
              <a:t>wizualizacji</a:t>
            </a:r>
            <a:endParaRPr sz="1700"/>
          </a:p>
        </p:txBody>
      </p:sp>
      <p:pic>
        <p:nvPicPr>
          <p:cNvPr id="7" name="object 7" descr="Obraz zawierający tekst, tablica suchościeralna biała, pismo odręczne, Karteczka samoprzylepna  Zawartość wygenerowana przez AI może być niepoprawna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47888" y="2752979"/>
            <a:ext cx="3803904" cy="25243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150"/>
              <a:t>Feedback,</a:t>
            </a:r>
            <a:r>
              <a:rPr dirty="0" sz="3150" spc="70"/>
              <a:t> </a:t>
            </a:r>
            <a:r>
              <a:rPr dirty="0" sz="3150"/>
              <a:t>który</a:t>
            </a:r>
            <a:r>
              <a:rPr dirty="0" sz="3150" spc="60"/>
              <a:t> </a:t>
            </a:r>
            <a:r>
              <a:rPr dirty="0" sz="3150" spc="-10"/>
              <a:t>rozwija</a:t>
            </a:r>
            <a:endParaRPr sz="3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930"/>
            <a:ext cx="7512050" cy="44380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97815" marR="834390" indent="-285750">
              <a:lnSpc>
                <a:spcPct val="100699"/>
              </a:lnSpc>
              <a:spcBef>
                <a:spcPts val="114"/>
              </a:spcBef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Jednym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filarów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Scruma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regularne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pobieranie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feedbacku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od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użytkowników,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każdym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etapie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projektu.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95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pozwala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kontrolę: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Czy</a:t>
            </a:r>
            <a:r>
              <a:rPr dirty="0" sz="1700" spc="-2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o</a:t>
            </a:r>
            <a:r>
              <a:rPr dirty="0" sz="1700" spc="2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to</a:t>
            </a:r>
            <a:r>
              <a:rPr dirty="0" sz="1700" spc="-5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chodziło?</a:t>
            </a:r>
            <a:r>
              <a:rPr dirty="0" sz="1700" spc="2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Czy</a:t>
            </a:r>
            <a:r>
              <a:rPr dirty="0" sz="1700" spc="-2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idziemy</a:t>
            </a:r>
            <a:r>
              <a:rPr dirty="0" sz="1700" spc="5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w</a:t>
            </a:r>
            <a:r>
              <a:rPr dirty="0" sz="1700" spc="-4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dobrym</a:t>
            </a:r>
            <a:r>
              <a:rPr dirty="0" sz="1700" spc="-2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27BC3"/>
                </a:solidFill>
                <a:latin typeface="Arial"/>
                <a:cs typeface="Arial"/>
              </a:rPr>
              <a:t>kierunku?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marR="198755" indent="-285750">
              <a:lnSpc>
                <a:spcPct val="100099"/>
              </a:lnSpc>
              <a:spcBef>
                <a:spcPts val="5"/>
              </a:spcBef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Projektem,</a:t>
            </a:r>
            <a:r>
              <a:rPr dirty="0" sz="1700" spc="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który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rozwinął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dzięki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feedbackowi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Instagram.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Na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początku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(2010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r)</a:t>
            </a:r>
            <a:r>
              <a:rPr dirty="0" sz="17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był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prosty</a:t>
            </a:r>
            <a:r>
              <a:rPr dirty="0" sz="17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ograniczony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tylko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zdjęcia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filtry.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Zespół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regularnie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analizował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zachowania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użytkowników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zbierał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ich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opinie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przez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App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Store,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SoMe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bezpośredni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kontakt.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marR="13335" indent="-285750">
              <a:lnSpc>
                <a:spcPct val="9990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Użytkownicy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chcieli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publikować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więcej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treści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nietrwałych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(Snapchat)</a:t>
            </a:r>
            <a:r>
              <a:rPr dirty="0" sz="1700" spc="-114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–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dodano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Stories.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Chcieli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rozmawiać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bez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opuszczania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aplikacji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wiadomości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prywatne.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Narzekali,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że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posty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ich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znajomych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„giną”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chronologii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–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zmieniono</a:t>
            </a:r>
            <a:r>
              <a:rPr dirty="0" sz="170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algorytm wyświetlania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treści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(2016r).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Wprowadzono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Reels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(odpowiedź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TikTok).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marR="5080" indent="-285750">
              <a:lnSpc>
                <a:spcPts val="202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Instagram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osiągnął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ponad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1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mld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aktywnych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użytkowników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miesięcznie,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stał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liderem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SoMe,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jego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znaczenie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budowaniu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marki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wciąż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rośnie.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76455" y="1137544"/>
            <a:ext cx="4102735" cy="4405630"/>
            <a:chOff x="7876455" y="1137544"/>
            <a:chExt cx="4102735" cy="4405630"/>
          </a:xfrm>
        </p:grpSpPr>
        <p:pic>
          <p:nvPicPr>
            <p:cNvPr id="8" name="object 8" descr="Obraz zawierający Grafika, logo, Czcionka, symbol  Zawartość wygenerowana przez AI może być niepoprawna.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6455" y="1137544"/>
              <a:ext cx="1551008" cy="1551426"/>
            </a:xfrm>
            <a:prstGeom prst="rect">
              <a:avLst/>
            </a:prstGeom>
          </p:spPr>
        </p:pic>
        <p:pic>
          <p:nvPicPr>
            <p:cNvPr id="9" name="object 9" descr="Obraz zawierający rysowanie, szkic, Grafika liniowa, ilustracja  Zawartość wygenerowana przez AI może być niepoprawna.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9871" y="2688971"/>
              <a:ext cx="3858768" cy="28536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150"/>
              <a:t>Zespół</a:t>
            </a:r>
            <a:r>
              <a:rPr dirty="0" sz="3150" spc="5"/>
              <a:t> </a:t>
            </a:r>
            <a:r>
              <a:rPr dirty="0" sz="3150"/>
              <a:t>z</a:t>
            </a:r>
            <a:r>
              <a:rPr dirty="0" sz="3150" spc="105"/>
              <a:t> </a:t>
            </a:r>
            <a:r>
              <a:rPr dirty="0" sz="3150"/>
              <a:t>kompetencją</a:t>
            </a:r>
            <a:r>
              <a:rPr dirty="0" sz="3150" spc="80"/>
              <a:t> </a:t>
            </a:r>
            <a:r>
              <a:rPr dirty="0" sz="3150" spc="-10"/>
              <a:t>selfreg</a:t>
            </a:r>
            <a:endParaRPr sz="3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930"/>
            <a:ext cx="7092315" cy="3925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7815" marR="5080" indent="-285750">
              <a:lnSpc>
                <a:spcPct val="100099"/>
              </a:lnSpc>
              <a:spcBef>
                <a:spcPts val="125"/>
              </a:spcBef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W</a:t>
            </a:r>
            <a:r>
              <a:rPr dirty="0" sz="1700" spc="-5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Scrumie zespół</a:t>
            </a:r>
            <a:r>
              <a:rPr dirty="0" sz="1700" spc="-1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jest</a:t>
            </a:r>
            <a:r>
              <a:rPr dirty="0" sz="1700" spc="-4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autonomiczny</a:t>
            </a:r>
            <a:r>
              <a:rPr dirty="0" sz="1700" spc="-6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i</a:t>
            </a:r>
            <a:r>
              <a:rPr dirty="0" sz="1700" spc="-2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samoregulujący</a:t>
            </a:r>
            <a:r>
              <a:rPr dirty="0" sz="1700" spc="-6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się.</a:t>
            </a:r>
            <a:r>
              <a:rPr dirty="0" sz="1700" spc="3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Dzięki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rozważaniu: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co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wniesie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projektu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największą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wartość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sami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wybierają priorytety,</a:t>
            </a:r>
            <a:r>
              <a:rPr dirty="0" sz="1700" spc="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wybierają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zgodnie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metodą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20:80,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dzięki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czemu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robią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co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kluczowe.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marR="133350" indent="-285750">
              <a:lnSpc>
                <a:spcPts val="202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Zespół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Scrumie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nie tylko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autonomiczny,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ale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też</a:t>
            </a:r>
            <a:r>
              <a:rPr dirty="0" sz="170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27BC3"/>
                </a:solidFill>
                <a:latin typeface="Arial"/>
                <a:cs typeface="Arial"/>
              </a:rPr>
              <a:t>transcendentny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(ponadprzeciętne</a:t>
            </a:r>
            <a:r>
              <a:rPr dirty="0" sz="1700" spc="-4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wyczucie</a:t>
            </a:r>
            <a:r>
              <a:rPr dirty="0" sz="1700" spc="-3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celu)</a:t>
            </a:r>
            <a:r>
              <a:rPr dirty="0" sz="1700" spc="-1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i</a:t>
            </a:r>
            <a:r>
              <a:rPr dirty="0" sz="1700" spc="-40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wskroś</a:t>
            </a:r>
            <a:r>
              <a:rPr dirty="0" sz="1700" spc="-1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funkcjonalny</a:t>
            </a:r>
            <a:r>
              <a:rPr dirty="0" sz="1700" spc="-1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(ma</a:t>
            </a:r>
            <a:r>
              <a:rPr dirty="0" sz="1700" spc="-3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27BC3"/>
                </a:solidFill>
                <a:latin typeface="Arial"/>
                <a:cs typeface="Arial"/>
              </a:rPr>
              <a:t>wszelkie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kompetencje</a:t>
            </a:r>
            <a:r>
              <a:rPr dirty="0" sz="1700" spc="-3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do</a:t>
            </a:r>
            <a:r>
              <a:rPr dirty="0" sz="1700" spc="-3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27BC3"/>
                </a:solidFill>
                <a:latin typeface="Arial"/>
                <a:cs typeface="Arial"/>
              </a:rPr>
              <a:t>ukończenia</a:t>
            </a:r>
            <a:r>
              <a:rPr dirty="0" sz="1700" spc="-35">
                <a:solidFill>
                  <a:srgbClr val="127BC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27BC3"/>
                </a:solidFill>
                <a:latin typeface="Arial"/>
                <a:cs typeface="Arial"/>
              </a:rPr>
              <a:t>projektu).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indent="-285115">
              <a:lnSpc>
                <a:spcPts val="203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71C4"/>
                </a:solidFill>
                <a:latin typeface="Arial"/>
                <a:cs typeface="Arial"/>
              </a:rPr>
              <a:t>Kluczem</a:t>
            </a:r>
            <a:r>
              <a:rPr dirty="0" sz="1700" spc="-45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71C4"/>
                </a:solidFill>
                <a:latin typeface="Arial"/>
                <a:cs typeface="Arial"/>
              </a:rPr>
              <a:t>do sukcesu jest</a:t>
            </a:r>
            <a:r>
              <a:rPr dirty="0" sz="1700" spc="-25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71C4"/>
                </a:solidFill>
                <a:latin typeface="Arial"/>
                <a:cs typeface="Arial"/>
              </a:rPr>
              <a:t>regularna,</a:t>
            </a:r>
            <a:r>
              <a:rPr dirty="0" sz="1700" spc="-25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71C4"/>
                </a:solidFill>
                <a:latin typeface="Arial"/>
                <a:cs typeface="Arial"/>
              </a:rPr>
              <a:t>jawna</a:t>
            </a:r>
            <a:r>
              <a:rPr dirty="0" sz="1700" spc="-7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71C4"/>
                </a:solidFill>
                <a:latin typeface="Arial"/>
                <a:cs typeface="Arial"/>
              </a:rPr>
              <a:t>komunikacja</a:t>
            </a:r>
            <a:r>
              <a:rPr dirty="0" sz="1700" spc="-7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71C4"/>
                </a:solidFill>
                <a:latin typeface="Arial"/>
                <a:cs typeface="Arial"/>
              </a:rPr>
              <a:t>i </a:t>
            </a:r>
            <a:r>
              <a:rPr dirty="0" sz="1700" spc="-10">
                <a:solidFill>
                  <a:srgbClr val="4471C4"/>
                </a:solidFill>
                <a:latin typeface="Arial"/>
                <a:cs typeface="Arial"/>
              </a:rPr>
              <a:t>pełna</a:t>
            </a:r>
            <a:endParaRPr sz="1700">
              <a:latin typeface="Arial"/>
              <a:cs typeface="Arial"/>
            </a:endParaRPr>
          </a:p>
          <a:p>
            <a:pPr marL="297815">
              <a:lnSpc>
                <a:spcPts val="2030"/>
              </a:lnSpc>
            </a:pPr>
            <a:r>
              <a:rPr dirty="0" sz="1700" spc="-10">
                <a:solidFill>
                  <a:srgbClr val="4471C4"/>
                </a:solidFill>
                <a:latin typeface="Arial"/>
                <a:cs typeface="Arial"/>
              </a:rPr>
              <a:t>transparentność.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700">
              <a:latin typeface="Arial"/>
              <a:cs typeface="Arial"/>
            </a:endParaRPr>
          </a:p>
          <a:p>
            <a:pPr marL="297815" marR="59055" indent="-285750">
              <a:lnSpc>
                <a:spcPct val="10080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Ważna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też</a:t>
            </a:r>
            <a:r>
              <a:rPr dirty="0" sz="170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kameralność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zespołu (optymalnie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7 osób,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+-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2 osoby)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–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dodawanie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zasobów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ludzkich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opóźnionych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projektów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70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zakresu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oprogramowania,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powoduje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dalsze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opóźnienia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(prawo</a:t>
            </a:r>
            <a:r>
              <a:rPr dirty="0" sz="17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Brooksa)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Obraz zawierający ubrania, osoba, w pomieszczeniu, Praca  Zawartość wygenerowana przez AI może być niepoprawna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9247" y="2432939"/>
            <a:ext cx="4197096" cy="27895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150"/>
              <a:t>…wymaga</a:t>
            </a:r>
            <a:r>
              <a:rPr dirty="0" sz="3150" spc="90"/>
              <a:t> </a:t>
            </a:r>
            <a:r>
              <a:rPr dirty="0" sz="3150"/>
              <a:t>nowego</a:t>
            </a:r>
            <a:r>
              <a:rPr dirty="0" sz="3150" spc="135"/>
              <a:t> </a:t>
            </a:r>
            <a:r>
              <a:rPr dirty="0" sz="3150"/>
              <a:t>podejścia</a:t>
            </a:r>
            <a:r>
              <a:rPr dirty="0" sz="3150" spc="15"/>
              <a:t> </a:t>
            </a:r>
            <a:r>
              <a:rPr dirty="0" sz="3150"/>
              <a:t>do</a:t>
            </a:r>
            <a:r>
              <a:rPr dirty="0" sz="3150" spc="65"/>
              <a:t> </a:t>
            </a:r>
            <a:r>
              <a:rPr dirty="0" sz="3150" spc="-10"/>
              <a:t>leadershipu</a:t>
            </a:r>
            <a:endParaRPr sz="3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930"/>
            <a:ext cx="6869430" cy="36595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7815" marR="318770" indent="-285750">
              <a:lnSpc>
                <a:spcPct val="100099"/>
              </a:lnSpc>
              <a:spcBef>
                <a:spcPts val="125"/>
              </a:spcBef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Lidera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wybierającego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filozofię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pull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(zespół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sam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„wyciąga”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kolejne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zadania,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gdy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ma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70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przestrzeń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—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co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pozwala</a:t>
            </a:r>
            <a:r>
              <a:rPr dirty="0" sz="170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lepiej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zarządzać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pracą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unikać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przeciążeń)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nad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push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(zadania</a:t>
            </a:r>
            <a:r>
              <a:rPr dirty="0" sz="170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są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„wpychane”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do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zespołu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góry)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marR="5080" indent="-285750">
              <a:lnSpc>
                <a:spcPts val="202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Scrum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Mastera /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Team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Lidera,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który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nad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TELL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wybierze: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„Co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zrobiliście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od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naszej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ostatniej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rozmowy?”,</a:t>
            </a:r>
            <a:r>
              <a:rPr dirty="0" sz="17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„Co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zamierzacie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zrobić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do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kolejnego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spotkania?”,</a:t>
            </a:r>
            <a:r>
              <a:rPr dirty="0" sz="17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„Co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Wam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przeszkadza?”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4536A"/>
              </a:buClr>
              <a:buFont typeface="Arial"/>
              <a:buChar char="▪"/>
            </a:pPr>
            <a:endParaRPr sz="1700">
              <a:latin typeface="Arial"/>
              <a:cs typeface="Arial"/>
            </a:endParaRPr>
          </a:p>
          <a:p>
            <a:pPr marL="297815" indent="-285115">
              <a:lnSpc>
                <a:spcPts val="203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Lidera,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którego postawą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będzie służebność</a:t>
            </a:r>
            <a:r>
              <a:rPr dirty="0" sz="170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wobec</a:t>
            </a:r>
            <a:r>
              <a:rPr dirty="0" sz="170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zespołu</a:t>
            </a:r>
            <a:r>
              <a:rPr dirty="0" sz="1700" spc="-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endParaRPr sz="1700">
              <a:latin typeface="Arial"/>
              <a:cs typeface="Arial"/>
            </a:endParaRPr>
          </a:p>
          <a:p>
            <a:pPr marL="297815">
              <a:lnSpc>
                <a:spcPts val="2030"/>
              </a:lnSpc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usuwanie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przeszkód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700">
              <a:latin typeface="Arial"/>
              <a:cs typeface="Arial"/>
            </a:endParaRPr>
          </a:p>
          <a:p>
            <a:pPr marL="297815" indent="-285115">
              <a:lnSpc>
                <a:spcPts val="2030"/>
              </a:lnSpc>
              <a:buChar char="▪"/>
              <a:tabLst>
                <a:tab pos="297815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Lidera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/ product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ownera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który</a:t>
            </a:r>
            <a:r>
              <a:rPr dirty="0" sz="170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decyduje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czy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produkt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endParaRPr sz="1700">
              <a:latin typeface="Arial"/>
              <a:cs typeface="Arial"/>
            </a:endParaRPr>
          </a:p>
          <a:p>
            <a:pPr marL="297815">
              <a:lnSpc>
                <a:spcPts val="2030"/>
              </a:lnSpc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wystarczająco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dobry,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by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pokazać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go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klientowi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Obraz zawierający osoba, ubrania, człowiek, koszula  Zawartość wygenerowana przez AI może być niepoprawna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24928" y="2423795"/>
            <a:ext cx="4626864" cy="301828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Gdy innowacyjność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nie</a:t>
            </a:r>
            <a:r>
              <a:rPr dirty="0" spc="-45"/>
              <a:t> </a:t>
            </a:r>
            <a:r>
              <a:rPr dirty="0" spc="-10"/>
              <a:t>wszystko…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930"/>
            <a:ext cx="6050915" cy="2164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99060" indent="-285750">
              <a:lnSpc>
                <a:spcPct val="100699"/>
              </a:lnSpc>
              <a:spcBef>
                <a:spcPts val="100"/>
              </a:spcBef>
              <a:buChar char="▪"/>
              <a:tabLst>
                <a:tab pos="297815" algn="l"/>
              </a:tabLst>
            </a:pP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Przykład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produktu,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który</a:t>
            </a:r>
            <a:r>
              <a:rPr dirty="0" sz="20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mimo</a:t>
            </a:r>
            <a:r>
              <a:rPr dirty="0" sz="20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wykorzystania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najnowszych</a:t>
            </a:r>
            <a:r>
              <a:rPr dirty="0" sz="2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technologii</a:t>
            </a:r>
            <a:r>
              <a:rPr dirty="0" sz="2000" spc="-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wszelkich</a:t>
            </a:r>
            <a:r>
              <a:rPr dirty="0" sz="2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innowacji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4536A"/>
                </a:solidFill>
                <a:latin typeface="Arial"/>
                <a:cs typeface="Arial"/>
              </a:rPr>
              <a:t>„nie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wypalił”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4536A"/>
              </a:buClr>
              <a:buFont typeface="Arial"/>
              <a:buChar char="▪"/>
            </a:pPr>
            <a:endParaRPr sz="2000">
              <a:latin typeface="Arial"/>
              <a:cs typeface="Arial"/>
            </a:endParaRPr>
          </a:p>
          <a:p>
            <a:pPr marL="297815" marR="5080" indent="-285750">
              <a:lnSpc>
                <a:spcPct val="100600"/>
              </a:lnSpc>
              <a:buChar char="▪"/>
              <a:tabLst>
                <a:tab pos="297815" algn="l"/>
              </a:tabLst>
            </a:pP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„Co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by</a:t>
            </a:r>
            <a:r>
              <a:rPr dirty="0" sz="20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było</a:t>
            </a:r>
            <a:r>
              <a:rPr dirty="0" sz="2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gdyby?”,</a:t>
            </a:r>
            <a:r>
              <a:rPr dirty="0" sz="20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czyli</a:t>
            </a:r>
            <a:r>
              <a:rPr dirty="0" sz="2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siła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dobrego</a:t>
            </a:r>
            <a:r>
              <a:rPr dirty="0" sz="2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rozeznania,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odpowiedniej</a:t>
            </a:r>
            <a:r>
              <a:rPr dirty="0" sz="20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perspektywy,</a:t>
            </a:r>
            <a:r>
              <a:rPr dirty="0" sz="20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miejsca</a:t>
            </a:r>
            <a:r>
              <a:rPr dirty="0" sz="2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czasu,</a:t>
            </a:r>
            <a:r>
              <a:rPr dirty="0" sz="20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44536A"/>
                </a:solidFill>
                <a:latin typeface="Arial"/>
                <a:cs typeface="Arial"/>
              </a:rPr>
              <a:t>a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także…</a:t>
            </a:r>
            <a:r>
              <a:rPr dirty="0" sz="20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zastosowania</a:t>
            </a:r>
            <a:r>
              <a:rPr dirty="0" sz="20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podejścia</a:t>
            </a:r>
            <a:r>
              <a:rPr dirty="0" sz="2000" spc="-1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AGILE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5240" y="1710435"/>
            <a:ext cx="3182111" cy="31920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15884" y="5089334"/>
            <a:ext cx="2035175" cy="2565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0" spc="-10">
                <a:solidFill>
                  <a:srgbClr val="44536A"/>
                </a:solidFill>
                <a:latin typeface="Arial"/>
                <a:cs typeface="Arial"/>
                <a:hlinkClick r:id="rId6"/>
              </a:rPr>
              <a:t>www.bartekwitczak.com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Dziś</a:t>
            </a:r>
            <a:r>
              <a:rPr dirty="0" spc="-5"/>
              <a:t> </a:t>
            </a:r>
            <a:r>
              <a:rPr dirty="0"/>
              <a:t>było</a:t>
            </a:r>
            <a:r>
              <a:rPr dirty="0" spc="-40"/>
              <a:t> </a:t>
            </a:r>
            <a:r>
              <a:rPr dirty="0"/>
              <a:t>o</a:t>
            </a:r>
            <a:r>
              <a:rPr dirty="0" spc="25"/>
              <a:t> </a:t>
            </a:r>
            <a:r>
              <a:rPr dirty="0"/>
              <a:t>tym,</a:t>
            </a:r>
            <a:r>
              <a:rPr dirty="0" spc="-70"/>
              <a:t> </a:t>
            </a:r>
            <a:r>
              <a:rPr dirty="0" spc="-25"/>
              <a:t>że…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12074"/>
            <a:ext cx="6123305" cy="32054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815" marR="154940" indent="-285750">
              <a:lnSpc>
                <a:spcPct val="100699"/>
              </a:lnSpc>
              <a:spcBef>
                <a:spcPts val="105"/>
              </a:spcBef>
              <a:buChar char="▪"/>
              <a:tabLst>
                <a:tab pos="297815" algn="l"/>
              </a:tabLst>
            </a:pP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Innowacje</a:t>
            </a:r>
            <a:r>
              <a:rPr dirty="0" sz="1850" spc="1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850" spc="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kreatywność</a:t>
            </a:r>
            <a:r>
              <a:rPr dirty="0" sz="1850" spc="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850" spc="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nie</a:t>
            </a:r>
            <a:r>
              <a:rPr dirty="0" sz="1850" spc="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cel,</a:t>
            </a:r>
            <a:r>
              <a:rPr dirty="0" sz="1850" spc="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850" spc="1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jedynie</a:t>
            </a:r>
            <a:r>
              <a:rPr dirty="0" sz="1850" spc="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4536A"/>
                </a:solidFill>
                <a:latin typeface="Arial"/>
                <a:cs typeface="Arial"/>
              </a:rPr>
              <a:t>środek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(najczęściej</a:t>
            </a:r>
            <a:r>
              <a:rPr dirty="0" sz="1850" spc="2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850" spc="1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”wykrojenia</a:t>
            </a:r>
            <a:r>
              <a:rPr dirty="0" sz="1850" spc="1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większego</a:t>
            </a:r>
            <a:r>
              <a:rPr dirty="0" sz="1850" spc="1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kawałka</a:t>
            </a:r>
            <a:r>
              <a:rPr dirty="0" sz="1850" spc="1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4536A"/>
                </a:solidFill>
                <a:latin typeface="Arial"/>
                <a:cs typeface="Arial"/>
              </a:rPr>
              <a:t>tortu)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Clr>
                <a:srgbClr val="44536A"/>
              </a:buClr>
              <a:buFont typeface="Arial"/>
              <a:buChar char="▪"/>
            </a:pPr>
            <a:endParaRPr sz="185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▪"/>
              <a:tabLst>
                <a:tab pos="297815" algn="l"/>
              </a:tabLst>
            </a:pP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Często</a:t>
            </a:r>
            <a:r>
              <a:rPr dirty="0" sz="1850" spc="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mniej</a:t>
            </a:r>
            <a:r>
              <a:rPr dirty="0" sz="1850" spc="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znaczy</a:t>
            </a:r>
            <a:r>
              <a:rPr dirty="0" sz="1850" spc="1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więcej</a:t>
            </a:r>
            <a:r>
              <a:rPr dirty="0" sz="1850" spc="1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850" spc="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mniej</a:t>
            </a:r>
            <a:r>
              <a:rPr dirty="0" sz="1850" spc="1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ludzi</a:t>
            </a:r>
            <a:r>
              <a:rPr dirty="0" sz="1850" spc="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850" spc="1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4536A"/>
                </a:solidFill>
                <a:latin typeface="Arial"/>
                <a:cs typeface="Arial"/>
              </a:rPr>
              <a:t>zespole,</a:t>
            </a:r>
            <a:endParaRPr sz="185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15"/>
              </a:spcBef>
            </a:pP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mniej</a:t>
            </a:r>
            <a:r>
              <a:rPr dirty="0" sz="1850" spc="1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zadań</a:t>
            </a:r>
            <a:r>
              <a:rPr dirty="0" sz="1850" spc="114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850" spc="114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raz,</a:t>
            </a:r>
            <a:r>
              <a:rPr dirty="0" sz="1850" spc="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mniej</a:t>
            </a:r>
            <a:r>
              <a:rPr dirty="0" sz="1850" spc="9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4536A"/>
                </a:solidFill>
                <a:latin typeface="Arial"/>
                <a:cs typeface="Arial"/>
              </a:rPr>
              <a:t>zarządzania.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850">
              <a:latin typeface="Arial"/>
              <a:cs typeface="Arial"/>
            </a:endParaRPr>
          </a:p>
          <a:p>
            <a:pPr marL="297815" marR="5080" indent="-285750">
              <a:lnSpc>
                <a:spcPct val="102299"/>
              </a:lnSpc>
              <a:buChar char="▪"/>
              <a:tabLst>
                <a:tab pos="297815" algn="l"/>
              </a:tabLst>
            </a:pP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Tego,</a:t>
            </a:r>
            <a:r>
              <a:rPr dirty="0" sz="1850" spc="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czego</a:t>
            </a:r>
            <a:r>
              <a:rPr dirty="0" sz="1850" spc="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(prawie)</a:t>
            </a:r>
            <a:r>
              <a:rPr dirty="0" sz="1850" spc="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nigdy</a:t>
            </a:r>
            <a:r>
              <a:rPr dirty="0" sz="1850" spc="114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za</a:t>
            </a:r>
            <a:r>
              <a:rPr dirty="0" sz="1850" spc="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wiele</a:t>
            </a:r>
            <a:r>
              <a:rPr dirty="0" sz="1850" spc="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850" spc="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4536A"/>
                </a:solidFill>
                <a:latin typeface="Arial"/>
                <a:cs typeface="Arial"/>
              </a:rPr>
              <a:t>łowienia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informacji</a:t>
            </a:r>
            <a:r>
              <a:rPr dirty="0" sz="1850" spc="1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zwrotnej,</a:t>
            </a:r>
            <a:r>
              <a:rPr dirty="0" sz="1850" spc="1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proszenia</a:t>
            </a:r>
            <a:r>
              <a:rPr dirty="0" sz="1850" spc="1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o</a:t>
            </a:r>
            <a:r>
              <a:rPr dirty="0" sz="1850" spc="1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„user</a:t>
            </a:r>
            <a:r>
              <a:rPr dirty="0" sz="1850" spc="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story”,</a:t>
            </a:r>
            <a:r>
              <a:rPr dirty="0" sz="1850" spc="1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4536A"/>
                </a:solidFill>
                <a:latin typeface="Arial"/>
                <a:cs typeface="Arial"/>
              </a:rPr>
              <a:t>czujności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850" spc="1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adekwatnego</a:t>
            </a:r>
            <a:r>
              <a:rPr dirty="0" sz="1850" spc="1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reagowania.</a:t>
            </a:r>
            <a:r>
              <a:rPr dirty="0" sz="1850" spc="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Technologie</a:t>
            </a:r>
            <a:r>
              <a:rPr dirty="0" sz="1850" spc="1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850" spc="500">
                <a:solidFill>
                  <a:srgbClr val="44536A"/>
                </a:solidFill>
                <a:latin typeface="Arial"/>
                <a:cs typeface="Arial"/>
              </a:rPr>
              <a:t> 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zmieniają,</a:t>
            </a:r>
            <a:r>
              <a:rPr dirty="0" sz="1850" spc="1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850" spc="1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kluczem</a:t>
            </a:r>
            <a:r>
              <a:rPr dirty="0" sz="1850" spc="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850" spc="1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sukcesu</a:t>
            </a:r>
            <a:r>
              <a:rPr dirty="0" sz="1850" spc="1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4536A"/>
                </a:solidFill>
                <a:latin typeface="Arial"/>
                <a:cs typeface="Arial"/>
              </a:rPr>
              <a:t>jest</a:t>
            </a:r>
            <a:r>
              <a:rPr dirty="0" sz="1850" spc="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4536A"/>
                </a:solidFill>
                <a:latin typeface="Arial"/>
                <a:cs typeface="Arial"/>
              </a:rPr>
              <a:t>odpowiednie podejście.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7" name="object 7" descr="Obraz zawierający ptak, ptak łowny, orzeł, dziób  Zawartość wygenerowana przez AI może być niepoprawna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2552" y="2231644"/>
            <a:ext cx="5138928" cy="25700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050" y="1078062"/>
            <a:ext cx="5376862" cy="123837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64592" y="50"/>
            <a:ext cx="12024360" cy="6301740"/>
            <a:chOff x="164592" y="50"/>
            <a:chExt cx="12024360" cy="63017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4727" y="50"/>
              <a:ext cx="6364224" cy="63017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36875" y="5336921"/>
              <a:ext cx="3392804" cy="603885"/>
            </a:xfrm>
            <a:custGeom>
              <a:avLst/>
              <a:gdLst/>
              <a:ahLst/>
              <a:cxnLst/>
              <a:rect l="l" t="t" r="r" b="b"/>
              <a:pathLst>
                <a:path w="3392804" h="603885">
                  <a:moveTo>
                    <a:pt x="0" y="100583"/>
                  </a:moveTo>
                  <a:lnTo>
                    <a:pt x="7911" y="61400"/>
                  </a:lnTo>
                  <a:lnTo>
                    <a:pt x="29479" y="29432"/>
                  </a:lnTo>
                  <a:lnTo>
                    <a:pt x="61454" y="7893"/>
                  </a:lnTo>
                  <a:lnTo>
                    <a:pt x="100584" y="0"/>
                  </a:lnTo>
                  <a:lnTo>
                    <a:pt x="3291840" y="0"/>
                  </a:lnTo>
                  <a:lnTo>
                    <a:pt x="3330969" y="7893"/>
                  </a:lnTo>
                  <a:lnTo>
                    <a:pt x="3362944" y="29432"/>
                  </a:lnTo>
                  <a:lnTo>
                    <a:pt x="3384512" y="61400"/>
                  </a:lnTo>
                  <a:lnTo>
                    <a:pt x="3392424" y="100583"/>
                  </a:lnTo>
                  <a:lnTo>
                    <a:pt x="3392424" y="502983"/>
                  </a:lnTo>
                  <a:lnTo>
                    <a:pt x="3384512" y="542144"/>
                  </a:lnTo>
                  <a:lnTo>
                    <a:pt x="3362944" y="574124"/>
                  </a:lnTo>
                  <a:lnTo>
                    <a:pt x="3330969" y="595686"/>
                  </a:lnTo>
                  <a:lnTo>
                    <a:pt x="3291840" y="603592"/>
                  </a:lnTo>
                  <a:lnTo>
                    <a:pt x="100584" y="603592"/>
                  </a:lnTo>
                  <a:lnTo>
                    <a:pt x="61454" y="595686"/>
                  </a:lnTo>
                  <a:lnTo>
                    <a:pt x="29479" y="574124"/>
                  </a:lnTo>
                  <a:lnTo>
                    <a:pt x="7911" y="542144"/>
                  </a:lnTo>
                  <a:lnTo>
                    <a:pt x="0" y="502983"/>
                  </a:lnTo>
                  <a:lnTo>
                    <a:pt x="0" y="100583"/>
                  </a:lnTo>
                  <a:close/>
                </a:path>
              </a:pathLst>
            </a:custGeom>
            <a:ln w="31750">
              <a:solidFill>
                <a:srgbClr val="91953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592" y="2387219"/>
              <a:ext cx="2734056" cy="27346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6875" y="4641722"/>
              <a:ext cx="3392804" cy="603885"/>
            </a:xfrm>
            <a:custGeom>
              <a:avLst/>
              <a:gdLst/>
              <a:ahLst/>
              <a:cxnLst/>
              <a:rect l="l" t="t" r="r" b="b"/>
              <a:pathLst>
                <a:path w="3392804" h="603885">
                  <a:moveTo>
                    <a:pt x="3291840" y="0"/>
                  </a:moveTo>
                  <a:lnTo>
                    <a:pt x="100584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3"/>
                  </a:lnTo>
                  <a:lnTo>
                    <a:pt x="0" y="503046"/>
                  </a:lnTo>
                  <a:lnTo>
                    <a:pt x="7911" y="542230"/>
                  </a:lnTo>
                  <a:lnTo>
                    <a:pt x="29479" y="574198"/>
                  </a:lnTo>
                  <a:lnTo>
                    <a:pt x="61454" y="595737"/>
                  </a:lnTo>
                  <a:lnTo>
                    <a:pt x="100584" y="603630"/>
                  </a:lnTo>
                  <a:lnTo>
                    <a:pt x="3291840" y="603630"/>
                  </a:lnTo>
                  <a:lnTo>
                    <a:pt x="3330969" y="595737"/>
                  </a:lnTo>
                  <a:lnTo>
                    <a:pt x="3362944" y="574198"/>
                  </a:lnTo>
                  <a:lnTo>
                    <a:pt x="3384512" y="542230"/>
                  </a:lnTo>
                  <a:lnTo>
                    <a:pt x="3392424" y="503046"/>
                  </a:lnTo>
                  <a:lnTo>
                    <a:pt x="3392424" y="100583"/>
                  </a:lnTo>
                  <a:lnTo>
                    <a:pt x="3384512" y="61454"/>
                  </a:lnTo>
                  <a:lnTo>
                    <a:pt x="3362944" y="29479"/>
                  </a:lnTo>
                  <a:lnTo>
                    <a:pt x="3330969" y="7911"/>
                  </a:lnTo>
                  <a:lnTo>
                    <a:pt x="3291840" y="0"/>
                  </a:lnTo>
                  <a:close/>
                </a:path>
              </a:pathLst>
            </a:custGeom>
            <a:solidFill>
              <a:srgbClr val="445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36875" y="4641722"/>
              <a:ext cx="3392804" cy="603885"/>
            </a:xfrm>
            <a:custGeom>
              <a:avLst/>
              <a:gdLst/>
              <a:ahLst/>
              <a:cxnLst/>
              <a:rect l="l" t="t" r="r" b="b"/>
              <a:pathLst>
                <a:path w="3392804" h="603885">
                  <a:moveTo>
                    <a:pt x="0" y="100583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4" y="0"/>
                  </a:lnTo>
                  <a:lnTo>
                    <a:pt x="3291840" y="0"/>
                  </a:lnTo>
                  <a:lnTo>
                    <a:pt x="3330969" y="7911"/>
                  </a:lnTo>
                  <a:lnTo>
                    <a:pt x="3362944" y="29479"/>
                  </a:lnTo>
                  <a:lnTo>
                    <a:pt x="3384512" y="61454"/>
                  </a:lnTo>
                  <a:lnTo>
                    <a:pt x="3392424" y="100583"/>
                  </a:lnTo>
                  <a:lnTo>
                    <a:pt x="3392424" y="503046"/>
                  </a:lnTo>
                  <a:lnTo>
                    <a:pt x="3384512" y="542230"/>
                  </a:lnTo>
                  <a:lnTo>
                    <a:pt x="3362944" y="574198"/>
                  </a:lnTo>
                  <a:lnTo>
                    <a:pt x="3330969" y="595737"/>
                  </a:lnTo>
                  <a:lnTo>
                    <a:pt x="3291840" y="603630"/>
                  </a:lnTo>
                  <a:lnTo>
                    <a:pt x="100584" y="603630"/>
                  </a:lnTo>
                  <a:lnTo>
                    <a:pt x="61454" y="595737"/>
                  </a:lnTo>
                  <a:lnTo>
                    <a:pt x="29479" y="574198"/>
                  </a:lnTo>
                  <a:lnTo>
                    <a:pt x="7911" y="542230"/>
                  </a:lnTo>
                  <a:lnTo>
                    <a:pt x="0" y="503046"/>
                  </a:lnTo>
                  <a:lnTo>
                    <a:pt x="0" y="100583"/>
                  </a:lnTo>
                  <a:close/>
                </a:path>
              </a:pathLst>
            </a:custGeom>
            <a:ln w="3175">
              <a:solidFill>
                <a:srgbClr val="F595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580385" y="4698365"/>
            <a:ext cx="3103245" cy="10814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25"/>
              </a:spcBef>
            </a:pPr>
            <a:r>
              <a:rPr dirty="0" sz="2500" b="1">
                <a:solidFill>
                  <a:srgbClr val="FFFFFF"/>
                </a:solidFill>
                <a:latin typeface="Arial"/>
                <a:cs typeface="Arial"/>
              </a:rPr>
              <a:t>Dziękuję</a:t>
            </a:r>
            <a:r>
              <a:rPr dirty="0" sz="2500" spc="3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60" b="1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dirty="0" sz="2500" spc="3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Arial"/>
                <a:cs typeface="Arial"/>
              </a:rPr>
              <a:t>uwagę!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dirty="0" sz="2200">
                <a:solidFill>
                  <a:srgbClr val="4471C4"/>
                </a:solidFill>
                <a:latin typeface="Arial"/>
                <a:cs typeface="Arial"/>
              </a:rPr>
              <a:t>…do</a:t>
            </a:r>
            <a:r>
              <a:rPr dirty="0" sz="2200" spc="14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2200" spc="90">
                <a:solidFill>
                  <a:srgbClr val="4471C4"/>
                </a:solidFill>
                <a:latin typeface="Arial"/>
                <a:cs typeface="Arial"/>
              </a:rPr>
              <a:t>następnego</a:t>
            </a:r>
            <a:r>
              <a:rPr dirty="0" sz="2200" spc="14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2200" spc="105">
                <a:solidFill>
                  <a:srgbClr val="4471C4"/>
                </a:solidFill>
                <a:latin typeface="Arial"/>
                <a:cs typeface="Arial"/>
              </a:rPr>
              <a:t>razu!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487" y="219456"/>
            <a:ext cx="2350008" cy="235064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158363" y="2107310"/>
            <a:ext cx="2891790" cy="468630"/>
            <a:chOff x="3158363" y="2107310"/>
            <a:chExt cx="2891790" cy="468630"/>
          </a:xfrm>
        </p:grpSpPr>
        <p:sp>
          <p:nvSpPr>
            <p:cNvPr id="7" name="object 7"/>
            <p:cNvSpPr/>
            <p:nvPr/>
          </p:nvSpPr>
          <p:spPr>
            <a:xfrm>
              <a:off x="3159252" y="2108199"/>
              <a:ext cx="2889885" cy="466725"/>
            </a:xfrm>
            <a:custGeom>
              <a:avLst/>
              <a:gdLst/>
              <a:ahLst/>
              <a:cxnLst/>
              <a:rect l="l" t="t" r="r" b="b"/>
              <a:pathLst>
                <a:path w="2889885" h="466725">
                  <a:moveTo>
                    <a:pt x="2811780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4"/>
                  </a:lnTo>
                  <a:lnTo>
                    <a:pt x="0" y="388747"/>
                  </a:lnTo>
                  <a:lnTo>
                    <a:pt x="6107" y="419000"/>
                  </a:lnTo>
                  <a:lnTo>
                    <a:pt x="22764" y="443706"/>
                  </a:lnTo>
                  <a:lnTo>
                    <a:pt x="47470" y="460363"/>
                  </a:lnTo>
                  <a:lnTo>
                    <a:pt x="77724" y="466471"/>
                  </a:lnTo>
                  <a:lnTo>
                    <a:pt x="2811780" y="466471"/>
                  </a:lnTo>
                  <a:lnTo>
                    <a:pt x="2842033" y="460363"/>
                  </a:lnTo>
                  <a:lnTo>
                    <a:pt x="2866739" y="443706"/>
                  </a:lnTo>
                  <a:lnTo>
                    <a:pt x="2883396" y="419000"/>
                  </a:lnTo>
                  <a:lnTo>
                    <a:pt x="2889504" y="388747"/>
                  </a:lnTo>
                  <a:lnTo>
                    <a:pt x="2889504" y="77724"/>
                  </a:lnTo>
                  <a:lnTo>
                    <a:pt x="2883396" y="47470"/>
                  </a:lnTo>
                  <a:lnTo>
                    <a:pt x="2866739" y="22764"/>
                  </a:lnTo>
                  <a:lnTo>
                    <a:pt x="2842033" y="6107"/>
                  </a:lnTo>
                  <a:lnTo>
                    <a:pt x="2811780" y="0"/>
                  </a:lnTo>
                  <a:close/>
                </a:path>
              </a:pathLst>
            </a:custGeom>
            <a:solidFill>
              <a:srgbClr val="445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59252" y="2108199"/>
              <a:ext cx="2889885" cy="466725"/>
            </a:xfrm>
            <a:custGeom>
              <a:avLst/>
              <a:gdLst/>
              <a:ahLst/>
              <a:cxnLst/>
              <a:rect l="l" t="t" r="r" b="b"/>
              <a:pathLst>
                <a:path w="2889885" h="466725">
                  <a:moveTo>
                    <a:pt x="0" y="77724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2811780" y="0"/>
                  </a:lnTo>
                  <a:lnTo>
                    <a:pt x="2842033" y="6107"/>
                  </a:lnTo>
                  <a:lnTo>
                    <a:pt x="2866739" y="22764"/>
                  </a:lnTo>
                  <a:lnTo>
                    <a:pt x="2883396" y="47470"/>
                  </a:lnTo>
                  <a:lnTo>
                    <a:pt x="2889504" y="77724"/>
                  </a:lnTo>
                  <a:lnTo>
                    <a:pt x="2889504" y="388747"/>
                  </a:lnTo>
                  <a:lnTo>
                    <a:pt x="2883396" y="419000"/>
                  </a:lnTo>
                  <a:lnTo>
                    <a:pt x="2866739" y="443706"/>
                  </a:lnTo>
                  <a:lnTo>
                    <a:pt x="2842033" y="460363"/>
                  </a:lnTo>
                  <a:lnTo>
                    <a:pt x="2811780" y="466471"/>
                  </a:lnTo>
                  <a:lnTo>
                    <a:pt x="77724" y="466471"/>
                  </a:lnTo>
                  <a:lnTo>
                    <a:pt x="47470" y="460363"/>
                  </a:lnTo>
                  <a:lnTo>
                    <a:pt x="22764" y="443706"/>
                  </a:lnTo>
                  <a:lnTo>
                    <a:pt x="6107" y="419000"/>
                  </a:lnTo>
                  <a:lnTo>
                    <a:pt x="0" y="388747"/>
                  </a:lnTo>
                  <a:lnTo>
                    <a:pt x="0" y="77724"/>
                  </a:lnTo>
                  <a:close/>
                </a:path>
              </a:pathLst>
            </a:custGeom>
            <a:ln w="3175">
              <a:solidFill>
                <a:srgbClr val="F595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2747" y="2189416"/>
            <a:ext cx="11845290" cy="39687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208655">
              <a:lnSpc>
                <a:spcPct val="100000"/>
              </a:lnSpc>
              <a:spcBef>
                <a:spcPts val="130"/>
              </a:spcBef>
            </a:pPr>
            <a:r>
              <a:rPr dirty="0" sz="1700" spc="-1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zofia.kociolek@gmail.com</a:t>
            </a:r>
            <a:endParaRPr sz="17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935"/>
              </a:spcBef>
            </a:pP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Zofia</a:t>
            </a:r>
            <a:r>
              <a:rPr dirty="0" sz="1500" spc="15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Kociołek-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Sztec</a:t>
            </a:r>
            <a:r>
              <a:rPr dirty="0" sz="1500" spc="14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–</a:t>
            </a:r>
            <a:r>
              <a:rPr dirty="0" sz="1500" spc="18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trenerka,</a:t>
            </a:r>
            <a:r>
              <a:rPr dirty="0" sz="1500" spc="15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coach</a:t>
            </a:r>
            <a:r>
              <a:rPr dirty="0" sz="1500" spc="1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</a:t>
            </a:r>
            <a:r>
              <a:rPr dirty="0" sz="1500" spc="17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trakcie</a:t>
            </a:r>
            <a:r>
              <a:rPr dirty="0" sz="1500" spc="1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certyfikacji</a:t>
            </a:r>
            <a:r>
              <a:rPr dirty="0" sz="1500" spc="17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ICF,</a:t>
            </a:r>
            <a:r>
              <a:rPr dirty="0" sz="1500" spc="18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konsultantka</a:t>
            </a:r>
            <a:r>
              <a:rPr dirty="0" sz="1500" spc="1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kariery,</a:t>
            </a:r>
            <a:r>
              <a:rPr dirty="0" sz="1500" spc="1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specjalistka</a:t>
            </a:r>
            <a:r>
              <a:rPr dirty="0" sz="1500" spc="21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ds.</a:t>
            </a:r>
            <a:r>
              <a:rPr dirty="0" sz="1500" spc="17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komunikacji</a:t>
            </a:r>
            <a:r>
              <a:rPr dirty="0" sz="1500" spc="229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oraz</a:t>
            </a:r>
            <a:r>
              <a:rPr dirty="0" sz="1500" spc="19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wizerunku.</a:t>
            </a:r>
            <a:r>
              <a:rPr dirty="0" sz="1500" spc="17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44526A"/>
                </a:solidFill>
                <a:latin typeface="Arial"/>
                <a:cs typeface="Arial"/>
              </a:rPr>
              <a:t>Ma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blisko</a:t>
            </a:r>
            <a:r>
              <a:rPr dirty="0" sz="1500" spc="10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20</a:t>
            </a:r>
            <a:r>
              <a:rPr dirty="0" sz="1500" spc="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lat</a:t>
            </a:r>
            <a:r>
              <a:rPr dirty="0" sz="1500" spc="13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doświadczeń</a:t>
            </a:r>
            <a:r>
              <a:rPr dirty="0" sz="1500" spc="11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zawodowych,</a:t>
            </a:r>
            <a:r>
              <a:rPr dirty="0" sz="1500" spc="10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</a:t>
            </a:r>
            <a:r>
              <a:rPr dirty="0" sz="1500" spc="1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tym</a:t>
            </a:r>
            <a:r>
              <a:rPr dirty="0" sz="1500" spc="11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15</a:t>
            </a:r>
            <a:r>
              <a:rPr dirty="0" sz="1500" spc="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lat</a:t>
            </a:r>
            <a:r>
              <a:rPr dirty="0" sz="1500" spc="13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praktyki</a:t>
            </a:r>
            <a:r>
              <a:rPr dirty="0" sz="1500" spc="14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</a:t>
            </a:r>
            <a:r>
              <a:rPr dirty="0" sz="1500" spc="1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komunikacji,</a:t>
            </a:r>
            <a:r>
              <a:rPr dirty="0" sz="1500" spc="11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</a:t>
            </a:r>
            <a:r>
              <a:rPr dirty="0" sz="1500" spc="10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12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projektach</a:t>
            </a:r>
            <a:r>
              <a:rPr dirty="0" sz="1500" spc="10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wizerunkowych</a:t>
            </a:r>
            <a:r>
              <a:rPr dirty="0" sz="1500" spc="13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.</a:t>
            </a:r>
            <a:r>
              <a:rPr dirty="0" sz="1500" spc="1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Przez</a:t>
            </a:r>
            <a:r>
              <a:rPr dirty="0" sz="1500" spc="10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11</a:t>
            </a:r>
            <a:r>
              <a:rPr dirty="0" sz="1500" spc="12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lat</a:t>
            </a:r>
            <a:r>
              <a:rPr dirty="0" sz="1500" spc="13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odpowiadała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</a:t>
            </a:r>
            <a:r>
              <a:rPr dirty="0" sz="1500" spc="229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firmie</a:t>
            </a:r>
            <a:r>
              <a:rPr dirty="0" sz="1500" spc="2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Rossmann</a:t>
            </a:r>
            <a:r>
              <a:rPr dirty="0" sz="1500" spc="25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za</a:t>
            </a:r>
            <a:r>
              <a:rPr dirty="0" sz="1500" spc="25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PR,</a:t>
            </a:r>
            <a:r>
              <a:rPr dirty="0" sz="1500" spc="229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kontakty</a:t>
            </a:r>
            <a:r>
              <a:rPr dirty="0" sz="1500" spc="25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</a:t>
            </a:r>
            <a:r>
              <a:rPr dirty="0" sz="1500" spc="229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mediami</a:t>
            </a:r>
            <a:r>
              <a:rPr dirty="0" sz="1500" spc="2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24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influencerami</a:t>
            </a:r>
            <a:r>
              <a:rPr dirty="0" sz="1500" spc="22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oraz</a:t>
            </a:r>
            <a:r>
              <a:rPr dirty="0" sz="1500" spc="24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promocję</a:t>
            </a:r>
            <a:r>
              <a:rPr dirty="0" sz="1500" spc="2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marek</a:t>
            </a:r>
            <a:r>
              <a:rPr dirty="0" sz="1500" spc="2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własnych.</a:t>
            </a:r>
            <a:r>
              <a:rPr dirty="0" sz="1500" spc="229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Sprawowała</a:t>
            </a:r>
            <a:r>
              <a:rPr dirty="0" sz="1500" spc="25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nadzór</a:t>
            </a:r>
            <a:r>
              <a:rPr dirty="0" sz="1500" spc="23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nad</a:t>
            </a:r>
            <a:r>
              <a:rPr dirty="0" sz="1500" spc="25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komunikacją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wizualną.</a:t>
            </a:r>
            <a:r>
              <a:rPr dirty="0" sz="1500" spc="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Współtworzyła</a:t>
            </a:r>
            <a:r>
              <a:rPr dirty="0" sz="1500" spc="10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SKARB</a:t>
            </a:r>
            <a:r>
              <a:rPr dirty="0" sz="1500" spc="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jako</a:t>
            </a:r>
            <a:r>
              <a:rPr dirty="0" sz="1500" spc="8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redaktorka</a:t>
            </a:r>
            <a:r>
              <a:rPr dirty="0" sz="1500" spc="10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9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autorka</a:t>
            </a:r>
            <a:r>
              <a:rPr dirty="0" sz="1500" spc="10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tekstów.</a:t>
            </a:r>
            <a:r>
              <a:rPr dirty="0" sz="1500" spc="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Prowadziła</a:t>
            </a:r>
            <a:r>
              <a:rPr dirty="0" sz="1500" spc="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komunikację</a:t>
            </a:r>
            <a:r>
              <a:rPr dirty="0" sz="1500" spc="13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inicjatyw</a:t>
            </a:r>
            <a:r>
              <a:rPr dirty="0" sz="1500" spc="9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</a:t>
            </a:r>
            <a:r>
              <a:rPr dirty="0" sz="1500" spc="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obszaru</a:t>
            </a:r>
            <a:r>
              <a:rPr dirty="0" sz="1500" spc="8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CSR.</a:t>
            </a:r>
            <a:r>
              <a:rPr dirty="0" sz="1500" spc="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Absolwentka</a:t>
            </a:r>
            <a:r>
              <a:rPr dirty="0" sz="1500" spc="6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44526A"/>
                </a:solidFill>
                <a:latin typeface="Arial"/>
                <a:cs typeface="Arial"/>
              </a:rPr>
              <a:t>SGH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(zarządzanie</a:t>
            </a:r>
            <a:r>
              <a:rPr dirty="0" sz="1500" spc="4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marką)</a:t>
            </a:r>
            <a:r>
              <a:rPr dirty="0" sz="1500" spc="48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48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SWPS</a:t>
            </a:r>
            <a:r>
              <a:rPr dirty="0" sz="1500" spc="49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(studia</a:t>
            </a:r>
            <a:r>
              <a:rPr dirty="0" sz="1500" spc="49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trenerskie/Laboratorium</a:t>
            </a:r>
            <a:r>
              <a:rPr dirty="0" sz="1500" spc="45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Psychoedukacji).</a:t>
            </a:r>
            <a:r>
              <a:rPr dirty="0" sz="1500" spc="48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Od</a:t>
            </a:r>
            <a:r>
              <a:rPr dirty="0" sz="1500" spc="49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kilku</a:t>
            </a:r>
            <a:r>
              <a:rPr dirty="0" sz="1500" spc="45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lat</a:t>
            </a:r>
            <a:r>
              <a:rPr dirty="0" sz="1500" spc="49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towarzyszy</a:t>
            </a:r>
            <a:r>
              <a:rPr dirty="0" sz="1500" spc="47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zespołom</a:t>
            </a:r>
            <a:r>
              <a:rPr dirty="0" sz="1500" spc="49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48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indywidualnym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jednostkom</a:t>
            </a:r>
            <a:r>
              <a:rPr dirty="0" sz="1500" spc="8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</a:t>
            </a:r>
            <a:r>
              <a:rPr dirty="0" sz="1500" spc="6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rozwoju.</a:t>
            </a:r>
            <a:r>
              <a:rPr dirty="0" sz="1500" spc="6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Równolegle</a:t>
            </a:r>
            <a:r>
              <a:rPr dirty="0" sz="1500" spc="6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pogłębia</a:t>
            </a:r>
            <a:r>
              <a:rPr dirty="0" sz="1500" spc="5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swoje</a:t>
            </a:r>
            <a:r>
              <a:rPr dirty="0" sz="1500" spc="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doświadczenie</a:t>
            </a:r>
            <a:r>
              <a:rPr dirty="0" sz="1500" spc="12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</a:t>
            </a:r>
            <a:r>
              <a:rPr dirty="0" sz="1500" spc="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obszarze</a:t>
            </a:r>
            <a:r>
              <a:rPr dirty="0" sz="1500" spc="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edukacji</a:t>
            </a:r>
            <a:r>
              <a:rPr dirty="0" sz="1500" spc="9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7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szkolnictwa,</a:t>
            </a:r>
            <a:r>
              <a:rPr dirty="0" sz="1500" spc="6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m.in.</a:t>
            </a:r>
            <a:r>
              <a:rPr dirty="0" sz="1500" spc="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jako</a:t>
            </a:r>
            <a:r>
              <a:rPr dirty="0" sz="1500" spc="4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wykładowca</a:t>
            </a:r>
            <a:r>
              <a:rPr dirty="0" sz="1500" spc="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akademicki,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a</a:t>
            </a:r>
            <a:r>
              <a:rPr dirty="0" sz="1500" spc="-4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także</a:t>
            </a:r>
            <a:r>
              <a:rPr dirty="0" sz="1500" spc="-2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regularnie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współpracując</a:t>
            </a:r>
            <a:r>
              <a:rPr dirty="0" sz="1500" spc="-2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ze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szkołami</a:t>
            </a:r>
            <a:r>
              <a:rPr dirty="0" sz="1500" spc="-5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jako</a:t>
            </a:r>
            <a:r>
              <a:rPr dirty="0" sz="1500" spc="-6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trener</a:t>
            </a:r>
            <a:r>
              <a:rPr dirty="0" sz="1500" spc="-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-3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konsultant.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5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Ma</a:t>
            </a:r>
            <a:r>
              <a:rPr dirty="0" sz="1500" spc="22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za</a:t>
            </a:r>
            <a:r>
              <a:rPr dirty="0" sz="1500" spc="229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sobą</a:t>
            </a:r>
            <a:r>
              <a:rPr dirty="0" sz="1500" spc="18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dwa</a:t>
            </a:r>
            <a:r>
              <a:rPr dirty="0" sz="1500" spc="19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lata</a:t>
            </a:r>
            <a:r>
              <a:rPr dirty="0" sz="1500" spc="20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pracy</a:t>
            </a:r>
            <a:r>
              <a:rPr dirty="0" sz="1500" spc="1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dla</a:t>
            </a:r>
            <a:r>
              <a:rPr dirty="0" sz="1500" spc="22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DBM</a:t>
            </a:r>
            <a:r>
              <a:rPr dirty="0" sz="1500" spc="19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Polska</a:t>
            </a:r>
            <a:r>
              <a:rPr dirty="0" sz="1500" spc="2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(dzisiejszy</a:t>
            </a:r>
            <a:r>
              <a:rPr dirty="0" sz="1500" spc="20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LHH</a:t>
            </a:r>
            <a:r>
              <a:rPr dirty="0" sz="1500" spc="18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Polska),</a:t>
            </a:r>
            <a:r>
              <a:rPr dirty="0" sz="1500" spc="1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lidera</a:t>
            </a:r>
            <a:r>
              <a:rPr dirty="0" sz="1500" spc="17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</a:t>
            </a:r>
            <a:r>
              <a:rPr dirty="0" sz="1500" spc="20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zakresie</a:t>
            </a:r>
            <a:r>
              <a:rPr dirty="0" sz="1500" spc="204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programów</a:t>
            </a:r>
            <a:r>
              <a:rPr dirty="0" sz="1500" spc="24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kontynuacji</a:t>
            </a:r>
            <a:r>
              <a:rPr dirty="0" sz="1500" spc="2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kariery</a:t>
            </a:r>
            <a:r>
              <a:rPr dirty="0" sz="1500" spc="2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(outplacement)</a:t>
            </a:r>
            <a:r>
              <a:rPr dirty="0" sz="1500" spc="500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4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rozwoju</a:t>
            </a:r>
            <a:r>
              <a:rPr dirty="0" sz="1500" spc="6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talentów.</a:t>
            </a:r>
            <a:r>
              <a:rPr dirty="0" sz="1500" spc="3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Odpowiadała</a:t>
            </a:r>
            <a:r>
              <a:rPr dirty="0" sz="1500" spc="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tam</a:t>
            </a:r>
            <a:r>
              <a:rPr dirty="0" sz="1500" spc="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m.in.</a:t>
            </a:r>
            <a:r>
              <a:rPr dirty="0" sz="1500" spc="3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za</a:t>
            </a:r>
            <a:r>
              <a:rPr dirty="0" sz="1500" spc="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realizację</a:t>
            </a:r>
            <a:r>
              <a:rPr dirty="0" sz="1500" spc="3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wydarzeń</a:t>
            </a:r>
            <a:r>
              <a:rPr dirty="0" sz="1500" spc="3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edukacyjnych</a:t>
            </a:r>
            <a:r>
              <a:rPr dirty="0" sz="1500" spc="1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4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promocyjnych</a:t>
            </a:r>
            <a:r>
              <a:rPr dirty="0" sz="1500" spc="3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oraz</a:t>
            </a:r>
            <a:r>
              <a:rPr dirty="0" sz="1500" spc="5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za</a:t>
            </a:r>
            <a:r>
              <a:rPr dirty="0" sz="1500" spc="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projekty</a:t>
            </a:r>
            <a:r>
              <a:rPr dirty="0" sz="1500" spc="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komunikacji</a:t>
            </a:r>
            <a:r>
              <a:rPr dirty="0" sz="1500" spc="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zewnętrznej</a:t>
            </a:r>
            <a:r>
              <a:rPr dirty="0" sz="1500" spc="50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1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wewnętrznej.</a:t>
            </a:r>
            <a:r>
              <a:rPr dirty="0" sz="1500" spc="16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Wiedzę</a:t>
            </a:r>
            <a:r>
              <a:rPr dirty="0" sz="1500" spc="1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17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doświadczenia</a:t>
            </a:r>
            <a:r>
              <a:rPr dirty="0" sz="1500" spc="18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zdobyte</a:t>
            </a:r>
            <a:r>
              <a:rPr dirty="0" sz="1500" spc="19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</a:t>
            </a:r>
            <a:r>
              <a:rPr dirty="0" sz="1500" spc="16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DBM</a:t>
            </a:r>
            <a:r>
              <a:rPr dirty="0" sz="1500" spc="1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wykorzystuje</a:t>
            </a:r>
            <a:r>
              <a:rPr dirty="0" sz="1500" spc="16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obecnie</a:t>
            </a:r>
            <a:r>
              <a:rPr dirty="0" sz="1500" spc="15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</a:t>
            </a:r>
            <a:r>
              <a:rPr dirty="0" sz="1500" spc="1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pracy</a:t>
            </a:r>
            <a:r>
              <a:rPr dirty="0" sz="1500" spc="14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indywidualnej,</a:t>
            </a:r>
            <a:r>
              <a:rPr dirty="0" sz="1500" spc="13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oferując</a:t>
            </a:r>
            <a:r>
              <a:rPr dirty="0" sz="1500" spc="1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programy</a:t>
            </a:r>
            <a:r>
              <a:rPr dirty="0" sz="1500" spc="1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przygotowania</a:t>
            </a:r>
            <a:r>
              <a:rPr dirty="0" sz="1500" spc="50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-3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przeprowadzenia</a:t>
            </a:r>
            <a:r>
              <a:rPr dirty="0" sz="1500" spc="-4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zmiany</a:t>
            </a:r>
            <a:r>
              <a:rPr dirty="0" sz="1500" spc="-5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pracy</a:t>
            </a:r>
            <a:r>
              <a:rPr dirty="0" sz="1500" spc="-6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lub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innego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typu</a:t>
            </a:r>
            <a:r>
              <a:rPr dirty="0" sz="1500" spc="-5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transformacji</a:t>
            </a:r>
            <a:r>
              <a:rPr dirty="0" sz="1500" spc="-3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karierowej.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500">
              <a:latin typeface="Arial"/>
              <a:cs typeface="Arial"/>
            </a:endParaRPr>
          </a:p>
          <a:p>
            <a:pPr algn="just" marL="12700" marR="762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Wcześniej</a:t>
            </a:r>
            <a:r>
              <a:rPr dirty="0" sz="1500" spc="70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związana</a:t>
            </a:r>
            <a:r>
              <a:rPr dirty="0" sz="1500" spc="50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ze</a:t>
            </a:r>
            <a:r>
              <a:rPr dirty="0" sz="1500" spc="70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studiem</a:t>
            </a:r>
            <a:r>
              <a:rPr dirty="0" sz="1500" spc="55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kreatywnym</a:t>
            </a:r>
            <a:r>
              <a:rPr dirty="0" sz="1500" spc="55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Progressivo</a:t>
            </a:r>
            <a:r>
              <a:rPr dirty="0" sz="1500" spc="55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jako</a:t>
            </a:r>
            <a:r>
              <a:rPr dirty="0" sz="1500" spc="50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project</a:t>
            </a:r>
            <a:r>
              <a:rPr dirty="0" sz="1500" spc="55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manager.</a:t>
            </a:r>
            <a:r>
              <a:rPr dirty="0" sz="1500" spc="60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Obsługiwała</a:t>
            </a:r>
            <a:r>
              <a:rPr dirty="0" sz="1500" spc="75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klientów</a:t>
            </a:r>
            <a:r>
              <a:rPr dirty="0" sz="1500" spc="75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z</a:t>
            </a:r>
            <a:r>
              <a:rPr dirty="0" sz="1500" spc="55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branży</a:t>
            </a:r>
            <a:r>
              <a:rPr dirty="0" sz="1500" spc="70">
                <a:solidFill>
                  <a:srgbClr val="44526A"/>
                </a:solidFill>
                <a:latin typeface="Arial"/>
                <a:cs typeface="Arial"/>
              </a:rPr>
              <a:t> 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farmaceutycznej,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energetycznej,</a:t>
            </a:r>
            <a:r>
              <a:rPr dirty="0" sz="1500" spc="-4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produkcyjnej,</a:t>
            </a:r>
            <a:r>
              <a:rPr dirty="0" sz="1500" spc="1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spożywczej,</a:t>
            </a:r>
            <a:r>
              <a:rPr dirty="0" sz="1500" spc="-5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przemysłowej,</a:t>
            </a:r>
            <a:r>
              <a:rPr dirty="0" sz="1500" spc="-4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handlowej,</a:t>
            </a:r>
            <a:r>
              <a:rPr dirty="0" sz="1500" spc="-1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administracji</a:t>
            </a:r>
            <a:r>
              <a:rPr dirty="0" sz="1500" spc="2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samorządowej</a:t>
            </a:r>
            <a:r>
              <a:rPr dirty="0" sz="1500" spc="-5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4526A"/>
                </a:solidFill>
                <a:latin typeface="Arial"/>
                <a:cs typeface="Arial"/>
              </a:rPr>
              <a:t>i</a:t>
            </a:r>
            <a:r>
              <a:rPr dirty="0" sz="1500" spc="-20">
                <a:solidFill>
                  <a:srgbClr val="44526A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44526A"/>
                </a:solidFill>
                <a:latin typeface="Arial"/>
                <a:cs typeface="Arial"/>
              </a:rPr>
              <a:t>bankowości.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58363" y="1567688"/>
            <a:ext cx="2891790" cy="468630"/>
            <a:chOff x="3158363" y="1567688"/>
            <a:chExt cx="2891790" cy="468630"/>
          </a:xfrm>
        </p:grpSpPr>
        <p:sp>
          <p:nvSpPr>
            <p:cNvPr id="11" name="object 11"/>
            <p:cNvSpPr/>
            <p:nvPr/>
          </p:nvSpPr>
          <p:spPr>
            <a:xfrm>
              <a:off x="3159252" y="1568577"/>
              <a:ext cx="2889885" cy="466725"/>
            </a:xfrm>
            <a:custGeom>
              <a:avLst/>
              <a:gdLst/>
              <a:ahLst/>
              <a:cxnLst/>
              <a:rect l="l" t="t" r="r" b="b"/>
              <a:pathLst>
                <a:path w="2889885" h="466725">
                  <a:moveTo>
                    <a:pt x="2811780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4"/>
                  </a:lnTo>
                  <a:lnTo>
                    <a:pt x="0" y="388747"/>
                  </a:lnTo>
                  <a:lnTo>
                    <a:pt x="6107" y="419000"/>
                  </a:lnTo>
                  <a:lnTo>
                    <a:pt x="22764" y="443706"/>
                  </a:lnTo>
                  <a:lnTo>
                    <a:pt x="47470" y="460363"/>
                  </a:lnTo>
                  <a:lnTo>
                    <a:pt x="77724" y="466471"/>
                  </a:lnTo>
                  <a:lnTo>
                    <a:pt x="2811780" y="466471"/>
                  </a:lnTo>
                  <a:lnTo>
                    <a:pt x="2842033" y="460363"/>
                  </a:lnTo>
                  <a:lnTo>
                    <a:pt x="2866739" y="443706"/>
                  </a:lnTo>
                  <a:lnTo>
                    <a:pt x="2883396" y="419000"/>
                  </a:lnTo>
                  <a:lnTo>
                    <a:pt x="2889504" y="388747"/>
                  </a:lnTo>
                  <a:lnTo>
                    <a:pt x="2889504" y="77724"/>
                  </a:lnTo>
                  <a:lnTo>
                    <a:pt x="2883396" y="47470"/>
                  </a:lnTo>
                  <a:lnTo>
                    <a:pt x="2866739" y="22764"/>
                  </a:lnTo>
                  <a:lnTo>
                    <a:pt x="2842033" y="6107"/>
                  </a:lnTo>
                  <a:lnTo>
                    <a:pt x="2811780" y="0"/>
                  </a:lnTo>
                  <a:close/>
                </a:path>
              </a:pathLst>
            </a:custGeom>
            <a:solidFill>
              <a:srgbClr val="4452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59252" y="1568577"/>
              <a:ext cx="2889885" cy="466725"/>
            </a:xfrm>
            <a:custGeom>
              <a:avLst/>
              <a:gdLst/>
              <a:ahLst/>
              <a:cxnLst/>
              <a:rect l="l" t="t" r="r" b="b"/>
              <a:pathLst>
                <a:path w="2889885" h="466725">
                  <a:moveTo>
                    <a:pt x="0" y="77724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2811780" y="0"/>
                  </a:lnTo>
                  <a:lnTo>
                    <a:pt x="2842033" y="6107"/>
                  </a:lnTo>
                  <a:lnTo>
                    <a:pt x="2866739" y="22764"/>
                  </a:lnTo>
                  <a:lnTo>
                    <a:pt x="2883396" y="47470"/>
                  </a:lnTo>
                  <a:lnTo>
                    <a:pt x="2889504" y="77724"/>
                  </a:lnTo>
                  <a:lnTo>
                    <a:pt x="2889504" y="388747"/>
                  </a:lnTo>
                  <a:lnTo>
                    <a:pt x="2883396" y="419000"/>
                  </a:lnTo>
                  <a:lnTo>
                    <a:pt x="2866739" y="443706"/>
                  </a:lnTo>
                  <a:lnTo>
                    <a:pt x="2842033" y="460363"/>
                  </a:lnTo>
                  <a:lnTo>
                    <a:pt x="2811780" y="466471"/>
                  </a:lnTo>
                  <a:lnTo>
                    <a:pt x="77724" y="466471"/>
                  </a:lnTo>
                  <a:lnTo>
                    <a:pt x="47470" y="460363"/>
                  </a:lnTo>
                  <a:lnTo>
                    <a:pt x="22764" y="443706"/>
                  </a:lnTo>
                  <a:lnTo>
                    <a:pt x="6107" y="419000"/>
                  </a:lnTo>
                  <a:lnTo>
                    <a:pt x="0" y="388747"/>
                  </a:lnTo>
                  <a:lnTo>
                    <a:pt x="0" y="77724"/>
                  </a:lnTo>
                  <a:close/>
                </a:path>
              </a:pathLst>
            </a:custGeom>
            <a:ln w="3175">
              <a:solidFill>
                <a:srgbClr val="F595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3954526" y="1641411"/>
            <a:ext cx="1301115" cy="3333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0" b="0">
                <a:solidFill>
                  <a:srgbClr val="FFFFFF"/>
                </a:solidFill>
                <a:latin typeface="Arial"/>
                <a:cs typeface="Arial"/>
              </a:rPr>
              <a:t>601267070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/>
              <a:t>O</a:t>
            </a:r>
            <a:r>
              <a:rPr dirty="0" sz="4000" spc="-65"/>
              <a:t> </a:t>
            </a:r>
            <a:r>
              <a:rPr dirty="0" sz="4000"/>
              <a:t>krojeniu</a:t>
            </a:r>
            <a:r>
              <a:rPr dirty="0" sz="4000" spc="-90"/>
              <a:t> </a:t>
            </a:r>
            <a:r>
              <a:rPr dirty="0" sz="4000"/>
              <a:t>tortu</a:t>
            </a:r>
            <a:r>
              <a:rPr dirty="0" sz="4000" spc="-90"/>
              <a:t> </a:t>
            </a:r>
            <a:r>
              <a:rPr dirty="0" sz="4000"/>
              <a:t>i</a:t>
            </a:r>
            <a:r>
              <a:rPr dirty="0" sz="4000" spc="-55"/>
              <a:t> </a:t>
            </a:r>
            <a:r>
              <a:rPr dirty="0" sz="4000"/>
              <a:t>kreatywności</a:t>
            </a:r>
            <a:r>
              <a:rPr dirty="0" sz="4000" spc="-55"/>
              <a:t> </a:t>
            </a:r>
            <a:r>
              <a:rPr dirty="0" sz="4000"/>
              <a:t>słów</a:t>
            </a:r>
            <a:r>
              <a:rPr dirty="0" sz="4000" spc="-110"/>
              <a:t> </a:t>
            </a:r>
            <a:r>
              <a:rPr dirty="0" sz="4000" spc="-10"/>
              <a:t>kilka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1527378"/>
            <a:ext cx="4809744" cy="43811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/>
              <a:t>O</a:t>
            </a:r>
            <a:r>
              <a:rPr dirty="0" sz="4000" spc="-75"/>
              <a:t> </a:t>
            </a:r>
            <a:r>
              <a:rPr dirty="0" sz="4000"/>
              <a:t>technologii</a:t>
            </a:r>
            <a:r>
              <a:rPr dirty="0" sz="4000" spc="-70"/>
              <a:t> </a:t>
            </a:r>
            <a:r>
              <a:rPr dirty="0" sz="4000"/>
              <a:t>z</a:t>
            </a:r>
            <a:r>
              <a:rPr dirty="0" sz="4000" spc="-95"/>
              <a:t> </a:t>
            </a:r>
            <a:r>
              <a:rPr dirty="0" sz="4000"/>
              <a:t>przymrużeniem</a:t>
            </a:r>
            <a:r>
              <a:rPr dirty="0" sz="4000" spc="-95"/>
              <a:t> </a:t>
            </a:r>
            <a:r>
              <a:rPr dirty="0" sz="4000" spc="-25"/>
              <a:t>oka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1173" y="1573161"/>
            <a:ext cx="7461884" cy="5067300"/>
            <a:chOff x="41173" y="1573161"/>
            <a:chExt cx="7461884" cy="50673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73" y="6155457"/>
              <a:ext cx="7461453" cy="59449"/>
            </a:xfrm>
            <a:prstGeom prst="rect">
              <a:avLst/>
            </a:prstGeom>
          </p:spPr>
        </p:pic>
        <p:pic>
          <p:nvPicPr>
            <p:cNvPr id="6" name="object 6" descr="Obraz zawierający tekst, regał na książki, Publikacja, regały  Zawartość wygenerowana przez AI może być niepoprawna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928" y="1573161"/>
              <a:ext cx="4160520" cy="506704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0"/>
              <a:t>O</a:t>
            </a:r>
            <a:r>
              <a:rPr dirty="0" sz="4000" spc="-85"/>
              <a:t> </a:t>
            </a:r>
            <a:r>
              <a:rPr dirty="0" sz="4000"/>
              <a:t>innowacjach</a:t>
            </a:r>
            <a:r>
              <a:rPr dirty="0" sz="4000" spc="-120"/>
              <a:t> </a:t>
            </a:r>
            <a:r>
              <a:rPr dirty="0" sz="4000"/>
              <a:t>z</a:t>
            </a:r>
            <a:r>
              <a:rPr dirty="0" sz="4000" spc="-110"/>
              <a:t> </a:t>
            </a:r>
            <a:r>
              <a:rPr dirty="0" sz="4000"/>
              <a:t>przymrużeniem</a:t>
            </a:r>
            <a:r>
              <a:rPr dirty="0" sz="4000" spc="-100"/>
              <a:t> </a:t>
            </a:r>
            <a:r>
              <a:rPr dirty="0" sz="4000" spc="-25"/>
              <a:t>oka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1173" y="1573161"/>
            <a:ext cx="11242675" cy="5067300"/>
            <a:chOff x="41173" y="1573161"/>
            <a:chExt cx="11242675" cy="50673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73" y="6155457"/>
              <a:ext cx="7461453" cy="59449"/>
            </a:xfrm>
            <a:prstGeom prst="rect">
              <a:avLst/>
            </a:prstGeom>
          </p:spPr>
        </p:pic>
        <p:pic>
          <p:nvPicPr>
            <p:cNvPr id="6" name="object 6" descr="Obraz zawierający tekst, regał na książki, Publikacja, regały  Zawartość wygenerowana przez AI może być niepoprawna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928" y="1573161"/>
              <a:ext cx="4160520" cy="5067046"/>
            </a:xfrm>
            <a:prstGeom prst="rect">
              <a:avLst/>
            </a:prstGeom>
          </p:spPr>
        </p:pic>
        <p:pic>
          <p:nvPicPr>
            <p:cNvPr id="7" name="object 7" descr="https://www.euro.com.pl/artykuly/wszystkie/artykul-pierwszy-telefon-komorkowy-jak-funkcjonowal-i-jak-wygladal.bhtml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8695" y="1637157"/>
              <a:ext cx="5715000" cy="381406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04890" y="5501321"/>
            <a:ext cx="5284470" cy="582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9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https://www.euro.com.pl/artykuly/wszystkie/artykul-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pierwszy-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telefon-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komorkowy-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  <a:hlinkClick r:id="rId7"/>
              </a:rPr>
              <a:t>jak-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funkcjonowal-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i-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jak-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wygladal.bhtml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  <a:hlinkClick r:id="rId8"/>
              </a:rPr>
              <a:t>https://demotywatory.pl/5182464/Kiedys-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  <a:hlinkClick r:id="rId8"/>
              </a:rPr>
              <a:t>pamietam-jak-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  <a:hlinkClick r:id="rId8"/>
              </a:rPr>
              <a:t>kolega-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  <a:hlinkClick r:id="rId8"/>
              </a:rPr>
              <a:t>taty-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  <a:hlinkClick r:id="rId8"/>
              </a:rPr>
              <a:t>mial-wypozyczalnie-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  <a:hlinkClick r:id="rId8"/>
              </a:rPr>
              <a:t>kaset-VHS-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  <a:hlinkClick r:id="rId8"/>
              </a:rPr>
              <a:t>i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Trendy</a:t>
            </a:r>
            <a:r>
              <a:rPr dirty="0" spc="-45"/>
              <a:t> </a:t>
            </a:r>
            <a:r>
              <a:rPr dirty="0"/>
              <a:t>–</a:t>
            </a:r>
            <a:r>
              <a:rPr dirty="0" spc="-50"/>
              <a:t> </a:t>
            </a:r>
            <a:r>
              <a:rPr dirty="0"/>
              <a:t>jak</a:t>
            </a:r>
            <a:r>
              <a:rPr dirty="0" spc="-105"/>
              <a:t> </a:t>
            </a:r>
            <a:r>
              <a:rPr dirty="0"/>
              <a:t>wykroić</a:t>
            </a:r>
            <a:r>
              <a:rPr dirty="0" spc="-90"/>
              <a:t> </a:t>
            </a:r>
            <a:r>
              <a:rPr dirty="0"/>
              <a:t>większy</a:t>
            </a:r>
            <a:r>
              <a:rPr dirty="0" spc="-40"/>
              <a:t> </a:t>
            </a:r>
            <a:r>
              <a:rPr dirty="0"/>
              <a:t>kawałek</a:t>
            </a:r>
            <a:r>
              <a:rPr dirty="0" spc="-95"/>
              <a:t> </a:t>
            </a:r>
            <a:r>
              <a:rPr dirty="0" spc="-10"/>
              <a:t>tortu?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6208" y="2048764"/>
            <a:ext cx="5504688" cy="328345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8827" y="1941258"/>
            <a:ext cx="5095875" cy="18624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298450" marR="709295" indent="-286385">
              <a:lnSpc>
                <a:spcPts val="2380"/>
              </a:lnSpc>
              <a:spcBef>
                <a:spcPts val="215"/>
              </a:spcBef>
              <a:buChar char="▪"/>
              <a:tabLst>
                <a:tab pos="298450" algn="l"/>
              </a:tabLst>
            </a:pP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Perspektywa</a:t>
            </a:r>
            <a:r>
              <a:rPr dirty="0" sz="2000" spc="-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mnożenia</a:t>
            </a:r>
            <a:r>
              <a:rPr dirty="0" sz="2000" spc="-10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potrzeb</a:t>
            </a:r>
            <a:r>
              <a:rPr dirty="0" sz="2000" spc="-1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4536A"/>
                </a:solidFill>
                <a:latin typeface="Arial"/>
                <a:cs typeface="Arial"/>
              </a:rPr>
              <a:t>jest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ograniczona</a:t>
            </a:r>
            <a:r>
              <a:rPr dirty="0" sz="20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(specjaliści:</a:t>
            </a:r>
            <a:r>
              <a:rPr dirty="0" sz="20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Chińczycy)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4536A"/>
              </a:buClr>
              <a:buFont typeface="Arial"/>
              <a:buChar char="▪"/>
            </a:pPr>
            <a:endParaRPr sz="2000">
              <a:latin typeface="Arial"/>
              <a:cs typeface="Arial"/>
            </a:endParaRPr>
          </a:p>
          <a:p>
            <a:pPr marL="298450" marR="5080" indent="-286385">
              <a:lnSpc>
                <a:spcPct val="100699"/>
              </a:lnSpc>
              <a:buChar char="▪"/>
              <a:tabLst>
                <a:tab pos="298450" algn="l"/>
              </a:tabLst>
            </a:pP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Cztery</a:t>
            </a:r>
            <a:r>
              <a:rPr dirty="0" sz="20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wybrane</a:t>
            </a:r>
            <a:r>
              <a:rPr dirty="0" sz="20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trendy:</a:t>
            </a:r>
            <a:r>
              <a:rPr dirty="0" sz="2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stałe</a:t>
            </a:r>
            <a:r>
              <a:rPr dirty="0" sz="20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doskonalenie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Kaizen,</a:t>
            </a:r>
            <a:r>
              <a:rPr dirty="0" sz="20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Pięć</a:t>
            </a:r>
            <a:r>
              <a:rPr dirty="0" sz="20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Sił</a:t>
            </a:r>
            <a:r>
              <a:rPr dirty="0" sz="20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4536A"/>
                </a:solidFill>
                <a:latin typeface="Arial"/>
                <a:cs typeface="Arial"/>
              </a:rPr>
              <a:t>Portera,</a:t>
            </a:r>
            <a:r>
              <a:rPr dirty="0" sz="20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536A"/>
                </a:solidFill>
                <a:latin typeface="Arial"/>
                <a:cs typeface="Arial"/>
              </a:rPr>
              <a:t>samoobsługa, AGILE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Metoda</a:t>
            </a:r>
            <a:r>
              <a:rPr dirty="0" spc="-20"/>
              <a:t> </a:t>
            </a:r>
            <a:r>
              <a:rPr dirty="0"/>
              <a:t>KAIZEN</a:t>
            </a:r>
            <a:r>
              <a:rPr dirty="0" spc="-30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/>
              <a:t>ciągłe </a:t>
            </a:r>
            <a:r>
              <a:rPr dirty="0" spc="-10"/>
              <a:t>doskonalenie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9323" y="1709229"/>
            <a:ext cx="6875145" cy="10680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55600" marR="5080" indent="-343535">
              <a:lnSpc>
                <a:spcPct val="100200"/>
              </a:lnSpc>
              <a:spcBef>
                <a:spcPts val="125"/>
              </a:spcBef>
              <a:buChar char="▪"/>
              <a:tabLst>
                <a:tab pos="355600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Kaizen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"kai"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(zmiana)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 "zen"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(dobro,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lepsze)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„zmiana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lepsze”.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Filozofia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ciągłego</a:t>
            </a:r>
            <a:r>
              <a:rPr dirty="0" sz="170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doskonalenia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ulepszania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każdego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podjętego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kroku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„zawsze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można</a:t>
            </a:r>
            <a:r>
              <a:rPr dirty="0" sz="170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coś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poprawić”,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stosowana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biznesie,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życiu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codziennym,</a:t>
            </a:r>
            <a:r>
              <a:rPr dirty="0" sz="1700" spc="-1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osobistym.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323" y="3201860"/>
            <a:ext cx="6869430" cy="15900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55600" marR="5080" indent="-343535">
              <a:lnSpc>
                <a:spcPct val="100400"/>
              </a:lnSpc>
              <a:spcBef>
                <a:spcPts val="120"/>
              </a:spcBef>
              <a:buChar char="▪"/>
              <a:tabLst>
                <a:tab pos="355600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Internet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of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Things</a:t>
            </a:r>
            <a:r>
              <a:rPr dirty="0" sz="170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sieć urządzeń,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które</a:t>
            </a:r>
            <a:r>
              <a:rPr dirty="0" sz="1700" spc="-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podłączone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do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internetu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komunikują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ze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sobą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(np.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smartfony,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lodówki,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samochody,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czujniki).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Wymieniają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informacjami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działają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automatycznie,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zbierając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dane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700" spc="-9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czasie</a:t>
            </a:r>
            <a:r>
              <a:rPr dirty="0" sz="170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rzeczywistym (czujnik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włączający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ogrzewanie,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gdy</a:t>
            </a:r>
            <a:r>
              <a:rPr dirty="0" sz="1700" spc="-8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zrobi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70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zimno).</a:t>
            </a:r>
            <a:r>
              <a:rPr dirty="0" sz="170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Drobne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ulepszenia,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ale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regularnie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sprawnie,</a:t>
            </a:r>
            <a:r>
              <a:rPr dirty="0" sz="170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ciągłe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monitorowanie</a:t>
            </a:r>
            <a:r>
              <a:rPr dirty="0" sz="170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podstawa</a:t>
            </a:r>
            <a:r>
              <a:rPr dirty="0" sz="170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Kaizen.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323" y="5216715"/>
            <a:ext cx="6943725" cy="8026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55600" marR="5080" indent="-343535">
              <a:lnSpc>
                <a:spcPct val="99000"/>
              </a:lnSpc>
              <a:spcBef>
                <a:spcPts val="150"/>
              </a:spcBef>
              <a:buChar char="▪"/>
              <a:tabLst>
                <a:tab pos="355600" algn="l"/>
              </a:tabLst>
            </a:pP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Automatyzacja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robotyzacja</a:t>
            </a:r>
            <a:r>
              <a:rPr dirty="0" sz="170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procesów</a:t>
            </a:r>
            <a:r>
              <a:rPr dirty="0" sz="170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(RPA)</a:t>
            </a:r>
            <a:r>
              <a:rPr dirty="0" sz="1700" spc="38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70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wprowadzanie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automatycznych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rozwiązań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pozwala</a:t>
            </a:r>
            <a:r>
              <a:rPr dirty="0" sz="170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systematyczne</a:t>
            </a:r>
            <a:r>
              <a:rPr dirty="0" sz="170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usprawnianie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działań</a:t>
            </a:r>
            <a:r>
              <a:rPr dirty="0" sz="170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70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4536A"/>
                </a:solidFill>
                <a:latin typeface="Arial"/>
                <a:cs typeface="Arial"/>
              </a:rPr>
              <a:t>eliminację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8664" y="2120138"/>
            <a:ext cx="4370832" cy="345138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449816" y="2372677"/>
            <a:ext cx="864869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SUKCES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89894" y="3336226"/>
            <a:ext cx="1151890" cy="47815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53670" marR="5080" indent="-141605">
              <a:lnSpc>
                <a:spcPts val="1660"/>
              </a:lnSpc>
              <a:spcBef>
                <a:spcPts val="355"/>
              </a:spcBef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Identyfikacja problemu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30636" y="4744656"/>
            <a:ext cx="1044575" cy="47815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0014" marR="5080" indent="-107950">
              <a:lnSpc>
                <a:spcPts val="1660"/>
              </a:lnSpc>
              <a:spcBef>
                <a:spcPts val="355"/>
              </a:spcBef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Omówienie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5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15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Arial"/>
                <a:cs typeface="Arial"/>
              </a:rPr>
              <a:t>WHY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5516" y="4696142"/>
            <a:ext cx="1286510" cy="561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6040">
              <a:lnSpc>
                <a:spcPts val="1820"/>
              </a:lnSpc>
              <a:spcBef>
                <a:spcPts val="135"/>
              </a:spcBef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Rozwiązania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2360"/>
              </a:lnSpc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„step</a:t>
            </a:r>
            <a:r>
              <a:rPr dirty="0" sz="155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5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dirty="0" sz="2000" spc="-20" i="1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36967" y="3230943"/>
            <a:ext cx="1343660" cy="688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3175">
              <a:lnSpc>
                <a:spcPts val="1760"/>
              </a:lnSpc>
              <a:spcBef>
                <a:spcPts val="135"/>
              </a:spcBef>
            </a:pP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Wdrożenie</a:t>
            </a:r>
            <a:endParaRPr sz="1550">
              <a:latin typeface="Arial"/>
              <a:cs typeface="Arial"/>
            </a:endParaRPr>
          </a:p>
          <a:p>
            <a:pPr algn="ctr" marL="12700" marR="5080" indent="3175">
              <a:lnSpc>
                <a:spcPts val="1660"/>
              </a:lnSpc>
              <a:spcBef>
                <a:spcPts val="120"/>
              </a:spcBef>
            </a:pPr>
            <a:r>
              <a:rPr dirty="0" sz="155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monitorowanie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Philips</a:t>
            </a:r>
            <a:r>
              <a:rPr dirty="0" spc="-10"/>
              <a:t> </a:t>
            </a:r>
            <a:r>
              <a:rPr dirty="0"/>
              <a:t>Hue,</a:t>
            </a:r>
            <a:r>
              <a:rPr dirty="0" spc="5"/>
              <a:t> </a:t>
            </a:r>
            <a:r>
              <a:rPr dirty="0"/>
              <a:t>czyli</a:t>
            </a:r>
            <a:r>
              <a:rPr dirty="0" spc="5"/>
              <a:t> </a:t>
            </a:r>
            <a:r>
              <a:rPr dirty="0"/>
              <a:t>jak</a:t>
            </a:r>
            <a:r>
              <a:rPr dirty="0" spc="-60"/>
              <a:t> </a:t>
            </a:r>
            <a:r>
              <a:rPr dirty="0"/>
              <a:t>wygrać</a:t>
            </a:r>
            <a:r>
              <a:rPr dirty="0" spc="-65"/>
              <a:t> </a:t>
            </a:r>
            <a:r>
              <a:rPr dirty="0"/>
              <a:t>na</a:t>
            </a:r>
            <a:r>
              <a:rPr dirty="0" spc="5"/>
              <a:t> </a:t>
            </a:r>
            <a:r>
              <a:rPr dirty="0" spc="-10"/>
              <a:t>innowacjach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142" y="6382782"/>
            <a:ext cx="6494483" cy="4582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73" y="6155457"/>
            <a:ext cx="7461453" cy="59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722" y="718043"/>
            <a:ext cx="6556203" cy="50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5040" y="1602358"/>
            <a:ext cx="7968615" cy="2797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815" marR="43815" indent="-285750">
              <a:lnSpc>
                <a:spcPct val="100200"/>
              </a:lnSpc>
              <a:spcBef>
                <a:spcPts val="105"/>
              </a:spcBef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Philips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Hue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inteligentny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system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oświetleniowy,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który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pozwala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sterować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światłem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za</a:t>
            </a:r>
            <a:r>
              <a:rPr dirty="0" sz="165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pomocą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aplikacji,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głosu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lub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harmonogramów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czasowych.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Każda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żarówka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Hue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jest urządzeniem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IoT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-</a:t>
            </a:r>
            <a:r>
              <a:rPr dirty="0" sz="1650" spc="-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komunikuje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innymi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urządzeniami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daje</a:t>
            </a:r>
            <a:endParaRPr sz="165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40"/>
              </a:spcBef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użytkownikowi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pełną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kontrolę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zdalną.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650">
              <a:latin typeface="Arial"/>
              <a:cs typeface="Arial"/>
            </a:endParaRPr>
          </a:p>
          <a:p>
            <a:pPr marL="297815" marR="57150" indent="-285750">
              <a:lnSpc>
                <a:spcPts val="1950"/>
              </a:lnSpc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Oświetlenie</a:t>
            </a:r>
            <a:r>
              <a:rPr dirty="0" sz="165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można</a:t>
            </a:r>
            <a:r>
              <a:rPr dirty="0" sz="165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personalizować,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tworzyć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zautomatyzowane</a:t>
            </a:r>
            <a:r>
              <a:rPr dirty="0" sz="165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scenariusze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(„filmowy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wieczór”)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-7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integrować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innymi technologiami smart</a:t>
            </a:r>
            <a:r>
              <a:rPr dirty="0" sz="165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home (np.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roletami).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4536A"/>
              </a:buClr>
              <a:buFont typeface="Arial"/>
              <a:buChar char="▪"/>
            </a:pPr>
            <a:endParaRPr sz="1650">
              <a:latin typeface="Arial"/>
              <a:cs typeface="Arial"/>
            </a:endParaRPr>
          </a:p>
          <a:p>
            <a:pPr marL="297815" marR="5080" indent="-285750">
              <a:lnSpc>
                <a:spcPct val="100099"/>
              </a:lnSpc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Philips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zbudował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nowy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segment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rynku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inteligentne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oświetlenie</a:t>
            </a:r>
            <a:r>
              <a:rPr dirty="0" sz="1650" spc="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stał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liderem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kategorii smart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home.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Wspierały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650" spc="-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regularne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aktualizacje</a:t>
            </a:r>
            <a:r>
              <a:rPr dirty="0" sz="165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oprogramowania,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wprowadzanie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nowych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funkcji</a:t>
            </a:r>
            <a:r>
              <a:rPr dirty="0" sz="1650" spc="-6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reagowanie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opinie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użytkowników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(Kaizen).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040" y="4625149"/>
            <a:ext cx="8034655" cy="15424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815" marR="869950" indent="-285750">
              <a:lnSpc>
                <a:spcPct val="100099"/>
              </a:lnSpc>
              <a:spcBef>
                <a:spcPts val="105"/>
              </a:spcBef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 ciągu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kilku lat Philips</a:t>
            </a:r>
            <a:r>
              <a:rPr dirty="0" sz="165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przekształcił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65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klasycznego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producenta</a:t>
            </a:r>
            <a:r>
              <a:rPr dirty="0" sz="1650" spc="-15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AGD</a:t>
            </a:r>
            <a:r>
              <a:rPr dirty="0" sz="1650" spc="50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innowatora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IoT.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Linia</a:t>
            </a:r>
            <a:r>
              <a:rPr dirty="0" sz="1650" spc="-4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Hue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stała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jedną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z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najważniejszych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1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najbardziej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dochodowych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linii</a:t>
            </a:r>
            <a:r>
              <a:rPr dirty="0" sz="1650" spc="-6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produktów</a:t>
            </a:r>
            <a:r>
              <a:rPr dirty="0" sz="1650" spc="-3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w</a:t>
            </a:r>
            <a:r>
              <a:rPr dirty="0" sz="1650" spc="-3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kategorii</a:t>
            </a:r>
            <a:r>
              <a:rPr dirty="0" sz="16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smart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home.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4536A"/>
              </a:buClr>
              <a:buFont typeface="Arial"/>
              <a:buChar char="▪"/>
            </a:pPr>
            <a:endParaRPr sz="1650">
              <a:latin typeface="Arial"/>
              <a:cs typeface="Arial"/>
            </a:endParaRPr>
          </a:p>
          <a:p>
            <a:pPr marL="297815" marR="5080" indent="-285750">
              <a:lnSpc>
                <a:spcPct val="101899"/>
              </a:lnSpc>
              <a:spcBef>
                <a:spcPts val="5"/>
              </a:spcBef>
              <a:buChar char="▪"/>
              <a:tabLst>
                <a:tab pos="297815" algn="l"/>
              </a:tabLst>
            </a:pP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Philips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sprzedał</a:t>
            </a:r>
            <a:r>
              <a:rPr dirty="0" sz="1650" spc="-5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dział</a:t>
            </a:r>
            <a:r>
              <a:rPr dirty="0" sz="1650" spc="-114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AGD,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by</a:t>
            </a:r>
            <a:r>
              <a:rPr dirty="0" sz="1650" spc="-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skupić</a:t>
            </a:r>
            <a:r>
              <a:rPr dirty="0" sz="1650" spc="-7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się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na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nowoczesnych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technologiach</a:t>
            </a:r>
            <a:r>
              <a:rPr dirty="0" sz="1650" spc="-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dirty="0" sz="1650" spc="2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44536A"/>
                </a:solidFill>
                <a:latin typeface="Arial"/>
                <a:cs typeface="Arial"/>
              </a:rPr>
              <a:t>zdrowiu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–</a:t>
            </a:r>
            <a:r>
              <a:rPr dirty="0" sz="1650" spc="-4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m.in.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dzięki</a:t>
            </a:r>
            <a:r>
              <a:rPr dirty="0" sz="1650" spc="1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44536A"/>
                </a:solidFill>
                <a:latin typeface="Arial"/>
                <a:cs typeface="Arial"/>
              </a:rPr>
              <a:t>sukcesowi</a:t>
            </a:r>
            <a:r>
              <a:rPr dirty="0" sz="1650" spc="5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44536A"/>
                </a:solidFill>
                <a:latin typeface="Arial"/>
                <a:cs typeface="Arial"/>
              </a:rPr>
              <a:t>Hue.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50223" y="2359660"/>
            <a:ext cx="3401568" cy="24329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39378" y="4837747"/>
            <a:ext cx="132905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solidFill>
                  <a:srgbClr val="44536A"/>
                </a:solidFill>
                <a:latin typeface="Arial"/>
                <a:cs typeface="Arial"/>
                <a:hlinkClick r:id="rId6"/>
              </a:rPr>
              <a:t>www.philips-</a:t>
            </a:r>
            <a:r>
              <a:rPr dirty="0" sz="1050" spc="-10">
                <a:solidFill>
                  <a:srgbClr val="44536A"/>
                </a:solidFill>
                <a:latin typeface="Arial"/>
                <a:cs typeface="Arial"/>
                <a:hlinkClick r:id="rId6"/>
              </a:rPr>
              <a:t>hue.com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Guty Paweł</dc:creator>
  <dc:title>Prezentacja programu PowerPoint</dc:title>
  <dcterms:created xsi:type="dcterms:W3CDTF">2026-06-10T05:50:55Z</dcterms:created>
  <dcterms:modified xsi:type="dcterms:W3CDTF">2026-06-10T05:50:55Z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2026-06-08T00:00:00Z</vt:filetime>
  </property>
  <property fmtid="{D5CDD505-2E9C-101B-9397-08002B2CF9AE}" pid="3" name="LastSaved">
    <vt:filetime>2026-06-10T00:00:00Z</vt:filetime>
  </property>
</Properties>
</file>