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60" r:id="rId5"/>
    <p:sldId id="261" r:id="rId6"/>
    <p:sldId id="258" r:id="rId7"/>
    <p:sldId id="262" r:id="rId8"/>
    <p:sldId id="273" r:id="rId9"/>
    <p:sldId id="283" r:id="rId10"/>
    <p:sldId id="284" r:id="rId11"/>
    <p:sldId id="285" r:id="rId12"/>
    <p:sldId id="286" r:id="rId13"/>
    <p:sldId id="270" r:id="rId14"/>
    <p:sldId id="271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4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98FEB0-FE7C-457F-892D-172879F1D567}" v="71" dt="2026-06-08T09:59:23.970"/>
    <p1510:client id="{86CBB933-AC84-6D84-4987-8956349BC03C}" v="21" dt="2026-06-08T09:37:51.386"/>
    <p1510:client id="{AA929ACC-AD5C-21D0-2FBD-1AB657D95043}" v="55" dt="2026-06-08T09:44:19.338"/>
    <p1510:client id="{B0BCFD38-B2C9-908D-0D78-0745BD6ADB3C}" v="214" dt="2026-06-08T09:31:50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5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07C60-5510-4137-A2F8-7ACE5E572AC3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FD3B3-91F7-47D7-A38C-D0210A46E7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5152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D3B3-91F7-47D7-A38C-D0210A46E79D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5359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55AB2-9EBD-A6DE-5BEE-743706A5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9330B75-E2FE-A284-618A-534BF46812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0813186-4A9A-6284-3EAD-B4967F2B42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693E41B-452A-B829-FDE8-E9543FF0EC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D3B3-91F7-47D7-A38C-D0210A46E79D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5290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939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474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64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074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308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329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315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59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2448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871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238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3CBB4-D295-4527-B3AB-63E6932D5B90}" type="datetimeFigureOut">
              <a:rPr lang="pl-PL" smtClean="0"/>
              <a:t>08.06.2026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6F241-E2C1-43C7-ACD0-07AA13AEC8B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500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5.png@01D8AB1B.5557490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E41AF5B2-2E9B-29B2-826C-D54FE860F296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7633"/>
            <a:ext cx="10511919" cy="47009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9DB38429-0E90-1C01-8C43-A6C6E6A9FF5D}"/>
              </a:ext>
            </a:extLst>
          </p:cNvPr>
          <p:cNvSpPr txBox="1"/>
          <p:nvPr/>
        </p:nvSpPr>
        <p:spPr>
          <a:xfrm>
            <a:off x="4901846" y="2003785"/>
            <a:ext cx="10292575" cy="2668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3600" kern="100">
                <a:solidFill>
                  <a:srgbClr val="C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INICJATYWY I PROJEKTY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3600" b="1" kern="100">
                <a:solidFill>
                  <a:srgbClr val="2F358B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Agencji Rozwoju </a:t>
            </a:r>
            <a:br>
              <a:rPr lang="pl-PL" sz="3600" b="1" kern="100">
                <a:solidFill>
                  <a:srgbClr val="2F358B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b="1" kern="100">
                <a:solidFill>
                  <a:srgbClr val="2F358B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Regionalnego S.A.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3600" kern="100">
                <a:solidFill>
                  <a:srgbClr val="C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 PLANY NA PRZYSZŁOŚĆ</a:t>
            </a:r>
          </a:p>
        </p:txBody>
      </p:sp>
    </p:spTree>
    <p:extLst>
      <p:ext uri="{BB962C8B-B14F-4D97-AF65-F5344CB8AC3E}">
        <p14:creationId xmlns:p14="http://schemas.microsoft.com/office/powerpoint/2010/main" val="1345909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0503606-3153-D734-BF55-E6E067689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E13B9B64-6081-5A04-38EC-200B3DEC9BEB}"/>
              </a:ext>
            </a:extLst>
          </p:cNvPr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7DA2A2C0-6FE1-583A-F27C-E33295050874}"/>
              </a:ext>
            </a:extLst>
          </p:cNvPr>
          <p:cNvSpPr txBox="1"/>
          <p:nvPr/>
        </p:nvSpPr>
        <p:spPr>
          <a:xfrm>
            <a:off x="3082033" y="1174548"/>
            <a:ext cx="3013967" cy="1074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500"/>
              </a:lnSpc>
            </a:pPr>
            <a:r>
              <a:rPr lang="pl-PL" altLang="pl-PL" sz="2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PLANY NA PRZYSZŁOŚĆ</a:t>
            </a:r>
          </a:p>
          <a:p>
            <a:endParaRPr lang="pl-PL" dirty="0"/>
          </a:p>
        </p:txBody>
      </p:sp>
      <p:sp>
        <p:nvSpPr>
          <p:cNvPr id="15" name="Prostokąt zaokrąglony 14">
            <a:extLst>
              <a:ext uri="{FF2B5EF4-FFF2-40B4-BE49-F238E27FC236}">
                <a16:creationId xmlns:a16="http://schemas.microsoft.com/office/drawing/2014/main" id="{0139CE84-234A-AAC8-5826-E4E436ABBBE8}"/>
              </a:ext>
            </a:extLst>
          </p:cNvPr>
          <p:cNvSpPr/>
          <p:nvPr/>
        </p:nvSpPr>
        <p:spPr>
          <a:xfrm>
            <a:off x="2527200" y="1508400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9602E342-726E-1EED-6D9D-0659B51FE87E}"/>
              </a:ext>
            </a:extLst>
          </p:cNvPr>
          <p:cNvSpPr txBox="1"/>
          <p:nvPr/>
        </p:nvSpPr>
        <p:spPr>
          <a:xfrm>
            <a:off x="3082033" y="1975472"/>
            <a:ext cx="9524035" cy="2261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 sz="1600" dirty="0">
                <a:latin typeface="Century Gothic" panose="020B0502020202020204" pitchFamily="34" charset="0"/>
              </a:rPr>
              <a:t>Współpraca z samorządem i partnerami;</a:t>
            </a:r>
          </a:p>
          <a:p>
            <a:pPr lvl="0">
              <a:lnSpc>
                <a:spcPct val="150000"/>
              </a:lnSpc>
            </a:pPr>
            <a:r>
              <a:rPr lang="pl-PL" sz="1600" dirty="0">
                <a:latin typeface="Century Gothic" panose="020B0502020202020204" pitchFamily="34" charset="0"/>
              </a:rPr>
              <a:t>Działania ukierunkowane na podnoszenie świadomości</a:t>
            </a:r>
          </a:p>
          <a:p>
            <a:pPr>
              <a:lnSpc>
                <a:spcPct val="150000"/>
              </a:lnSpc>
            </a:pPr>
            <a:r>
              <a:rPr lang="pl-PL" sz="1600" dirty="0" err="1">
                <a:latin typeface="Century Gothic" panose="020B0502020202020204" pitchFamily="34" charset="0"/>
              </a:rPr>
              <a:t>ekologiczno</a:t>
            </a:r>
            <a:r>
              <a:rPr lang="pl-PL" sz="1600" dirty="0">
                <a:latin typeface="Century Gothic" panose="020B0502020202020204" pitchFamily="34" charset="0"/>
              </a:rPr>
              <a:t> – biznesowej w zakresie odnawialnych źródeł energii;</a:t>
            </a:r>
          </a:p>
          <a:p>
            <a:pPr lvl="0">
              <a:lnSpc>
                <a:spcPct val="150000"/>
              </a:lnSpc>
            </a:pPr>
            <a:r>
              <a:rPr lang="pl-PL" sz="1600" dirty="0">
                <a:latin typeface="Century Gothic" panose="020B0502020202020204" pitchFamily="34" charset="0"/>
              </a:rPr>
              <a:t>Nawiązanie partnerstw z kolejnymi organizacjami i instytucjami </a:t>
            </a:r>
            <a:br>
              <a:rPr lang="pl-PL" sz="1600" dirty="0">
                <a:latin typeface="Century Gothic" panose="020B0502020202020204" pitchFamily="34" charset="0"/>
              </a:rPr>
            </a:br>
            <a:r>
              <a:rPr lang="pl-PL" sz="1600" dirty="0">
                <a:latin typeface="Century Gothic" panose="020B0502020202020204" pitchFamily="34" charset="0"/>
              </a:rPr>
              <a:t>w celu wymiany doświadczeń;</a:t>
            </a:r>
          </a:p>
          <a:p>
            <a:pPr>
              <a:lnSpc>
                <a:spcPct val="150000"/>
              </a:lnSpc>
              <a:buSzPct val="100000"/>
            </a:pPr>
            <a:endParaRPr lang="pl-PL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9A173B97-410F-CE12-5682-4AC29D318A85}"/>
              </a:ext>
            </a:extLst>
          </p:cNvPr>
          <p:cNvSpPr txBox="1"/>
          <p:nvPr/>
        </p:nvSpPr>
        <p:spPr>
          <a:xfrm>
            <a:off x="3082033" y="4225099"/>
            <a:ext cx="2214068" cy="1074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500"/>
              </a:lnSpc>
            </a:pPr>
            <a:r>
              <a:rPr lang="pl-PL" altLang="pl-PL" sz="2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NOWE PROJEKTY</a:t>
            </a:r>
          </a:p>
          <a:p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3082033" y="5027495"/>
            <a:ext cx="42979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altLang="pl-PL" sz="16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Centrum wsparcia inwestora i eksportera;</a:t>
            </a:r>
          </a:p>
        </p:txBody>
      </p:sp>
      <p:sp>
        <p:nvSpPr>
          <p:cNvPr id="5" name="Prostokąt 4"/>
          <p:cNvSpPr/>
          <p:nvPr/>
        </p:nvSpPr>
        <p:spPr>
          <a:xfrm>
            <a:off x="3082033" y="5304493"/>
            <a:ext cx="2278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 sz="16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Bony rozwojowe B+R.</a:t>
            </a:r>
          </a:p>
        </p:txBody>
      </p:sp>
      <p:sp>
        <p:nvSpPr>
          <p:cNvPr id="23" name="Prostokąt zaokrąglony 22">
            <a:extLst>
              <a:ext uri="{FF2B5EF4-FFF2-40B4-BE49-F238E27FC236}">
                <a16:creationId xmlns:a16="http://schemas.microsoft.com/office/drawing/2014/main" id="{0139CE84-234A-AAC8-5826-E4E436ABBBE8}"/>
              </a:ext>
            </a:extLst>
          </p:cNvPr>
          <p:cNvSpPr/>
          <p:nvPr/>
        </p:nvSpPr>
        <p:spPr>
          <a:xfrm>
            <a:off x="2511887" y="4598465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1D133A-163C-EB28-133E-85736B736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929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41ACBF9-A715-C582-8AFB-32C3A33A8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1361B139-98AC-B87C-0BA0-A33FE3D80A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>
                <a:solidFill>
                  <a:schemeClr val="bg1"/>
                </a:solidFill>
              </a:rPr>
              <a:t>ponad 30 lat doświadczenia we współpracy z przedsiębiorcami;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>
                <a:solidFill>
                  <a:schemeClr val="bg1"/>
                </a:solidFill>
              </a:rPr>
              <a:t> wykwalifikowana i doświadczona kadra;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>
                <a:solidFill>
                  <a:schemeClr val="bg1"/>
                </a:solidFill>
              </a:rPr>
              <a:t> wspieranie nowopowstałych przedsiębiorców;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>
                <a:solidFill>
                  <a:schemeClr val="bg1"/>
                </a:solidFill>
              </a:rPr>
              <a:t> pożyczki na preferencyjnych warunkach bez opłat i prowizji;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>
                <a:solidFill>
                  <a:schemeClr val="bg1"/>
                </a:solidFill>
              </a:rPr>
              <a:t> decyzyjność na miejscu w Zielonej Górze;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>
                <a:solidFill>
                  <a:schemeClr val="bg1"/>
                </a:solidFill>
              </a:rPr>
              <a:t> pomoc przy wypełnianiu wniosków;</a:t>
            </a:r>
          </a:p>
          <a:p>
            <a:endParaRPr lang="pl-PL"/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F6D4B152-0BA0-1E53-1BA0-C17CA9501EDD}"/>
              </a:ext>
            </a:extLst>
          </p:cNvPr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C42A82A4-5264-4F92-78D7-6EE45028A5D1}"/>
              </a:ext>
            </a:extLst>
          </p:cNvPr>
          <p:cNvSpPr txBox="1"/>
          <p:nvPr/>
        </p:nvSpPr>
        <p:spPr>
          <a:xfrm>
            <a:off x="2180813" y="1535321"/>
            <a:ext cx="7847789" cy="24468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3000"/>
              </a:lnSpc>
            </a:pPr>
            <a:endParaRPr lang="pl-PL" sz="1200">
              <a:solidFill>
                <a:srgbClr val="E5E0DF"/>
              </a:solidFill>
              <a:latin typeface="Overpass" pitchFamily="34" charset="0"/>
              <a:ea typeface="Overpass" pitchFamily="34" charset="-122"/>
              <a:cs typeface="Overpass" pitchFamily="34" charset="-120"/>
            </a:endParaRPr>
          </a:p>
          <a:p>
            <a:pPr algn="ctr">
              <a:lnSpc>
                <a:spcPct val="150000"/>
              </a:lnSpc>
            </a:pPr>
            <a:r>
              <a:rPr lang="pl-PL" sz="2000" b="1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Overpass" pitchFamily="34" charset="-122"/>
                <a:cs typeface="Overpass" pitchFamily="34" charset="-120"/>
              </a:rPr>
              <a:t>Zapraszam do współpracy i udziału w inicjatywach </a:t>
            </a:r>
            <a:r>
              <a:rPr lang="pl-PL" sz="2000" b="1" err="1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Overpass" pitchFamily="34" charset="-122"/>
                <a:cs typeface="Overpass" pitchFamily="34" charset="-120"/>
              </a:rPr>
              <a:t>ARR</a:t>
            </a:r>
            <a:r>
              <a:rPr lang="pl-PL" sz="2000" b="1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Overpass" pitchFamily="34" charset="-122"/>
                <a:cs typeface="Overpass" pitchFamily="34" charset="-120"/>
              </a:rPr>
              <a:t> S.A., </a:t>
            </a:r>
          </a:p>
          <a:p>
            <a:pPr algn="ctr">
              <a:lnSpc>
                <a:spcPct val="150000"/>
              </a:lnSpc>
            </a:pPr>
            <a:r>
              <a:rPr lang="pl-PL" sz="2000" b="1">
                <a:latin typeface="Century Gothic" panose="020B0502020202020204" pitchFamily="34" charset="0"/>
                <a:ea typeface="Overpass" pitchFamily="34" charset="-122"/>
                <a:cs typeface="Overpass" pitchFamily="34" charset="-120"/>
              </a:rPr>
              <a:t> </a:t>
            </a:r>
            <a:r>
              <a:rPr lang="pl-PL" sz="2000" b="1">
                <a:solidFill>
                  <a:srgbClr val="C00000"/>
                </a:solidFill>
                <a:latin typeface="Century Gothic" panose="020B0502020202020204" pitchFamily="34" charset="0"/>
                <a:ea typeface="Overpass" pitchFamily="34" charset="-122"/>
                <a:cs typeface="Overpass" pitchFamily="34" charset="-120"/>
              </a:rPr>
              <a:t>aby wspólnie tworzyć region, z którego będziemy dumni</a:t>
            </a:r>
            <a:r>
              <a:rPr lang="pl-PL" sz="2000" b="1">
                <a:latin typeface="Century Gothic" panose="020B0502020202020204" pitchFamily="34" charset="0"/>
                <a:ea typeface="Overpass" pitchFamily="34" charset="-122"/>
                <a:cs typeface="Overpass" pitchFamily="34" charset="-120"/>
              </a:rPr>
              <a:t>.</a:t>
            </a:r>
          </a:p>
          <a:p>
            <a:pPr>
              <a:lnSpc>
                <a:spcPts val="3000"/>
              </a:lnSpc>
            </a:pPr>
            <a:endParaRPr lang="pl-PL" sz="2000">
              <a:latin typeface="Century Gothic" panose="020B0502020202020204" pitchFamily="34" charset="0"/>
              <a:ea typeface="Overpass" pitchFamily="34" charset="-122"/>
              <a:cs typeface="Overpass" pitchFamily="34" charset="-120"/>
            </a:endParaRPr>
          </a:p>
          <a:p>
            <a:pPr algn="ctr">
              <a:lnSpc>
                <a:spcPts val="3000"/>
              </a:lnSpc>
            </a:pPr>
            <a:endParaRPr lang="pl-PL" sz="2000">
              <a:latin typeface="Century Gothic" panose="020B0502020202020204" pitchFamily="34" charset="0"/>
              <a:ea typeface="Overpass" pitchFamily="34" charset="-122"/>
              <a:cs typeface="Overpass" pitchFamily="34" charset="-120"/>
            </a:endParaRPr>
          </a:p>
          <a:p>
            <a:endParaRPr lang="pl-PL">
              <a:latin typeface="Century Gothic" panose="020B0502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E0182D5-ACED-2837-572F-930BD78F5032}"/>
              </a:ext>
            </a:extLst>
          </p:cNvPr>
          <p:cNvSpPr txBox="1"/>
          <p:nvPr/>
        </p:nvSpPr>
        <p:spPr>
          <a:xfrm>
            <a:off x="2866284" y="3828256"/>
            <a:ext cx="6096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pl-PL">
                <a:latin typeface="Century Gothic" panose="020B0502020202020204" pitchFamily="34" charset="0"/>
                <a:ea typeface="Overpass" pitchFamily="34" charset="-122"/>
                <a:cs typeface="Overpass" pitchFamily="34" charset="-120"/>
              </a:rPr>
              <a:t> Dziękuję za uwagę</a:t>
            </a:r>
          </a:p>
          <a:p>
            <a:pPr marL="0" indent="0" algn="ctr">
              <a:lnSpc>
                <a:spcPts val="3000"/>
              </a:lnSpc>
              <a:buNone/>
            </a:pPr>
            <a:endParaRPr lang="pl-PL" sz="1800" b="1">
              <a:latin typeface="Century Gothic" panose="020B0502020202020204" pitchFamily="34" charset="0"/>
              <a:ea typeface="Overpass" pitchFamily="34" charset="-122"/>
              <a:cs typeface="Overpass" pitchFamily="34" charset="-12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856334" y="4259143"/>
            <a:ext cx="4496745" cy="43120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pl-PL" b="1">
                <a:solidFill>
                  <a:schemeClr val="accent5">
                    <a:lumMod val="75000"/>
                  </a:schemeClr>
                </a:solidFill>
                <a:latin typeface="Century Gothic"/>
                <a:ea typeface="Overpass"/>
                <a:cs typeface="Overpass" pitchFamily="34" charset="-120"/>
              </a:rPr>
              <a:t>Tymon Ostrouch - Wiceprezes Zarządu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DD3228-BE73-3D30-508C-BF610C41A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453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2847007" y="1383986"/>
            <a:ext cx="216758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NASZA MISJA</a:t>
            </a:r>
            <a:endParaRPr lang="pl-PL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2825133" y="4358224"/>
            <a:ext cx="157607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NASZ CEL</a:t>
            </a:r>
            <a:endParaRPr lang="pl-PL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pl-PL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2520000" y="1508400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zaokrąglony 13"/>
          <p:cNvSpPr/>
          <p:nvPr/>
        </p:nvSpPr>
        <p:spPr>
          <a:xfrm>
            <a:off x="2520000" y="4453118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" name="Łącznik prosty 2"/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dtytuł 3">
            <a:extLst>
              <a:ext uri="{FF2B5EF4-FFF2-40B4-BE49-F238E27FC236}">
                <a16:creationId xmlns:a16="http://schemas.microsoft.com/office/drawing/2014/main" id="{45892631-E98B-DA5A-5848-F821518FF71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825133" y="1663284"/>
            <a:ext cx="6846867" cy="2450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FF0000"/>
                </a:solidFill>
              </a:rPr>
              <a:t> </a:t>
            </a:r>
          </a:p>
          <a:p>
            <a:pPr algn="l">
              <a:lnSpc>
                <a:spcPct val="150000"/>
              </a:lnSpc>
            </a:pPr>
            <a:r>
              <a:rPr lang="pl-PL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Podejmowanie działań inspirujących, wspomagających oraz promujących rozwój społeczno-gospodarczy regionu lubuskiego z uwzględnieniem standardów europejskich, a także aktywizowanie i wspieranie przedsiębiorczości ze szczególnym uwzględnieniem sektora małych </a:t>
            </a:r>
            <a:br>
              <a:rPr lang="pl-PL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</a:br>
            <a:r>
              <a:rPr lang="pl-PL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 średnich przedsiębiorstw poprzez wdrażanie krajowych i europejskich programów pomocowych.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93F5E7B-9E34-E430-D2E0-D4A703C3174B}"/>
              </a:ext>
            </a:extLst>
          </p:cNvPr>
          <p:cNvSpPr txBox="1"/>
          <p:nvPr/>
        </p:nvSpPr>
        <p:spPr>
          <a:xfrm>
            <a:off x="2825133" y="4943099"/>
            <a:ext cx="6910252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pl-PL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P</a:t>
            </a:r>
            <a:r>
              <a:rPr lang="pl-PL" sz="1400" kern="1200" dirty="0">
                <a:solidFill>
                  <a:schemeClr val="bg2">
                    <a:lumMod val="25000"/>
                  </a:schemeClr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odejmowanie działalności społecznie użytecznej, w tym działań doradczych, szkoleniowych, informacyjnych i  finansowych – mających na celu wspieranie i promowanie rozwoju</a:t>
            </a:r>
            <a:r>
              <a:rPr lang="pl-PL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pl-PL" sz="1400" kern="1200" dirty="0">
                <a:solidFill>
                  <a:schemeClr val="bg2">
                    <a:lumMod val="25000"/>
                  </a:schemeClr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małych i średnich przedsiębiorstw.</a:t>
            </a:r>
            <a:endParaRPr lang="pl-PL" sz="1400" dirty="0">
              <a:solidFill>
                <a:schemeClr val="bg2">
                  <a:lumMod val="25000"/>
                </a:schemeClr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65C80B-15D5-D89F-8FC1-EF545946D9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183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bg1"/>
                </a:solidFill>
              </a:rPr>
              <a:t>ponad 30 lat doświadczenia we współpracy z przedsiębiorcami;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bg1"/>
                </a:solidFill>
              </a:rPr>
              <a:t> wykwalifikowana i doświadczona kadra;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bg1"/>
                </a:solidFill>
              </a:rPr>
              <a:t> wspieranie nowopowstałych przedsiębiorców;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bg1"/>
                </a:solidFill>
              </a:rPr>
              <a:t> pożyczki na preferencyjnych warunkach bez opłat i prowizji;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bg1"/>
                </a:solidFill>
              </a:rPr>
              <a:t> decyzyjność na miejscu w Zielonej Górze;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bg1"/>
                </a:solidFill>
              </a:rPr>
              <a:t> pomoc przy wypełnianiu wniosków;</a:t>
            </a:r>
          </a:p>
          <a:p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2892187" y="1388829"/>
            <a:ext cx="43284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ATUTY KONKURENCYJNOŚCI</a:t>
            </a:r>
            <a:endParaRPr lang="pl-PL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pl-PL" dirty="0"/>
          </a:p>
        </p:txBody>
      </p:sp>
      <p:sp>
        <p:nvSpPr>
          <p:cNvPr id="5" name="Prostokąt zaokrąglony 4"/>
          <p:cNvSpPr/>
          <p:nvPr/>
        </p:nvSpPr>
        <p:spPr>
          <a:xfrm>
            <a:off x="2527200" y="1508400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" name="Łącznik prosty 8"/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2691812" y="3045330"/>
            <a:ext cx="472918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Wykwalifikowana i doświadczona kadra;</a:t>
            </a:r>
          </a:p>
        </p:txBody>
      </p:sp>
      <p:sp>
        <p:nvSpPr>
          <p:cNvPr id="10" name="Prostokąt 9"/>
          <p:cNvSpPr/>
          <p:nvPr/>
        </p:nvSpPr>
        <p:spPr>
          <a:xfrm>
            <a:off x="2691812" y="4138544"/>
            <a:ext cx="538480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Wspieranie nowopowstałych przedsiębiorców;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2691812" y="3598592"/>
            <a:ext cx="685719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Pożyczki na preferencyjnych warunkach bez opłat i prowizji;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691812" y="4775588"/>
            <a:ext cx="9313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Krótki czas rozpatrywania wniosków (Decyzje podejmowane w siedzibie agencji);</a:t>
            </a:r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2691812" y="5177041"/>
            <a:ext cx="567815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Pomoc specjalistów przy wypełnianiu wniosków.</a:t>
            </a:r>
          </a:p>
        </p:txBody>
      </p:sp>
      <p:sp>
        <p:nvSpPr>
          <p:cNvPr id="6" name="Prostokąt 5"/>
          <p:cNvSpPr/>
          <p:nvPr/>
        </p:nvSpPr>
        <p:spPr>
          <a:xfrm>
            <a:off x="2228984" y="2618517"/>
            <a:ext cx="79609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Ponad 30 lat doświadczenia we współpracy z przedsiębiorcami;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2691812" y="2065255"/>
            <a:ext cx="51475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Jedyny udziałowiec Województwo Lubuskie;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86FB91B-58FB-925B-602C-2873FDA23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92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2772118" y="1168295"/>
            <a:ext cx="7800533" cy="1074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KLUCZOWE PROJEKTY REALIZOWANE PRZEZ ARR S.A. </a:t>
            </a:r>
          </a:p>
          <a:p>
            <a:endParaRPr lang="pl-P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2527200" y="1508400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" name="Łącznik prosty 8"/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ostokąt 7"/>
          <p:cNvSpPr/>
          <p:nvPr/>
        </p:nvSpPr>
        <p:spPr>
          <a:xfrm>
            <a:off x="2527200" y="1814894"/>
            <a:ext cx="9501663" cy="1536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500"/>
              </a:lnSpc>
            </a:pPr>
            <a:r>
              <a:rPr lang="pl-PL" b="1" dirty="0">
                <a:solidFill>
                  <a:srgbClr val="C00000"/>
                </a:solidFill>
                <a:latin typeface="Century Gothic" panose="020B0502020202020204" pitchFamily="34" charset="0"/>
                <a:cs typeface="Arial" pitchFamily="34" charset="0"/>
              </a:rPr>
              <a:t>LUBUSKIE BONY ROZWOJOWE</a:t>
            </a:r>
            <a:endParaRPr lang="pl-PL" altLang="pl-PL" b="1" dirty="0">
              <a:solidFill>
                <a:srgbClr val="C00000"/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Wsparcie na rzecz dostosowania umiejętności i kwalifikacji zawodowych 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do potrzeb rynku pracy oraz na rzecz przepływów na rynku pracy.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2527200" y="3223306"/>
            <a:ext cx="9497147" cy="384784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ts val="5500"/>
              </a:lnSpc>
            </a:pPr>
            <a:r>
              <a:rPr lang="pl-PL" b="1" dirty="0">
                <a:solidFill>
                  <a:srgbClr val="C00000"/>
                </a:solidFill>
                <a:latin typeface="Century Gothic" panose="020B0502020202020204" pitchFamily="34" charset="0"/>
              </a:rPr>
              <a:t>LUBUSKI FUNDUSZ POŻYCZKOWY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bg2">
                    <a:lumMod val="25000"/>
                  </a:schemeClr>
                </a:solidFill>
                <a:latin typeface="Century Gothic"/>
              </a:rPr>
              <a:t>Oferuje unijne pożyczki wspierające rozwój mikro, małych i średnich </a:t>
            </a:r>
            <a:br>
              <a:rPr lang="pl-PL" sz="1600" dirty="0">
                <a:latin typeface="Century Gothic" panose="020B0502020202020204" pitchFamily="34" charset="0"/>
              </a:rPr>
            </a:br>
            <a:r>
              <a:rPr lang="pl-PL" sz="1600" dirty="0">
                <a:solidFill>
                  <a:schemeClr val="bg2">
                    <a:lumMod val="25000"/>
                  </a:schemeClr>
                </a:solidFill>
                <a:latin typeface="Century Gothic"/>
              </a:rPr>
              <a:t>przedsiębiorstw inwestujących na terenie województwa lubuskiego oraz rozwój zielonej energii instytucji publicznych.</a:t>
            </a:r>
          </a:p>
          <a:p>
            <a:pPr>
              <a:lnSpc>
                <a:spcPct val="150000"/>
              </a:lnSpc>
            </a:pPr>
            <a:endParaRPr lang="pl-PL" sz="1600" dirty="0">
              <a:solidFill>
                <a:schemeClr val="bg2">
                  <a:lumMod val="25000"/>
                </a:schemeClr>
              </a:solidFill>
              <a:latin typeface="Century Gothic"/>
            </a:endParaRPr>
          </a:p>
          <a:p>
            <a:pPr>
              <a:lnSpc>
                <a:spcPct val="150000"/>
              </a:lnSpc>
            </a:pPr>
            <a:r>
              <a:rPr lang="pl-PL" b="1" dirty="0">
                <a:solidFill>
                  <a:srgbClr val="C00000"/>
                </a:solidFill>
                <a:latin typeface="Century Gothic"/>
              </a:rPr>
              <a:t>LUBUSKI FUNDUSZ ROZWOJU</a:t>
            </a:r>
            <a:endParaRPr lang="pl-PL" sz="1600" dirty="0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bg2">
                    <a:lumMod val="25000"/>
                  </a:schemeClr>
                </a:solidFill>
                <a:latin typeface="Century Gothic"/>
              </a:rPr>
              <a:t>Odpowiada za ponowne wykorzystanie środków publicznych o charakterze zwrotnym.</a:t>
            </a:r>
          </a:p>
          <a:p>
            <a:pPr>
              <a:lnSpc>
                <a:spcPct val="150000"/>
              </a:lnSpc>
            </a:pPr>
            <a:endParaRPr lang="pl-PL" b="1" dirty="0">
              <a:solidFill>
                <a:srgbClr val="C00000"/>
              </a:solidFill>
              <a:latin typeface="Century Gothic"/>
            </a:endParaRP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</a:rPr>
              <a:t>.</a:t>
            </a:r>
            <a:endParaRPr lang="pl-PL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84A35A-383C-82C4-C9D7-EA7298D1B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02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FADA705-8DBC-CE51-785C-F0B6DD7AE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5AA78800-C7B5-524E-A0B5-03C3DDC36870}"/>
              </a:ext>
            </a:extLst>
          </p:cNvPr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B70D8748-9062-F60C-7858-7CBAB0C53425}"/>
              </a:ext>
            </a:extLst>
          </p:cNvPr>
          <p:cNvSpPr txBox="1"/>
          <p:nvPr/>
        </p:nvSpPr>
        <p:spPr>
          <a:xfrm>
            <a:off x="2890838" y="1161650"/>
            <a:ext cx="7435049" cy="1074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500"/>
              </a:lnSpc>
            </a:pPr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OFERTA LUBUSKIEGO FUNDUSZU POŻYCZKOWEGO</a:t>
            </a:r>
            <a:endParaRPr lang="pl-PL" altLang="pl-PL" sz="24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endParaRPr lang="pl-PL" dirty="0"/>
          </a:p>
        </p:txBody>
      </p:sp>
      <p:sp>
        <p:nvSpPr>
          <p:cNvPr id="15" name="Prostokąt zaokrąglony 14">
            <a:extLst>
              <a:ext uri="{FF2B5EF4-FFF2-40B4-BE49-F238E27FC236}">
                <a16:creationId xmlns:a16="http://schemas.microsoft.com/office/drawing/2014/main" id="{90BADD01-5645-4AB1-BBAC-873AB6B26EF8}"/>
              </a:ext>
            </a:extLst>
          </p:cNvPr>
          <p:cNvSpPr/>
          <p:nvPr/>
        </p:nvSpPr>
        <p:spPr>
          <a:xfrm>
            <a:off x="2528730" y="1508496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BE83C02-6F8D-8F86-EF89-70FD5E7F6E89}"/>
              </a:ext>
            </a:extLst>
          </p:cNvPr>
          <p:cNvSpPr txBox="1"/>
          <p:nvPr/>
        </p:nvSpPr>
        <p:spPr>
          <a:xfrm>
            <a:off x="2890838" y="2270180"/>
            <a:ext cx="6124574" cy="41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ts val="2750"/>
              </a:lnSpc>
              <a:buNone/>
            </a:pPr>
            <a:r>
              <a:rPr lang="pl-PL" b="1" dirty="0">
                <a:solidFill>
                  <a:srgbClr val="C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Pożyczka na rozwój cyfryzacji w MŚP</a:t>
            </a:r>
          </a:p>
        </p:txBody>
      </p:sp>
      <p:sp>
        <p:nvSpPr>
          <p:cNvPr id="3" name="Prostokąt 2"/>
          <p:cNvSpPr/>
          <p:nvPr/>
        </p:nvSpPr>
        <p:spPr>
          <a:xfrm>
            <a:off x="2890838" y="2734898"/>
            <a:ext cx="6848148" cy="148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50"/>
              </a:lnSpc>
            </a:pPr>
            <a:r>
              <a:rPr lang="pl-PL" sz="1600" dirty="0">
                <a:latin typeface="Century Gothic" panose="020B0502020202020204" pitchFamily="34" charset="0"/>
              </a:rPr>
              <a:t>Kapitał przeznaczony na pożyczki uzyskany na podstawie </a:t>
            </a:r>
            <a:br>
              <a:rPr lang="pl-PL" sz="1600" dirty="0">
                <a:latin typeface="Century Gothic" panose="020B0502020202020204" pitchFamily="34" charset="0"/>
              </a:rPr>
            </a:br>
            <a:r>
              <a:rPr lang="pl-PL" sz="1600" dirty="0">
                <a:latin typeface="Century Gothic" panose="020B0502020202020204" pitchFamily="34" charset="0"/>
              </a:rPr>
              <a:t>umowy z Bankiem Gospodarstwa Krajowego </a:t>
            </a:r>
          </a:p>
          <a:p>
            <a:pPr>
              <a:lnSpc>
                <a:spcPts val="2750"/>
              </a:lnSpc>
            </a:pPr>
            <a:r>
              <a:rPr lang="pl-PL" sz="1600" dirty="0">
                <a:latin typeface="Century Gothic" panose="020B0502020202020204" pitchFamily="34" charset="0"/>
              </a:rPr>
              <a:t>w kwocie </a:t>
            </a:r>
            <a:r>
              <a:rPr lang="pl-PL" sz="1600" b="1" dirty="0">
                <a:latin typeface="Century Gothic" panose="020B0502020202020204" pitchFamily="34" charset="0"/>
              </a:rPr>
              <a:t>4 mln zł </a:t>
            </a:r>
            <a:r>
              <a:rPr lang="pl-PL" sz="1600" dirty="0">
                <a:latin typeface="Century Gothic" panose="020B0502020202020204" pitchFamily="34" charset="0"/>
              </a:rPr>
              <a:t>(+3,7 mln Prawo Opcji).</a:t>
            </a:r>
          </a:p>
          <a:p>
            <a:pPr>
              <a:lnSpc>
                <a:spcPts val="2750"/>
              </a:lnSpc>
            </a:pPr>
            <a:r>
              <a:rPr lang="pl-PL" sz="1600" dirty="0">
                <a:latin typeface="Century Gothic" panose="020B0502020202020204" pitchFamily="34" charset="0"/>
              </a:rPr>
              <a:t>Do 2 mln 1,5%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9D3B05-3CDE-7692-909A-F555775D5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160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DA705-8DBC-CE51-785C-F0B6DD7AE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5AA78800-C7B5-524E-A0B5-03C3DDC36870}"/>
              </a:ext>
            </a:extLst>
          </p:cNvPr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B70D8748-9062-F60C-7858-7CBAB0C53425}"/>
              </a:ext>
            </a:extLst>
          </p:cNvPr>
          <p:cNvSpPr txBox="1"/>
          <p:nvPr/>
        </p:nvSpPr>
        <p:spPr>
          <a:xfrm>
            <a:off x="2953468" y="1172924"/>
            <a:ext cx="7435049" cy="1074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500"/>
              </a:lnSpc>
            </a:pPr>
            <a:r>
              <a:rPr lang="pl-PL" sz="2400" b="1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OFERTA LUBUSKIEGO FUNDUSZU POŻYCZKOWEGO</a:t>
            </a:r>
            <a:endParaRPr lang="pl-PL" altLang="pl-PL" sz="2400" b="1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endParaRPr lang="pl-PL"/>
          </a:p>
        </p:txBody>
      </p:sp>
      <p:sp>
        <p:nvSpPr>
          <p:cNvPr id="15" name="Prostokąt zaokrąglony 14">
            <a:extLst>
              <a:ext uri="{FF2B5EF4-FFF2-40B4-BE49-F238E27FC236}">
                <a16:creationId xmlns:a16="http://schemas.microsoft.com/office/drawing/2014/main" id="{90BADD01-5645-4AB1-BBAC-873AB6B26EF8}"/>
              </a:ext>
            </a:extLst>
          </p:cNvPr>
          <p:cNvSpPr/>
          <p:nvPr/>
        </p:nvSpPr>
        <p:spPr>
          <a:xfrm>
            <a:off x="2528730" y="1508496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8F323E12-74C1-4AB7-D067-627268CF6465}"/>
              </a:ext>
            </a:extLst>
          </p:cNvPr>
          <p:cNvSpPr txBox="1"/>
          <p:nvPr/>
        </p:nvSpPr>
        <p:spPr>
          <a:xfrm>
            <a:off x="2865545" y="2098790"/>
            <a:ext cx="7522972" cy="41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750"/>
              </a:lnSpc>
              <a:buNone/>
            </a:pPr>
            <a:r>
              <a:rPr lang="pl-PL" b="1">
                <a:solidFill>
                  <a:srgbClr val="C00000"/>
                </a:solidFill>
                <a:latin typeface="Century Gothic" panose="020B0502020202020204" pitchFamily="34" charset="0"/>
                <a:ea typeface="Overpass Bold" pitchFamily="34" charset="-122"/>
                <a:cs typeface="Overpass Bold" pitchFamily="34" charset="-120"/>
              </a:rPr>
              <a:t>Pożyczka na rozwój efektywności energetycznej przedsiębiorstw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11EB13B7-1EC4-0C1A-BAFF-00C1E2872487}"/>
              </a:ext>
            </a:extLst>
          </p:cNvPr>
          <p:cNvSpPr txBox="1"/>
          <p:nvPr/>
        </p:nvSpPr>
        <p:spPr>
          <a:xfrm>
            <a:off x="2953467" y="2597067"/>
            <a:ext cx="6653995" cy="1152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600" dirty="0">
                <a:latin typeface="Century Gothic" panose="020B0502020202020204" pitchFamily="34" charset="0"/>
              </a:rPr>
              <a:t>Kapitał przeznaczony na pożyczki uzyskany na podstawie umowy z Bankiem Gospodarstwa Krajowego w kwocie  </a:t>
            </a:r>
            <a:r>
              <a:rPr lang="pl-PL" sz="1600" b="1" dirty="0">
                <a:latin typeface="Century Gothic" panose="020B0502020202020204" pitchFamily="34" charset="0"/>
              </a:rPr>
              <a:t>10 mln zł.   </a:t>
            </a:r>
          </a:p>
          <a:p>
            <a:pPr>
              <a:lnSpc>
                <a:spcPct val="150000"/>
              </a:lnSpc>
            </a:pPr>
            <a:r>
              <a:rPr lang="pl-PL" sz="1600" b="1" dirty="0">
                <a:latin typeface="Century Gothic" panose="020B0502020202020204" pitchFamily="34" charset="0"/>
              </a:rPr>
              <a:t>1% do 2mln z dotacją na spłatę części kapitału. 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5DE63E02-1AB1-800E-C83F-DDD70DB71D22}"/>
              </a:ext>
            </a:extLst>
          </p:cNvPr>
          <p:cNvSpPr txBox="1"/>
          <p:nvPr/>
        </p:nvSpPr>
        <p:spPr>
          <a:xfrm>
            <a:off x="2953468" y="3995982"/>
            <a:ext cx="6124574" cy="41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750"/>
              </a:lnSpc>
            </a:pPr>
            <a:r>
              <a:rPr lang="pl-PL" b="1">
                <a:solidFill>
                  <a:srgbClr val="C00000"/>
                </a:solidFill>
                <a:latin typeface="Century Gothic" panose="020B0502020202020204" pitchFamily="34" charset="0"/>
                <a:ea typeface="Overpass Bold" pitchFamily="34" charset="-122"/>
                <a:cs typeface="Overpass Bold" pitchFamily="34" charset="-120"/>
              </a:rPr>
              <a:t>Pożyczka na rozwój OZE w przedsiębiorstwach</a:t>
            </a:r>
          </a:p>
        </p:txBody>
      </p:sp>
      <p:sp>
        <p:nvSpPr>
          <p:cNvPr id="4" name="Prostokąt 3"/>
          <p:cNvSpPr/>
          <p:nvPr/>
        </p:nvSpPr>
        <p:spPr>
          <a:xfrm>
            <a:off x="2953468" y="4491291"/>
            <a:ext cx="7022926" cy="1124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50"/>
              </a:lnSpc>
            </a:pPr>
            <a:r>
              <a:rPr lang="pl-PL" sz="1600" dirty="0">
                <a:latin typeface="Century Gothic" panose="020B0502020202020204" pitchFamily="34" charset="0"/>
              </a:rPr>
              <a:t>Kapitał przeznaczony na pożyczki uzyskany na podstawie </a:t>
            </a:r>
            <a:br>
              <a:rPr lang="pl-PL" sz="1600" dirty="0">
                <a:latin typeface="Century Gothic" panose="020B0502020202020204" pitchFamily="34" charset="0"/>
              </a:rPr>
            </a:br>
            <a:r>
              <a:rPr lang="pl-PL" sz="1600" dirty="0">
                <a:latin typeface="Century Gothic" panose="020B0502020202020204" pitchFamily="34" charset="0"/>
              </a:rPr>
              <a:t>umowy z Bankiem Gospodarstwa Krajowego w kwocie </a:t>
            </a:r>
            <a:r>
              <a:rPr lang="pl-PL" sz="1600" b="1" dirty="0">
                <a:latin typeface="Century Gothic" panose="020B0502020202020204" pitchFamily="34" charset="0"/>
              </a:rPr>
              <a:t>14 mln zł.</a:t>
            </a:r>
          </a:p>
          <a:p>
            <a:pPr>
              <a:lnSpc>
                <a:spcPct val="150000"/>
              </a:lnSpc>
            </a:pPr>
            <a:r>
              <a:rPr lang="pl-PL" sz="1600" b="1" dirty="0">
                <a:latin typeface="Century Gothic" panose="020B0502020202020204" pitchFamily="34" charset="0"/>
              </a:rPr>
              <a:t>1% do 2mln z dotacją na spłatę części kapitału.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C22402-5629-79A1-550D-697D7B187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942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94556-6C13-B6E2-122B-E931A0DD2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6760D1C2-6763-3A4E-D49C-BB38537350D1}"/>
              </a:ext>
            </a:extLst>
          </p:cNvPr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78E5FDA2-9BA7-DF52-A726-F3EDF8C73213}"/>
              </a:ext>
            </a:extLst>
          </p:cNvPr>
          <p:cNvSpPr txBox="1"/>
          <p:nvPr/>
        </p:nvSpPr>
        <p:spPr>
          <a:xfrm>
            <a:off x="2953468" y="1172924"/>
            <a:ext cx="7435049" cy="1074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500"/>
              </a:lnSpc>
            </a:pPr>
            <a:r>
              <a:rPr lang="pl-PL" sz="2400" b="1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OFERTA LUBUSKIEGO FUNDUSZU POŻYCZKOWEGO</a:t>
            </a:r>
            <a:endParaRPr lang="pl-PL" altLang="pl-PL" sz="2400" b="1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endParaRPr lang="pl-PL"/>
          </a:p>
        </p:txBody>
      </p:sp>
      <p:sp>
        <p:nvSpPr>
          <p:cNvPr id="15" name="Prostokąt zaokrąglony 14">
            <a:extLst>
              <a:ext uri="{FF2B5EF4-FFF2-40B4-BE49-F238E27FC236}">
                <a16:creationId xmlns:a16="http://schemas.microsoft.com/office/drawing/2014/main" id="{1ECF118F-EC76-A36D-5A68-579DCFE7F413}"/>
              </a:ext>
            </a:extLst>
          </p:cNvPr>
          <p:cNvSpPr/>
          <p:nvPr/>
        </p:nvSpPr>
        <p:spPr>
          <a:xfrm>
            <a:off x="2528730" y="1508496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07BFA72-7450-FD75-35AF-7161505295A9}"/>
              </a:ext>
            </a:extLst>
          </p:cNvPr>
          <p:cNvSpPr txBox="1"/>
          <p:nvPr/>
        </p:nvSpPr>
        <p:spPr>
          <a:xfrm>
            <a:off x="2865545" y="2098790"/>
            <a:ext cx="7110849" cy="771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2750"/>
              </a:lnSpc>
              <a:buNone/>
            </a:pPr>
            <a:r>
              <a:rPr lang="pl-PL" b="1">
                <a:solidFill>
                  <a:srgbClr val="C00000"/>
                </a:solidFill>
                <a:latin typeface="Century Gothic" panose="020B0502020202020204" pitchFamily="34" charset="0"/>
                <a:ea typeface="Overpass Bold" pitchFamily="34" charset="-122"/>
                <a:cs typeface="Overpass Bold" pitchFamily="34" charset="-120"/>
              </a:rPr>
              <a:t>Pożyczka na efektywność energetyczną w mieszkalnictwie oraz modernizację oświetlenia ulicznego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0B21A0A9-480B-AA95-2C95-089378799E61}"/>
              </a:ext>
            </a:extLst>
          </p:cNvPr>
          <p:cNvSpPr txBox="1"/>
          <p:nvPr/>
        </p:nvSpPr>
        <p:spPr>
          <a:xfrm>
            <a:off x="2865545" y="2951600"/>
            <a:ext cx="6653995" cy="2260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600" dirty="0">
                <a:latin typeface="Century Gothic" panose="020B0502020202020204" pitchFamily="34" charset="0"/>
              </a:rPr>
              <a:t>Kapitał przeznaczony na pożyczki uzyskany na podstawie umowy z Bankiem Gospodarstwa Krajowego w kwocie </a:t>
            </a:r>
            <a:r>
              <a:rPr lang="pl-PL" sz="1600" b="1" dirty="0">
                <a:latin typeface="Century Gothic" panose="020B0502020202020204" pitchFamily="34" charset="0"/>
              </a:rPr>
              <a:t>12 mln zł.</a:t>
            </a:r>
          </a:p>
          <a:p>
            <a:pPr>
              <a:lnSpc>
                <a:spcPct val="150000"/>
              </a:lnSpc>
            </a:pPr>
            <a:r>
              <a:rPr lang="pl-PL" sz="1600" b="1" dirty="0">
                <a:latin typeface="Century Gothic" panose="020B0502020202020204" pitchFamily="34" charset="0"/>
              </a:rPr>
              <a:t>1% do 2mln z dotacją na spłatę części kapitału. </a:t>
            </a:r>
          </a:p>
          <a:p>
            <a:pPr>
              <a:lnSpc>
                <a:spcPct val="150000"/>
              </a:lnSpc>
            </a:pPr>
            <a:endParaRPr lang="pl-PL" sz="1600" b="1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1600" b="1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1600" b="1" dirty="0">
              <a:latin typeface="Century Gothic" panose="020B0502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0D72A567-27CC-71BE-7624-59ED98DF76F3}"/>
              </a:ext>
            </a:extLst>
          </p:cNvPr>
          <p:cNvSpPr txBox="1"/>
          <p:nvPr/>
        </p:nvSpPr>
        <p:spPr>
          <a:xfrm>
            <a:off x="2865545" y="4171094"/>
            <a:ext cx="6124574" cy="41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750"/>
              </a:lnSpc>
            </a:pPr>
            <a:r>
              <a:rPr lang="pl-PL" b="1" dirty="0">
                <a:solidFill>
                  <a:srgbClr val="C00000"/>
                </a:solidFill>
                <a:latin typeface="Century Gothic" panose="020B0502020202020204" pitchFamily="34" charset="0"/>
                <a:ea typeface="Overpass Bold" pitchFamily="34" charset="-122"/>
                <a:cs typeface="Overpass Bold" pitchFamily="34" charset="-120"/>
              </a:rPr>
              <a:t>Pożyczka na rozwój OZE instytucji publicznych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33EFC98-A0CF-AEF2-835C-7186E4DEF31C}"/>
              </a:ext>
            </a:extLst>
          </p:cNvPr>
          <p:cNvSpPr/>
          <p:nvPr/>
        </p:nvSpPr>
        <p:spPr>
          <a:xfrm>
            <a:off x="2865545" y="4731842"/>
            <a:ext cx="7022926" cy="1124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50"/>
              </a:lnSpc>
            </a:pPr>
            <a:r>
              <a:rPr lang="pl-PL" sz="1600" dirty="0">
                <a:latin typeface="Century Gothic" panose="020B0502020202020204" pitchFamily="34" charset="0"/>
              </a:rPr>
              <a:t>Kapitał przeznaczony na pożyczki uzyskany na podstawie umowy </a:t>
            </a:r>
            <a:br>
              <a:rPr lang="pl-PL" sz="1600" dirty="0">
                <a:latin typeface="Century Gothic" panose="020B0502020202020204" pitchFamily="34" charset="0"/>
              </a:rPr>
            </a:br>
            <a:r>
              <a:rPr lang="pl-PL" sz="1600" dirty="0">
                <a:latin typeface="Century Gothic" panose="020B0502020202020204" pitchFamily="34" charset="0"/>
              </a:rPr>
              <a:t>z Bankiem Gospodarstwa Krajowego w kwocie </a:t>
            </a:r>
            <a:r>
              <a:rPr lang="pl-PL" sz="1600" b="1" dirty="0">
                <a:latin typeface="Century Gothic" panose="020B0502020202020204" pitchFamily="34" charset="0"/>
              </a:rPr>
              <a:t>10 mln zł.</a:t>
            </a:r>
          </a:p>
          <a:p>
            <a:pPr>
              <a:lnSpc>
                <a:spcPct val="150000"/>
              </a:lnSpc>
            </a:pPr>
            <a:r>
              <a:rPr lang="pl-PL" sz="1600" b="1" dirty="0">
                <a:latin typeface="Century Gothic" panose="020B0502020202020204" pitchFamily="34" charset="0"/>
              </a:rPr>
              <a:t>1% do 2mln z dotacją na spłatę części kapitału.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BCA389-5A5E-42F7-657F-2F4FAE4934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533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94556-6C13-B6E2-122B-E931A0DD2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6760D1C2-6763-3A4E-D49C-BB38537350D1}"/>
              </a:ext>
            </a:extLst>
          </p:cNvPr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78E5FDA2-9BA7-DF52-A726-F3EDF8C73213}"/>
              </a:ext>
            </a:extLst>
          </p:cNvPr>
          <p:cNvSpPr txBox="1"/>
          <p:nvPr/>
        </p:nvSpPr>
        <p:spPr>
          <a:xfrm>
            <a:off x="2953468" y="1172924"/>
            <a:ext cx="6639959" cy="1074653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>
              <a:lnSpc>
                <a:spcPts val="5500"/>
              </a:lnSpc>
            </a:pPr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Century Gothic"/>
                <a:cs typeface="Arial"/>
              </a:rPr>
              <a:t>OFERTA LUBUSKIEGO FUNDUSZU ROZWOJU</a:t>
            </a:r>
            <a:r>
              <a:rPr lang="pl-PL" altLang="pl-PL" sz="2400" b="1" dirty="0">
                <a:solidFill>
                  <a:schemeClr val="accent5">
                    <a:lumMod val="75000"/>
                  </a:schemeClr>
                </a:solidFill>
                <a:latin typeface="Century Gothic"/>
                <a:cs typeface="Arial"/>
              </a:rPr>
              <a:t> </a:t>
            </a:r>
            <a:endParaRPr lang="pl-PL" altLang="pl-PL" sz="24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endParaRPr lang="pl-PL" dirty="0"/>
          </a:p>
        </p:txBody>
      </p:sp>
      <p:sp>
        <p:nvSpPr>
          <p:cNvPr id="15" name="Prostokąt zaokrąglony 14">
            <a:extLst>
              <a:ext uri="{FF2B5EF4-FFF2-40B4-BE49-F238E27FC236}">
                <a16:creationId xmlns:a16="http://schemas.microsoft.com/office/drawing/2014/main" id="{1ECF118F-EC76-A36D-5A68-579DCFE7F413}"/>
              </a:ext>
            </a:extLst>
          </p:cNvPr>
          <p:cNvSpPr/>
          <p:nvPr/>
        </p:nvSpPr>
        <p:spPr>
          <a:xfrm>
            <a:off x="2528730" y="1508496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07BFA72-7450-FD75-35AF-7161505295A9}"/>
              </a:ext>
            </a:extLst>
          </p:cNvPr>
          <p:cNvSpPr txBox="1"/>
          <p:nvPr/>
        </p:nvSpPr>
        <p:spPr>
          <a:xfrm>
            <a:off x="2707569" y="1754961"/>
            <a:ext cx="7110849" cy="42030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ts val="2750"/>
              </a:lnSpc>
            </a:pPr>
            <a:r>
              <a:rPr lang="pl-PL" b="1">
                <a:solidFill>
                  <a:srgbClr val="C00000"/>
                </a:solidFill>
                <a:latin typeface="Century Gothic"/>
                <a:ea typeface="Overpass Bold"/>
                <a:cs typeface="Overpass Bold" pitchFamily="34" charset="-120"/>
              </a:rPr>
              <a:t>PAKIET POŻYCZEK 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BCA389-5A5E-42F7-657F-2F4FAE4934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1AEA7CD-3D0B-AF64-FB74-A3C2D2D958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0123" y="2437200"/>
            <a:ext cx="2976473" cy="3448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CE7F09A-DF41-0B5E-044E-9C858FFC3C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8457" y="2437200"/>
            <a:ext cx="2687910" cy="34475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129BAE7-29EA-95BA-78B9-73CA120762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5387" y="2437200"/>
            <a:ext cx="2620797" cy="3448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A987D08-49D5-4F8E-0474-897F0573DC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0" y="5395449"/>
            <a:ext cx="5975196" cy="80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217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29344-A536-EBE5-8233-D1F3BEA8F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80873B4F-00C3-2C3C-92A2-7E32808E67D7}"/>
              </a:ext>
            </a:extLst>
          </p:cNvPr>
          <p:cNvCxnSpPr/>
          <p:nvPr/>
        </p:nvCxnSpPr>
        <p:spPr>
          <a:xfrm flipV="1">
            <a:off x="330925" y="6296297"/>
            <a:ext cx="11547566" cy="17417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2AC01173-6EBB-6898-65D1-5C4ECD6571D3}"/>
              </a:ext>
            </a:extLst>
          </p:cNvPr>
          <p:cNvSpPr txBox="1"/>
          <p:nvPr/>
        </p:nvSpPr>
        <p:spPr>
          <a:xfrm>
            <a:off x="2953468" y="1172924"/>
            <a:ext cx="6639959" cy="1074653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>
              <a:lnSpc>
                <a:spcPts val="5500"/>
              </a:lnSpc>
            </a:pPr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Century Gothic"/>
                <a:cs typeface="Arial"/>
              </a:rPr>
              <a:t>OFERTA LUBUSKIEGO FUNDUSZU ROZWOJU</a:t>
            </a:r>
            <a:r>
              <a:rPr lang="pl-PL" altLang="pl-PL" sz="2400" b="1" dirty="0">
                <a:solidFill>
                  <a:schemeClr val="accent5">
                    <a:lumMod val="75000"/>
                  </a:schemeClr>
                </a:solidFill>
                <a:latin typeface="Century Gothic"/>
                <a:cs typeface="Arial"/>
              </a:rPr>
              <a:t> </a:t>
            </a:r>
            <a:endParaRPr lang="pl-PL" altLang="pl-PL" sz="24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endParaRPr lang="pl-PL" dirty="0"/>
          </a:p>
        </p:txBody>
      </p:sp>
      <p:sp>
        <p:nvSpPr>
          <p:cNvPr id="15" name="Prostokąt zaokrąglony 14">
            <a:extLst>
              <a:ext uri="{FF2B5EF4-FFF2-40B4-BE49-F238E27FC236}">
                <a16:creationId xmlns:a16="http://schemas.microsoft.com/office/drawing/2014/main" id="{09FB5C9A-2CF5-B70D-0451-546DDE9654AE}"/>
              </a:ext>
            </a:extLst>
          </p:cNvPr>
          <p:cNvSpPr/>
          <p:nvPr/>
        </p:nvSpPr>
        <p:spPr>
          <a:xfrm>
            <a:off x="2528730" y="1508496"/>
            <a:ext cx="244918" cy="244918"/>
          </a:xfrm>
          <a:prstGeom prst="roundRect">
            <a:avLst/>
          </a:prstGeom>
          <a:solidFill>
            <a:srgbClr val="CD4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FAC02A5-928F-B65B-BC5F-ED638DA20B58}"/>
              </a:ext>
            </a:extLst>
          </p:cNvPr>
          <p:cNvSpPr txBox="1"/>
          <p:nvPr/>
        </p:nvSpPr>
        <p:spPr>
          <a:xfrm>
            <a:off x="2707569" y="1754961"/>
            <a:ext cx="7110849" cy="42030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ts val="2750"/>
              </a:lnSpc>
            </a:pPr>
            <a:r>
              <a:rPr lang="pl-PL" b="1" dirty="0">
                <a:solidFill>
                  <a:srgbClr val="C00000"/>
                </a:solidFill>
                <a:latin typeface="Century Gothic"/>
                <a:ea typeface="Overpass Bold"/>
                <a:cs typeface="Overpass Bold" pitchFamily="34" charset="-120"/>
              </a:rPr>
              <a:t>PAKIET POŻYCZEK 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6881E9-CFE7-4C5C-D39E-FEE1826399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919" y="148218"/>
            <a:ext cx="2436310" cy="1060296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A5202E6-8701-92AF-AD49-84B0D4261CA8}"/>
              </a:ext>
            </a:extLst>
          </p:cNvPr>
          <p:cNvSpPr txBox="1"/>
          <p:nvPr/>
        </p:nvSpPr>
        <p:spPr>
          <a:xfrm>
            <a:off x="781812" y="2335451"/>
            <a:ext cx="11237976" cy="38472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pl-PL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DYSTRYBUCJA POŻYCZEK PRZEZ POŚREDNIKÓW FINANSOWYCH:</a:t>
            </a:r>
          </a:p>
          <a:p>
            <a:pPr algn="ctr"/>
            <a:endParaRPr lang="pl-PL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pl-PL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6"/>
            <a:r>
              <a:rPr lang="pl-PL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Fundacja „Przedsiębiorczość” w Żarach.</a:t>
            </a:r>
          </a:p>
          <a:p>
            <a:pPr lvl="2"/>
            <a:endParaRPr lang="pl-PL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pl-PL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pl-PL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pl-PL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pl-PL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4"/>
            <a:r>
              <a:rPr lang="pl-PL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Stowarzyszenie Wspierania Małej Przedsiębiorczości w Dobiegniewie.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endParaRPr lang="pl-PL" dirty="0"/>
          </a:p>
          <a:p>
            <a:pPr lvl="2"/>
            <a:endParaRPr lang="pl-PL" dirty="0"/>
          </a:p>
          <a:p>
            <a:pPr algn="ctr"/>
            <a:endParaRPr lang="pl-PL" sz="2800" dirty="0"/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4B60A340-C595-DD7A-FAAE-3C592AB17A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4697" y="3724223"/>
            <a:ext cx="2520000" cy="681764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C0DA97D2-289A-3419-6489-ED9AEF1B8B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4697" y="5258175"/>
            <a:ext cx="2520000" cy="654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568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22ac6d-6569-46c4-b721-5060ac1593f8" xsi:nil="true"/>
    <Udost_x0119_pnienie xmlns="ef353d20-e05d-4f43-b074-5080bc5588b5">udostępnione do edycji - wszyscy</Udost_x0119_pnienie>
    <Status xmlns="ef353d20-e05d-4f43-b074-5080bc5588b5">Wprowadzony</Status>
    <lcf76f155ced4ddcb4097134ff3c332f xmlns="ef353d20-e05d-4f43-b074-5080bc5588b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1F3BBB711B4BE45A63189ACF0ADBC8A" ma:contentTypeVersion="13" ma:contentTypeDescription="Utwórz nowy dokument." ma:contentTypeScope="" ma:versionID="cc9639018d8a757b005d4aef59f1948e">
  <xsd:schema xmlns:xsd="http://www.w3.org/2001/XMLSchema" xmlns:xs="http://www.w3.org/2001/XMLSchema" xmlns:p="http://schemas.microsoft.com/office/2006/metadata/properties" xmlns:ns2="ef353d20-e05d-4f43-b074-5080bc5588b5" xmlns:ns3="5922ac6d-6569-46c4-b721-5060ac1593f8" targetNamespace="http://schemas.microsoft.com/office/2006/metadata/properties" ma:root="true" ma:fieldsID="3dced11526c6d09d3f3c2c92c5f43162" ns2:_="" ns3:_="">
    <xsd:import namespace="ef353d20-e05d-4f43-b074-5080bc5588b5"/>
    <xsd:import namespace="5922ac6d-6569-46c4-b721-5060ac1593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Udost_x0119_pnieni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353d20-e05d-4f43-b074-5080bc5588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14797b1b-04e2-4417-bd4b-7e81955f24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Udost_x0119_pnienie" ma:index="19" nillable="true" ma:displayName="Udostępnienie" ma:default="udostępnione do edycji - wszyscy" ma:internalName="Udost_x0119_pnienie">
      <xsd:simpleType>
        <xsd:restriction base="dms:Text">
          <xsd:maxLength value="255"/>
        </xsd:restriction>
      </xsd:simpleType>
    </xsd:element>
    <xsd:element name="Status" ma:index="20" nillable="true" ma:displayName="Status" ma:default="Wprowadzony" ma:format="Dropdown" ma:internalName="Status">
      <xsd:simpleType>
        <xsd:restriction base="dms:Choice">
          <xsd:enumeration value="Wprowadzony"/>
          <xsd:enumeration value="Sprawdzony"/>
          <xsd:enumeration value="Zatwierdzony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22ac6d-6569-46c4-b721-5060ac1593f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dd712d9-d10b-4b9f-9bf0-fb2e62372bc5}" ma:internalName="TaxCatchAll" ma:showField="CatchAllData" ma:web="5922ac6d-6569-46c4-b721-5060ac1593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76BE6F-2024-4CAD-8ADF-626A44617FA4}">
  <ds:schemaRefs>
    <ds:schemaRef ds:uri="ef353d20-e05d-4f43-b074-5080bc5588b5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5922ac6d-6569-46c4-b721-5060ac1593f8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1470DE7-56E9-4C6D-8BCA-A1EE3972E6DE}">
  <ds:schemaRefs>
    <ds:schemaRef ds:uri="5922ac6d-6569-46c4-b721-5060ac1593f8"/>
    <ds:schemaRef ds:uri="ef353d20-e05d-4f43-b074-5080bc5588b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B9B6C76-1D9F-4250-892A-60FAE5FB4B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608</Words>
  <Application>Microsoft Office PowerPoint</Application>
  <PresentationFormat>Panoramiczny</PresentationFormat>
  <Paragraphs>90</Paragraphs>
  <Slides>11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Overpass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mika misiu</dc:creator>
  <cp:lastModifiedBy>Tymon Ostrouch</cp:lastModifiedBy>
  <cp:revision>3</cp:revision>
  <dcterms:created xsi:type="dcterms:W3CDTF">2025-12-01T15:52:04Z</dcterms:created>
  <dcterms:modified xsi:type="dcterms:W3CDTF">2026-06-08T13:33:46Z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0x01010011F3BBB711B4BE45A63189ACF0ADBC8A</vt:lpwstr>
  </property>
  <property fmtid="{D5CDD505-2E9C-101B-9397-08002B2CF9AE}" pid="3" name="MediaServiceImageTags">
    <vt:lpwstr/>
  </property>
</Properties>
</file>