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27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27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3480" y="6361560"/>
            <a:ext cx="6535439" cy="4960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49160"/>
            <a:ext cx="7544879" cy="773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360" y="99000"/>
            <a:ext cx="7598879" cy="57491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6680" y="713880"/>
            <a:ext cx="6625079" cy="6047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0" y="918360"/>
            <a:ext cx="3239639" cy="48596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23480" y="6361560"/>
            <a:ext cx="6535439" cy="4960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49160"/>
            <a:ext cx="7544879" cy="773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7360" y="99000"/>
            <a:ext cx="7598879" cy="57491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66680" y="713880"/>
            <a:ext cx="6625079" cy="604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8620" y="690726"/>
            <a:ext cx="10215880" cy="490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8400" y="1221591"/>
            <a:ext cx="5519420" cy="461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27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1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2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945" y="3857688"/>
            <a:ext cx="10674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75" b="1">
                <a:latin typeface="Arial"/>
                <a:cs typeface="Arial"/>
              </a:rPr>
              <a:t>10-</a:t>
            </a:r>
            <a:r>
              <a:rPr dirty="0" sz="1400" spc="-80" b="1">
                <a:latin typeface="Arial"/>
                <a:cs typeface="Arial"/>
              </a:rPr>
              <a:t>11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czerwca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71385" y="3740688"/>
            <a:ext cx="11112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20" b="1">
                <a:latin typeface="Arial"/>
                <a:cs typeface="Arial"/>
              </a:rPr>
              <a:t>Gorzów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Wlkp., </a:t>
            </a:r>
            <a:r>
              <a:rPr dirty="0" sz="1400" spc="-75" b="1">
                <a:latin typeface="Arial"/>
                <a:cs typeface="Arial"/>
              </a:rPr>
              <a:t>Hotel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60" b="1">
                <a:latin typeface="Arial"/>
                <a:cs typeface="Arial"/>
              </a:rPr>
              <a:t>Mieszko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120" y="1063440"/>
            <a:ext cx="5402879" cy="12830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560" y="3480120"/>
            <a:ext cx="818999" cy="8492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1240" y="3587400"/>
            <a:ext cx="850679" cy="7073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97920" y="0"/>
            <a:ext cx="12094210" cy="6858000"/>
            <a:chOff x="97920" y="0"/>
            <a:chExt cx="12094210" cy="6858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4800" y="0"/>
              <a:ext cx="6366959" cy="63050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0040" y="6383520"/>
              <a:ext cx="6248879" cy="4741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920" y="6344640"/>
              <a:ext cx="7544879" cy="77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48980" y="1380190"/>
            <a:ext cx="5960110" cy="5207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50" spc="70"/>
              <a:t>Marketing</a:t>
            </a:r>
            <a:r>
              <a:rPr dirty="0" sz="3250" spc="-105"/>
              <a:t> </a:t>
            </a:r>
            <a:r>
              <a:rPr dirty="0" sz="3250" spc="85"/>
              <a:t>oparty</a:t>
            </a:r>
            <a:r>
              <a:rPr dirty="0" sz="3250" spc="-105"/>
              <a:t> </a:t>
            </a:r>
            <a:r>
              <a:rPr dirty="0" sz="3250"/>
              <a:t>na</a:t>
            </a:r>
            <a:r>
              <a:rPr dirty="0" sz="3250" spc="-105"/>
              <a:t> </a:t>
            </a:r>
            <a:r>
              <a:rPr dirty="0" sz="3250" spc="50"/>
              <a:t>zaufaniu</a:t>
            </a:r>
            <a:endParaRPr sz="3250"/>
          </a:p>
        </p:txBody>
      </p:sp>
      <p:sp>
        <p:nvSpPr>
          <p:cNvPr id="3" name="object 3"/>
          <p:cNvSpPr txBox="1"/>
          <p:nvPr/>
        </p:nvSpPr>
        <p:spPr>
          <a:xfrm>
            <a:off x="648980" y="2237535"/>
            <a:ext cx="102273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Klienci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kupują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od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firm,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którym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ufają.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Budowanie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zaufania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to 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długoterminowa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inwestycja,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która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przynosi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trwałe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efekty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sprzedażowe.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9260" y="2544991"/>
            <a:ext cx="4344035" cy="98806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Opinie</a:t>
            </a:r>
            <a:r>
              <a:rPr dirty="0" sz="1600" spc="-5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klientów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390"/>
              </a:spcBef>
            </a:pP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Autentyczne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recenzje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budują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wiarygodność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pomagają nowym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klientom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podjąć</a:t>
            </a:r>
            <a:r>
              <a:rPr dirty="0" sz="1300" spc="-6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decyzję</a:t>
            </a:r>
            <a:r>
              <a:rPr dirty="0" sz="1300" spc="-6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zakupową.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6780" y="2544991"/>
            <a:ext cx="4525010" cy="98806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Referencje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390"/>
              </a:spcBef>
            </a:pP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Polecenia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od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zadowolonych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klientów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to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najskuteczniejsza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forma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reklamy.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9260" y="3762511"/>
            <a:ext cx="4300220" cy="98806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Case</a:t>
            </a:r>
            <a:r>
              <a:rPr dirty="0" sz="1600" spc="2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studies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390"/>
              </a:spcBef>
            </a:pP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Konkretne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przykłady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sukcesów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pokazują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potencjalnym 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klientom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realne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efekty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współpracy.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06780" y="3762511"/>
            <a:ext cx="4495800" cy="98806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Aktywność</a:t>
            </a:r>
            <a:r>
              <a:rPr dirty="0" sz="1600" spc="5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100" b="1">
                <a:solidFill>
                  <a:srgbClr val="272525"/>
                </a:solidFill>
                <a:latin typeface="Arial"/>
                <a:cs typeface="Arial"/>
              </a:rPr>
              <a:t>w</a:t>
            </a:r>
            <a:r>
              <a:rPr dirty="0" sz="1600" spc="5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social</a:t>
            </a:r>
            <a:r>
              <a:rPr dirty="0" sz="1600" spc="5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media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390"/>
              </a:spcBef>
            </a:pP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Regularna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obecność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ekspercka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wiedza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budują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autorytet 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marki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60">
                <a:solidFill>
                  <a:srgbClr val="272525"/>
                </a:solidFill>
                <a:latin typeface="Lucida Grande"/>
                <a:cs typeface="Lucida Grande"/>
              </a:rPr>
              <a:t>w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oczach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odbiorców.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7020" y="4978575"/>
            <a:ext cx="620331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"Ludzie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nie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kupują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produktów.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Kupują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pewność,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że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dokonują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dobrego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wyboru."</a:t>
            </a:r>
            <a:endParaRPr sz="13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0000"/>
            <a:ext cx="3359879" cy="5039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500619" y="926229"/>
            <a:ext cx="4793615" cy="1036319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ts val="4060"/>
              </a:lnSpc>
              <a:spcBef>
                <a:spcPts val="35"/>
              </a:spcBef>
            </a:pPr>
            <a:r>
              <a:rPr dirty="0" sz="3250" spc="80"/>
              <a:t>Sztuczna</a:t>
            </a:r>
            <a:r>
              <a:rPr dirty="0" sz="3250" spc="100"/>
              <a:t> </a:t>
            </a:r>
            <a:r>
              <a:rPr dirty="0" sz="3250"/>
              <a:t>inteligencja</a:t>
            </a:r>
            <a:r>
              <a:rPr dirty="0" sz="3250" spc="95"/>
              <a:t> </a:t>
            </a:r>
            <a:r>
              <a:rPr dirty="0" sz="3250" spc="175"/>
              <a:t>w </a:t>
            </a:r>
            <a:r>
              <a:rPr dirty="0" sz="3250"/>
              <a:t>marketingu</a:t>
            </a:r>
            <a:r>
              <a:rPr dirty="0" sz="3250" spc="85"/>
              <a:t> </a:t>
            </a:r>
            <a:r>
              <a:rPr dirty="0" sz="3250"/>
              <a:t>i</a:t>
            </a:r>
            <a:r>
              <a:rPr dirty="0" sz="3250" spc="85"/>
              <a:t> sprzedaży</a:t>
            </a:r>
            <a:endParaRPr sz="3250"/>
          </a:p>
        </p:txBody>
      </p:sp>
      <p:sp>
        <p:nvSpPr>
          <p:cNvPr id="4" name="object 4"/>
          <p:cNvSpPr txBox="1"/>
          <p:nvPr/>
        </p:nvSpPr>
        <p:spPr>
          <a:xfrm>
            <a:off x="4572620" y="2152356"/>
            <a:ext cx="5685155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</a:pP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AI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zmienia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sposób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pracy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przedsiębiorców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65">
                <a:solidFill>
                  <a:srgbClr val="272525"/>
                </a:solidFill>
                <a:latin typeface="Lucida Grande"/>
                <a:cs typeface="Lucida Grande"/>
              </a:rPr>
              <a:t>-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otwierając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nowe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możliwości,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których</a:t>
            </a:r>
            <a:r>
              <a:rPr dirty="0" sz="130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jeszcze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kilka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lat</a:t>
            </a:r>
            <a:r>
              <a:rPr dirty="0" sz="1300" spc="-6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temu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nie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można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było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sobie</a:t>
            </a:r>
            <a:r>
              <a:rPr dirty="0" sz="1300" spc="-6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wyobrazić.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4159" y="2952359"/>
            <a:ext cx="3185160" cy="2950845"/>
          </a:xfrm>
          <a:custGeom>
            <a:avLst/>
            <a:gdLst/>
            <a:ahLst/>
            <a:cxnLst/>
            <a:rect l="l" t="t" r="r" b="b"/>
            <a:pathLst>
              <a:path w="3185159" h="2950845">
                <a:moveTo>
                  <a:pt x="3065474" y="2950559"/>
                </a:moveTo>
                <a:lnTo>
                  <a:pt x="119084" y="2950559"/>
                </a:lnTo>
                <a:lnTo>
                  <a:pt x="72731" y="2941201"/>
                </a:lnTo>
                <a:lnTo>
                  <a:pt x="34879" y="2915680"/>
                </a:lnTo>
                <a:lnTo>
                  <a:pt x="9358" y="2877828"/>
                </a:lnTo>
                <a:lnTo>
                  <a:pt x="0" y="2831475"/>
                </a:lnTo>
                <a:lnTo>
                  <a:pt x="0" y="119084"/>
                </a:lnTo>
                <a:lnTo>
                  <a:pt x="9358" y="72731"/>
                </a:lnTo>
                <a:lnTo>
                  <a:pt x="34879" y="34879"/>
                </a:lnTo>
                <a:lnTo>
                  <a:pt x="72731" y="9358"/>
                </a:lnTo>
                <a:lnTo>
                  <a:pt x="119084" y="0"/>
                </a:lnTo>
                <a:lnTo>
                  <a:pt x="3065474" y="0"/>
                </a:lnTo>
                <a:lnTo>
                  <a:pt x="3111047" y="9064"/>
                </a:lnTo>
                <a:lnTo>
                  <a:pt x="3149680" y="34878"/>
                </a:lnTo>
                <a:lnTo>
                  <a:pt x="3175495" y="73512"/>
                </a:lnTo>
                <a:lnTo>
                  <a:pt x="3184559" y="119084"/>
                </a:lnTo>
                <a:lnTo>
                  <a:pt x="3184559" y="2831475"/>
                </a:lnTo>
                <a:lnTo>
                  <a:pt x="3175201" y="2877828"/>
                </a:lnTo>
                <a:lnTo>
                  <a:pt x="3149680" y="2915680"/>
                </a:lnTo>
                <a:lnTo>
                  <a:pt x="3111828" y="2941201"/>
                </a:lnTo>
                <a:lnTo>
                  <a:pt x="3065474" y="2950559"/>
                </a:lnTo>
                <a:close/>
              </a:path>
            </a:pathLst>
          </a:custGeom>
          <a:solidFill>
            <a:srgbClr val="495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71060" y="3096772"/>
            <a:ext cx="14008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Możliwości</a:t>
            </a:r>
            <a:r>
              <a:rPr dirty="0" sz="1600" spc="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AI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7058" y="3456636"/>
            <a:ext cx="2131695" cy="134302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15595" indent="-302895">
              <a:lnSpc>
                <a:spcPct val="100000"/>
              </a:lnSpc>
              <a:spcBef>
                <a:spcPts val="6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25">
                <a:solidFill>
                  <a:srgbClr val="FFFFFF"/>
                </a:solidFill>
                <a:latin typeface="Lucida Grande"/>
                <a:cs typeface="Lucida Grande"/>
              </a:rPr>
              <a:t>Tworzenie</a:t>
            </a:r>
            <a:r>
              <a:rPr dirty="0" sz="1300" spc="-5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treści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Generowanie</a:t>
            </a:r>
            <a:r>
              <a:rPr dirty="0" sz="1300" spc="-3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grafik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>
                <a:solidFill>
                  <a:srgbClr val="FFFFFF"/>
                </a:solidFill>
                <a:latin typeface="Lucida Grande"/>
                <a:cs typeface="Lucida Grande"/>
              </a:rPr>
              <a:t>Przygotowywanie</a:t>
            </a:r>
            <a:r>
              <a:rPr dirty="0" sz="1300" spc="-7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Grande"/>
                <a:cs typeface="Lucida Grande"/>
              </a:rPr>
              <a:t>ofert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30">
                <a:solidFill>
                  <a:srgbClr val="FFFFFF"/>
                </a:solidFill>
                <a:latin typeface="Lucida Grande"/>
                <a:cs typeface="Lucida Grande"/>
              </a:rPr>
              <a:t>Analiza</a:t>
            </a:r>
            <a:r>
              <a:rPr dirty="0" sz="1300" spc="-6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klientów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>
                <a:solidFill>
                  <a:srgbClr val="FFFFFF"/>
                </a:solidFill>
                <a:latin typeface="Lucida Grande"/>
                <a:cs typeface="Lucida Grande"/>
              </a:rPr>
              <a:t>Planowanie</a:t>
            </a:r>
            <a:r>
              <a:rPr dirty="0" sz="1300" spc="-9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kampanii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77260" y="3096772"/>
            <a:ext cx="27787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Korzyści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dla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przedsiębiorcy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585197" y="3557437"/>
            <a:ext cx="2955925" cy="617220"/>
            <a:chOff x="8585197" y="3557437"/>
            <a:chExt cx="2955925" cy="617220"/>
          </a:xfrm>
        </p:grpSpPr>
        <p:sp>
          <p:nvSpPr>
            <p:cNvPr id="10" name="object 10"/>
            <p:cNvSpPr/>
            <p:nvPr/>
          </p:nvSpPr>
          <p:spPr>
            <a:xfrm>
              <a:off x="8589960" y="3562200"/>
              <a:ext cx="2946400" cy="607695"/>
            </a:xfrm>
            <a:custGeom>
              <a:avLst/>
              <a:gdLst/>
              <a:ahLst/>
              <a:cxnLst/>
              <a:rect l="l" t="t" r="r" b="b"/>
              <a:pathLst>
                <a:path w="2946400" h="607695">
                  <a:moveTo>
                    <a:pt x="2876824" y="607679"/>
                  </a:moveTo>
                  <a:lnTo>
                    <a:pt x="69414" y="607679"/>
                  </a:lnTo>
                  <a:lnTo>
                    <a:pt x="42395" y="602224"/>
                  </a:lnTo>
                  <a:lnTo>
                    <a:pt x="20331" y="587348"/>
                  </a:lnTo>
                  <a:lnTo>
                    <a:pt x="5454" y="565284"/>
                  </a:lnTo>
                  <a:lnTo>
                    <a:pt x="0" y="538264"/>
                  </a:lnTo>
                  <a:lnTo>
                    <a:pt x="0" y="69415"/>
                  </a:lnTo>
                  <a:lnTo>
                    <a:pt x="5454" y="42395"/>
                  </a:lnTo>
                  <a:lnTo>
                    <a:pt x="20331" y="20331"/>
                  </a:lnTo>
                  <a:lnTo>
                    <a:pt x="42395" y="5454"/>
                  </a:lnTo>
                  <a:lnTo>
                    <a:pt x="69414" y="0"/>
                  </a:lnTo>
                  <a:lnTo>
                    <a:pt x="2876824" y="0"/>
                  </a:lnTo>
                  <a:lnTo>
                    <a:pt x="2915336" y="11662"/>
                  </a:lnTo>
                  <a:lnTo>
                    <a:pt x="2940956" y="42851"/>
                  </a:lnTo>
                  <a:lnTo>
                    <a:pt x="2946239" y="69415"/>
                  </a:lnTo>
                  <a:lnTo>
                    <a:pt x="2946239" y="538264"/>
                  </a:lnTo>
                  <a:lnTo>
                    <a:pt x="2940785" y="565284"/>
                  </a:lnTo>
                  <a:lnTo>
                    <a:pt x="2925908" y="587348"/>
                  </a:lnTo>
                  <a:lnTo>
                    <a:pt x="2903844" y="602224"/>
                  </a:lnTo>
                  <a:lnTo>
                    <a:pt x="2876824" y="6076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589960" y="3562200"/>
              <a:ext cx="2946400" cy="607695"/>
            </a:xfrm>
            <a:custGeom>
              <a:avLst/>
              <a:gdLst/>
              <a:ahLst/>
              <a:cxnLst/>
              <a:rect l="l" t="t" r="r" b="b"/>
              <a:pathLst>
                <a:path w="2946400" h="607695">
                  <a:moveTo>
                    <a:pt x="0" y="69415"/>
                  </a:moveTo>
                  <a:lnTo>
                    <a:pt x="5454" y="42395"/>
                  </a:lnTo>
                  <a:lnTo>
                    <a:pt x="20331" y="20331"/>
                  </a:lnTo>
                  <a:lnTo>
                    <a:pt x="42395" y="5454"/>
                  </a:lnTo>
                  <a:lnTo>
                    <a:pt x="69414" y="0"/>
                  </a:lnTo>
                  <a:lnTo>
                    <a:pt x="2876824" y="0"/>
                  </a:lnTo>
                  <a:lnTo>
                    <a:pt x="2915336" y="11662"/>
                  </a:lnTo>
                  <a:lnTo>
                    <a:pt x="2940956" y="42851"/>
                  </a:lnTo>
                  <a:lnTo>
                    <a:pt x="2946239" y="69415"/>
                  </a:lnTo>
                  <a:lnTo>
                    <a:pt x="2946239" y="538264"/>
                  </a:lnTo>
                  <a:lnTo>
                    <a:pt x="2940785" y="565284"/>
                  </a:lnTo>
                  <a:lnTo>
                    <a:pt x="2925908" y="587348"/>
                  </a:lnTo>
                  <a:lnTo>
                    <a:pt x="2903844" y="602224"/>
                  </a:lnTo>
                  <a:lnTo>
                    <a:pt x="2876824" y="607679"/>
                  </a:lnTo>
                  <a:lnTo>
                    <a:pt x="69414" y="607679"/>
                  </a:lnTo>
                  <a:lnTo>
                    <a:pt x="42395" y="602224"/>
                  </a:lnTo>
                  <a:lnTo>
                    <a:pt x="20331" y="587348"/>
                  </a:lnTo>
                  <a:lnTo>
                    <a:pt x="5454" y="565284"/>
                  </a:lnTo>
                  <a:lnTo>
                    <a:pt x="0" y="538264"/>
                  </a:lnTo>
                  <a:lnTo>
                    <a:pt x="0" y="69415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1320" y="3740522"/>
              <a:ext cx="252946" cy="23806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049521" y="3713091"/>
            <a:ext cx="200596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Oszczędność</a:t>
            </a:r>
            <a:r>
              <a:rPr dirty="0" sz="1600" spc="21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czasu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585197" y="4330717"/>
            <a:ext cx="2955925" cy="617220"/>
            <a:chOff x="8585197" y="4330717"/>
            <a:chExt cx="2955925" cy="617220"/>
          </a:xfrm>
        </p:grpSpPr>
        <p:sp>
          <p:nvSpPr>
            <p:cNvPr id="15" name="object 15"/>
            <p:cNvSpPr/>
            <p:nvPr/>
          </p:nvSpPr>
          <p:spPr>
            <a:xfrm>
              <a:off x="8589960" y="4335479"/>
              <a:ext cx="2946400" cy="607695"/>
            </a:xfrm>
            <a:custGeom>
              <a:avLst/>
              <a:gdLst/>
              <a:ahLst/>
              <a:cxnLst/>
              <a:rect l="l" t="t" r="r" b="b"/>
              <a:pathLst>
                <a:path w="2946400" h="607695">
                  <a:moveTo>
                    <a:pt x="2876824" y="607679"/>
                  </a:moveTo>
                  <a:lnTo>
                    <a:pt x="69414" y="607679"/>
                  </a:lnTo>
                  <a:lnTo>
                    <a:pt x="42395" y="602225"/>
                  </a:lnTo>
                  <a:lnTo>
                    <a:pt x="20331" y="587348"/>
                  </a:lnTo>
                  <a:lnTo>
                    <a:pt x="5454" y="565284"/>
                  </a:lnTo>
                  <a:lnTo>
                    <a:pt x="0" y="538264"/>
                  </a:lnTo>
                  <a:lnTo>
                    <a:pt x="0" y="69415"/>
                  </a:lnTo>
                  <a:lnTo>
                    <a:pt x="5454" y="42395"/>
                  </a:lnTo>
                  <a:lnTo>
                    <a:pt x="20331" y="20331"/>
                  </a:lnTo>
                  <a:lnTo>
                    <a:pt x="42395" y="5454"/>
                  </a:lnTo>
                  <a:lnTo>
                    <a:pt x="69414" y="0"/>
                  </a:lnTo>
                  <a:lnTo>
                    <a:pt x="2876824" y="0"/>
                  </a:lnTo>
                  <a:lnTo>
                    <a:pt x="2915336" y="11662"/>
                  </a:lnTo>
                  <a:lnTo>
                    <a:pt x="2940956" y="42851"/>
                  </a:lnTo>
                  <a:lnTo>
                    <a:pt x="2946239" y="69415"/>
                  </a:lnTo>
                  <a:lnTo>
                    <a:pt x="2946239" y="538264"/>
                  </a:lnTo>
                  <a:lnTo>
                    <a:pt x="2940785" y="565284"/>
                  </a:lnTo>
                  <a:lnTo>
                    <a:pt x="2925908" y="587348"/>
                  </a:lnTo>
                  <a:lnTo>
                    <a:pt x="2903844" y="602225"/>
                  </a:lnTo>
                  <a:lnTo>
                    <a:pt x="2876824" y="6076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589960" y="4335479"/>
              <a:ext cx="2946400" cy="607695"/>
            </a:xfrm>
            <a:custGeom>
              <a:avLst/>
              <a:gdLst/>
              <a:ahLst/>
              <a:cxnLst/>
              <a:rect l="l" t="t" r="r" b="b"/>
              <a:pathLst>
                <a:path w="2946400" h="607695">
                  <a:moveTo>
                    <a:pt x="0" y="69415"/>
                  </a:moveTo>
                  <a:lnTo>
                    <a:pt x="5454" y="42395"/>
                  </a:lnTo>
                  <a:lnTo>
                    <a:pt x="20331" y="20331"/>
                  </a:lnTo>
                  <a:lnTo>
                    <a:pt x="42395" y="5454"/>
                  </a:lnTo>
                  <a:lnTo>
                    <a:pt x="69414" y="0"/>
                  </a:lnTo>
                  <a:lnTo>
                    <a:pt x="2876824" y="0"/>
                  </a:lnTo>
                  <a:lnTo>
                    <a:pt x="2915336" y="11662"/>
                  </a:lnTo>
                  <a:lnTo>
                    <a:pt x="2940956" y="42851"/>
                  </a:lnTo>
                  <a:lnTo>
                    <a:pt x="2946239" y="69415"/>
                  </a:lnTo>
                  <a:lnTo>
                    <a:pt x="2946239" y="538264"/>
                  </a:lnTo>
                  <a:lnTo>
                    <a:pt x="2940785" y="565284"/>
                  </a:lnTo>
                  <a:lnTo>
                    <a:pt x="2925908" y="587348"/>
                  </a:lnTo>
                  <a:lnTo>
                    <a:pt x="2903844" y="602225"/>
                  </a:lnTo>
                  <a:lnTo>
                    <a:pt x="2876824" y="607679"/>
                  </a:lnTo>
                  <a:lnTo>
                    <a:pt x="69414" y="607679"/>
                  </a:lnTo>
                  <a:lnTo>
                    <a:pt x="42395" y="602225"/>
                  </a:lnTo>
                  <a:lnTo>
                    <a:pt x="20331" y="587348"/>
                  </a:lnTo>
                  <a:lnTo>
                    <a:pt x="5454" y="565284"/>
                  </a:lnTo>
                  <a:lnTo>
                    <a:pt x="0" y="538264"/>
                  </a:lnTo>
                  <a:lnTo>
                    <a:pt x="0" y="69415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1320" y="4513802"/>
              <a:ext cx="252946" cy="23806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049521" y="4486371"/>
            <a:ext cx="14154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Niższe</a:t>
            </a:r>
            <a:r>
              <a:rPr dirty="0" sz="1600" spc="22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koszty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585197" y="5103997"/>
            <a:ext cx="2955925" cy="617220"/>
            <a:chOff x="8585197" y="5103997"/>
            <a:chExt cx="2955925" cy="617220"/>
          </a:xfrm>
        </p:grpSpPr>
        <p:sp>
          <p:nvSpPr>
            <p:cNvPr id="20" name="object 20"/>
            <p:cNvSpPr/>
            <p:nvPr/>
          </p:nvSpPr>
          <p:spPr>
            <a:xfrm>
              <a:off x="8589960" y="5108759"/>
              <a:ext cx="2946400" cy="607695"/>
            </a:xfrm>
            <a:custGeom>
              <a:avLst/>
              <a:gdLst/>
              <a:ahLst/>
              <a:cxnLst/>
              <a:rect l="l" t="t" r="r" b="b"/>
              <a:pathLst>
                <a:path w="2946400" h="607695">
                  <a:moveTo>
                    <a:pt x="2876824" y="607679"/>
                  </a:moveTo>
                  <a:lnTo>
                    <a:pt x="69414" y="607679"/>
                  </a:lnTo>
                  <a:lnTo>
                    <a:pt x="42395" y="602225"/>
                  </a:lnTo>
                  <a:lnTo>
                    <a:pt x="20331" y="587348"/>
                  </a:lnTo>
                  <a:lnTo>
                    <a:pt x="5454" y="565284"/>
                  </a:lnTo>
                  <a:lnTo>
                    <a:pt x="0" y="538264"/>
                  </a:lnTo>
                  <a:lnTo>
                    <a:pt x="0" y="69415"/>
                  </a:lnTo>
                  <a:lnTo>
                    <a:pt x="5454" y="42395"/>
                  </a:lnTo>
                  <a:lnTo>
                    <a:pt x="20331" y="20331"/>
                  </a:lnTo>
                  <a:lnTo>
                    <a:pt x="42395" y="5454"/>
                  </a:lnTo>
                  <a:lnTo>
                    <a:pt x="69414" y="0"/>
                  </a:lnTo>
                  <a:lnTo>
                    <a:pt x="2876824" y="0"/>
                  </a:lnTo>
                  <a:lnTo>
                    <a:pt x="2915336" y="11662"/>
                  </a:lnTo>
                  <a:lnTo>
                    <a:pt x="2940956" y="42851"/>
                  </a:lnTo>
                  <a:lnTo>
                    <a:pt x="2946239" y="69415"/>
                  </a:lnTo>
                  <a:lnTo>
                    <a:pt x="2946239" y="538264"/>
                  </a:lnTo>
                  <a:lnTo>
                    <a:pt x="2940785" y="565284"/>
                  </a:lnTo>
                  <a:lnTo>
                    <a:pt x="2925908" y="587348"/>
                  </a:lnTo>
                  <a:lnTo>
                    <a:pt x="2903844" y="602225"/>
                  </a:lnTo>
                  <a:lnTo>
                    <a:pt x="2876824" y="6076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589960" y="5108759"/>
              <a:ext cx="2946400" cy="607695"/>
            </a:xfrm>
            <a:custGeom>
              <a:avLst/>
              <a:gdLst/>
              <a:ahLst/>
              <a:cxnLst/>
              <a:rect l="l" t="t" r="r" b="b"/>
              <a:pathLst>
                <a:path w="2946400" h="607695">
                  <a:moveTo>
                    <a:pt x="0" y="69415"/>
                  </a:moveTo>
                  <a:lnTo>
                    <a:pt x="5454" y="42395"/>
                  </a:lnTo>
                  <a:lnTo>
                    <a:pt x="20331" y="20331"/>
                  </a:lnTo>
                  <a:lnTo>
                    <a:pt x="42395" y="5454"/>
                  </a:lnTo>
                  <a:lnTo>
                    <a:pt x="69414" y="0"/>
                  </a:lnTo>
                  <a:lnTo>
                    <a:pt x="2876824" y="0"/>
                  </a:lnTo>
                  <a:lnTo>
                    <a:pt x="2915336" y="11662"/>
                  </a:lnTo>
                  <a:lnTo>
                    <a:pt x="2940956" y="42851"/>
                  </a:lnTo>
                  <a:lnTo>
                    <a:pt x="2946239" y="69415"/>
                  </a:lnTo>
                  <a:lnTo>
                    <a:pt x="2946239" y="538264"/>
                  </a:lnTo>
                  <a:lnTo>
                    <a:pt x="2940785" y="565284"/>
                  </a:lnTo>
                  <a:lnTo>
                    <a:pt x="2925908" y="587348"/>
                  </a:lnTo>
                  <a:lnTo>
                    <a:pt x="2903844" y="602225"/>
                  </a:lnTo>
                  <a:lnTo>
                    <a:pt x="2876824" y="607679"/>
                  </a:lnTo>
                  <a:lnTo>
                    <a:pt x="69414" y="607679"/>
                  </a:lnTo>
                  <a:lnTo>
                    <a:pt x="42395" y="602225"/>
                  </a:lnTo>
                  <a:lnTo>
                    <a:pt x="20331" y="587348"/>
                  </a:lnTo>
                  <a:lnTo>
                    <a:pt x="5454" y="565284"/>
                  </a:lnTo>
                  <a:lnTo>
                    <a:pt x="0" y="538264"/>
                  </a:lnTo>
                  <a:lnTo>
                    <a:pt x="0" y="69415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1320" y="5287082"/>
              <a:ext cx="252946" cy="23806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049521" y="5259652"/>
            <a:ext cx="22199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45" b="1">
                <a:solidFill>
                  <a:srgbClr val="272525"/>
                </a:solidFill>
                <a:latin typeface="Arial"/>
                <a:cs typeface="Arial"/>
              </a:rPr>
              <a:t>Większa</a:t>
            </a:r>
            <a:r>
              <a:rPr dirty="0" sz="1600" spc="-4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efektywność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000" y="900000"/>
            <a:ext cx="3371399" cy="505727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48620" y="869688"/>
            <a:ext cx="4632960" cy="92710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ts val="3620"/>
              </a:lnSpc>
              <a:spcBef>
                <a:spcPts val="60"/>
              </a:spcBef>
            </a:pPr>
            <a:r>
              <a:rPr dirty="0" sz="2900" spc="60"/>
              <a:t>Praktyczne</a:t>
            </a:r>
            <a:r>
              <a:rPr dirty="0" sz="2900" spc="-120"/>
              <a:t> </a:t>
            </a:r>
            <a:r>
              <a:rPr dirty="0" sz="2900" spc="-10"/>
              <a:t>zastosowania ChatGPT</a:t>
            </a:r>
            <a:endParaRPr sz="29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120" y="2153880"/>
            <a:ext cx="222839" cy="2228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8620" y="1746093"/>
            <a:ext cx="2543175" cy="629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b="1">
                <a:latin typeface="Arial"/>
                <a:cs typeface="Arial"/>
              </a:rPr>
              <a:t>Tworzenie</a:t>
            </a:r>
            <a:r>
              <a:rPr dirty="0" sz="1450" spc="155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treści</a:t>
            </a:r>
            <a:endParaRPr sz="1450">
              <a:latin typeface="Arial"/>
              <a:cs typeface="Arial"/>
            </a:endParaRPr>
          </a:p>
          <a:p>
            <a:pPr marL="495934">
              <a:lnSpc>
                <a:spcPct val="100000"/>
              </a:lnSpc>
              <a:spcBef>
                <a:spcPts val="1275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Postów</a:t>
            </a:r>
            <a:r>
              <a:rPr dirty="0" sz="1450" spc="-4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100" b="1">
                <a:solidFill>
                  <a:srgbClr val="272525"/>
                </a:solidFill>
                <a:latin typeface="Arial"/>
                <a:cs typeface="Arial"/>
              </a:rPr>
              <a:t>w</a:t>
            </a:r>
            <a:r>
              <a:rPr dirty="0" sz="1450" spc="-4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social</a:t>
            </a:r>
            <a:r>
              <a:rPr dirty="0" sz="1450" spc="-4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media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120" y="2873160"/>
            <a:ext cx="222839" cy="2228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2460" y="2848414"/>
            <a:ext cx="127063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Newsletterów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120" y="3592079"/>
            <a:ext cx="222839" cy="2228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32460" y="3567333"/>
            <a:ext cx="163512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Ofert</a:t>
            </a:r>
            <a:r>
              <a:rPr dirty="0" sz="1450" spc="10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handlowych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120" y="4311000"/>
            <a:ext cx="222839" cy="22283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32460" y="4286613"/>
            <a:ext cx="171640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Opisów</a:t>
            </a:r>
            <a:r>
              <a:rPr dirty="0" sz="1450" spc="-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produktów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7599" y="2153880"/>
            <a:ext cx="222839" cy="22283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705100" y="1746093"/>
            <a:ext cx="2126615" cy="629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 b="1">
                <a:latin typeface="Arial"/>
                <a:cs typeface="Arial"/>
              </a:rPr>
              <a:t>Analiza</a:t>
            </a:r>
            <a:endParaRPr sz="1450">
              <a:latin typeface="Arial"/>
              <a:cs typeface="Arial"/>
            </a:endParaRPr>
          </a:p>
          <a:p>
            <a:pPr marL="532130">
              <a:lnSpc>
                <a:spcPct val="100000"/>
              </a:lnSpc>
              <a:spcBef>
                <a:spcPts val="1275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Grup</a:t>
            </a:r>
            <a:r>
              <a:rPr dirty="0" sz="1450" spc="-8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docelowych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7599" y="2873160"/>
            <a:ext cx="222839" cy="22283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260939" y="2848414"/>
            <a:ext cx="110172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Konkurencji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7599" y="3592079"/>
            <a:ext cx="222839" cy="22283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260939" y="3567333"/>
            <a:ext cx="1536065" cy="47625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30"/>
              </a:spcBef>
            </a:pP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Pomysłów marketingowych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 spc="70"/>
              <a:t>Automatyzacja</a:t>
            </a:r>
            <a:r>
              <a:rPr dirty="0" sz="3050" spc="-90"/>
              <a:t> </a:t>
            </a:r>
            <a:r>
              <a:rPr dirty="0" sz="3050" spc="75"/>
              <a:t>sprzedaży</a:t>
            </a:r>
            <a:endParaRPr sz="3050"/>
          </a:p>
        </p:txBody>
      </p:sp>
      <p:sp>
        <p:nvSpPr>
          <p:cNvPr id="3" name="object 3"/>
          <p:cNvSpPr txBox="1"/>
          <p:nvPr/>
        </p:nvSpPr>
        <p:spPr>
          <a:xfrm>
            <a:off x="648980" y="1287284"/>
            <a:ext cx="85305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272525"/>
                </a:solidFill>
                <a:latin typeface="Lucida Grande"/>
                <a:cs typeface="Lucida Grande"/>
              </a:rPr>
              <a:t>Nowoczesne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5">
                <a:solidFill>
                  <a:srgbClr val="272525"/>
                </a:solidFill>
                <a:latin typeface="Lucida Grande"/>
                <a:cs typeface="Lucida Grande"/>
              </a:rPr>
              <a:t>narzędzia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5">
                <a:solidFill>
                  <a:srgbClr val="272525"/>
                </a:solidFill>
                <a:latin typeface="Lucida Grande"/>
                <a:cs typeface="Lucida Grande"/>
              </a:rPr>
              <a:t>pozwalają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30">
                <a:solidFill>
                  <a:srgbClr val="272525"/>
                </a:solidFill>
                <a:latin typeface="Lucida Grande"/>
                <a:cs typeface="Lucida Grande"/>
              </a:rPr>
              <a:t>firmie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5">
                <a:solidFill>
                  <a:srgbClr val="272525"/>
                </a:solidFill>
                <a:latin typeface="Lucida Grande"/>
                <a:cs typeface="Lucida Grande"/>
              </a:rPr>
              <a:t>działać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marketingowo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>
                <a:solidFill>
                  <a:srgbClr val="272525"/>
                </a:solidFill>
                <a:latin typeface="Lucida Grande"/>
                <a:cs typeface="Lucida Grande"/>
              </a:rPr>
              <a:t>nawet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wtedy,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>
                <a:solidFill>
                  <a:srgbClr val="272525"/>
                </a:solidFill>
                <a:latin typeface="Lucida Grande"/>
                <a:cs typeface="Lucida Grande"/>
              </a:rPr>
              <a:t>gdy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właściciel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0">
                <a:solidFill>
                  <a:srgbClr val="272525"/>
                </a:solidFill>
                <a:latin typeface="Lucida Grande"/>
                <a:cs typeface="Lucida Grande"/>
              </a:rPr>
              <a:t>śpi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50">
                <a:solidFill>
                  <a:srgbClr val="272525"/>
                </a:solidFill>
                <a:latin typeface="Lucida Grande"/>
                <a:cs typeface="Lucida Grande"/>
              </a:rPr>
              <a:t>lub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obsługuje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klientów.</a:t>
            </a:r>
            <a:endParaRPr sz="1200">
              <a:latin typeface="Lucida Grande"/>
              <a:cs typeface="Lucida Gran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6917" y="1714597"/>
            <a:ext cx="5368925" cy="1781810"/>
            <a:chOff x="656917" y="1714597"/>
            <a:chExt cx="5368925" cy="1781810"/>
          </a:xfrm>
        </p:grpSpPr>
        <p:sp>
          <p:nvSpPr>
            <p:cNvPr id="5" name="object 5"/>
            <p:cNvSpPr/>
            <p:nvPr/>
          </p:nvSpPr>
          <p:spPr>
            <a:xfrm>
              <a:off x="661680" y="1719359"/>
              <a:ext cx="5359400" cy="1772285"/>
            </a:xfrm>
            <a:custGeom>
              <a:avLst/>
              <a:gdLst/>
              <a:ahLst/>
              <a:cxnLst/>
              <a:rect l="l" t="t" r="r" b="b"/>
              <a:pathLst>
                <a:path w="5359400" h="1772285">
                  <a:moveTo>
                    <a:pt x="5293337" y="1772279"/>
                  </a:moveTo>
                  <a:lnTo>
                    <a:pt x="65981" y="1772279"/>
                  </a:lnTo>
                  <a:lnTo>
                    <a:pt x="40298" y="1767094"/>
                  </a:lnTo>
                  <a:lnTo>
                    <a:pt x="19325" y="1752954"/>
                  </a:lnTo>
                  <a:lnTo>
                    <a:pt x="5185" y="1731981"/>
                  </a:lnTo>
                  <a:lnTo>
                    <a:pt x="0" y="1706298"/>
                  </a:lnTo>
                  <a:lnTo>
                    <a:pt x="0" y="65981"/>
                  </a:lnTo>
                  <a:lnTo>
                    <a:pt x="5185" y="40298"/>
                  </a:lnTo>
                  <a:lnTo>
                    <a:pt x="19325" y="19325"/>
                  </a:lnTo>
                  <a:lnTo>
                    <a:pt x="40298" y="5185"/>
                  </a:lnTo>
                  <a:lnTo>
                    <a:pt x="65981" y="0"/>
                  </a:lnTo>
                  <a:lnTo>
                    <a:pt x="5293337" y="0"/>
                  </a:lnTo>
                  <a:lnTo>
                    <a:pt x="5329944" y="11085"/>
                  </a:lnTo>
                  <a:lnTo>
                    <a:pt x="5354297" y="40731"/>
                  </a:lnTo>
                  <a:lnTo>
                    <a:pt x="5359319" y="65981"/>
                  </a:lnTo>
                  <a:lnTo>
                    <a:pt x="5359319" y="1706298"/>
                  </a:lnTo>
                  <a:lnTo>
                    <a:pt x="5354134" y="1731981"/>
                  </a:lnTo>
                  <a:lnTo>
                    <a:pt x="5339994" y="1752954"/>
                  </a:lnTo>
                  <a:lnTo>
                    <a:pt x="5319021" y="1767094"/>
                  </a:lnTo>
                  <a:lnTo>
                    <a:pt x="5293337" y="17722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1680" y="1719359"/>
              <a:ext cx="5359400" cy="1772285"/>
            </a:xfrm>
            <a:custGeom>
              <a:avLst/>
              <a:gdLst/>
              <a:ahLst/>
              <a:cxnLst/>
              <a:rect l="l" t="t" r="r" b="b"/>
              <a:pathLst>
                <a:path w="5359400" h="1772285">
                  <a:moveTo>
                    <a:pt x="0" y="65981"/>
                  </a:moveTo>
                  <a:lnTo>
                    <a:pt x="5185" y="40298"/>
                  </a:lnTo>
                  <a:lnTo>
                    <a:pt x="19325" y="19325"/>
                  </a:lnTo>
                  <a:lnTo>
                    <a:pt x="40298" y="5185"/>
                  </a:lnTo>
                  <a:lnTo>
                    <a:pt x="65981" y="0"/>
                  </a:lnTo>
                  <a:lnTo>
                    <a:pt x="5293337" y="0"/>
                  </a:lnTo>
                  <a:lnTo>
                    <a:pt x="5329944" y="11085"/>
                  </a:lnTo>
                  <a:lnTo>
                    <a:pt x="5354297" y="40731"/>
                  </a:lnTo>
                  <a:lnTo>
                    <a:pt x="5359319" y="65981"/>
                  </a:lnTo>
                  <a:lnTo>
                    <a:pt x="5359319" y="1706298"/>
                  </a:lnTo>
                  <a:lnTo>
                    <a:pt x="5354134" y="1731981"/>
                  </a:lnTo>
                  <a:lnTo>
                    <a:pt x="5339994" y="1752954"/>
                  </a:lnTo>
                  <a:lnTo>
                    <a:pt x="5319021" y="1767094"/>
                  </a:lnTo>
                  <a:lnTo>
                    <a:pt x="5293337" y="1772279"/>
                  </a:lnTo>
                  <a:lnTo>
                    <a:pt x="65981" y="1772279"/>
                  </a:lnTo>
                  <a:lnTo>
                    <a:pt x="40298" y="1767094"/>
                  </a:lnTo>
                  <a:lnTo>
                    <a:pt x="19325" y="1752954"/>
                  </a:lnTo>
                  <a:lnTo>
                    <a:pt x="5185" y="1731981"/>
                  </a:lnTo>
                  <a:lnTo>
                    <a:pt x="0" y="1706298"/>
                  </a:lnTo>
                  <a:lnTo>
                    <a:pt x="0" y="65981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25120" y="1882799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69" h="471169">
                  <a:moveTo>
                    <a:pt x="235439" y="470879"/>
                  </a:moveTo>
                  <a:lnTo>
                    <a:pt x="187990" y="466096"/>
                  </a:lnTo>
                  <a:lnTo>
                    <a:pt x="143796" y="452377"/>
                  </a:lnTo>
                  <a:lnTo>
                    <a:pt x="103803" y="430670"/>
                  </a:lnTo>
                  <a:lnTo>
                    <a:pt x="68958" y="401921"/>
                  </a:lnTo>
                  <a:lnTo>
                    <a:pt x="40209" y="367076"/>
                  </a:lnTo>
                  <a:lnTo>
                    <a:pt x="18502" y="327083"/>
                  </a:lnTo>
                  <a:lnTo>
                    <a:pt x="4783" y="282889"/>
                  </a:lnTo>
                  <a:lnTo>
                    <a:pt x="0" y="235439"/>
                  </a:lnTo>
                  <a:lnTo>
                    <a:pt x="4783" y="187990"/>
                  </a:lnTo>
                  <a:lnTo>
                    <a:pt x="18502" y="143796"/>
                  </a:lnTo>
                  <a:lnTo>
                    <a:pt x="40209" y="103803"/>
                  </a:lnTo>
                  <a:lnTo>
                    <a:pt x="68958" y="68958"/>
                  </a:lnTo>
                  <a:lnTo>
                    <a:pt x="103803" y="40209"/>
                  </a:lnTo>
                  <a:lnTo>
                    <a:pt x="143796" y="18502"/>
                  </a:lnTo>
                  <a:lnTo>
                    <a:pt x="187990" y="4783"/>
                  </a:lnTo>
                  <a:lnTo>
                    <a:pt x="235439" y="0"/>
                  </a:lnTo>
                  <a:lnTo>
                    <a:pt x="281586" y="4565"/>
                  </a:lnTo>
                  <a:lnTo>
                    <a:pt x="325538" y="17921"/>
                  </a:lnTo>
                  <a:lnTo>
                    <a:pt x="366062" y="39556"/>
                  </a:lnTo>
                  <a:lnTo>
                    <a:pt x="401921" y="68958"/>
                  </a:lnTo>
                  <a:lnTo>
                    <a:pt x="431323" y="104817"/>
                  </a:lnTo>
                  <a:lnTo>
                    <a:pt x="452958" y="145340"/>
                  </a:lnTo>
                  <a:lnTo>
                    <a:pt x="466314" y="189293"/>
                  </a:lnTo>
                  <a:lnTo>
                    <a:pt x="470879" y="235439"/>
                  </a:lnTo>
                  <a:lnTo>
                    <a:pt x="466096" y="282889"/>
                  </a:lnTo>
                  <a:lnTo>
                    <a:pt x="452377" y="327083"/>
                  </a:lnTo>
                  <a:lnTo>
                    <a:pt x="430670" y="367076"/>
                  </a:lnTo>
                  <a:lnTo>
                    <a:pt x="401921" y="401921"/>
                  </a:lnTo>
                  <a:lnTo>
                    <a:pt x="367076" y="430670"/>
                  </a:lnTo>
                  <a:lnTo>
                    <a:pt x="327083" y="452377"/>
                  </a:lnTo>
                  <a:lnTo>
                    <a:pt x="282889" y="466096"/>
                  </a:lnTo>
                  <a:lnTo>
                    <a:pt x="235439" y="470879"/>
                  </a:lnTo>
                  <a:close/>
                </a:path>
              </a:pathLst>
            </a:custGeom>
            <a:solidFill>
              <a:srgbClr val="4950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720" y="2012040"/>
              <a:ext cx="211679" cy="2116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12420" y="2482760"/>
            <a:ext cx="4970145" cy="54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272525"/>
                </a:solidFill>
                <a:latin typeface="Arial"/>
                <a:cs typeface="Arial"/>
              </a:rPr>
              <a:t>Chatboty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200" spc="-25">
                <a:solidFill>
                  <a:srgbClr val="272525"/>
                </a:solidFill>
                <a:latin typeface="Lucida Grande"/>
                <a:cs typeface="Lucida Grande"/>
              </a:rPr>
              <a:t>Automatyczna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30">
                <a:solidFill>
                  <a:srgbClr val="272525"/>
                </a:solidFill>
                <a:latin typeface="Lucida Grande"/>
                <a:cs typeface="Lucida Grande"/>
              </a:rPr>
              <a:t>obsługa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0">
                <a:solidFill>
                  <a:srgbClr val="272525"/>
                </a:solidFill>
                <a:latin typeface="Lucida Grande"/>
                <a:cs typeface="Lucida Grande"/>
              </a:rPr>
              <a:t>zapytań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klientów </a:t>
            </a:r>
            <a:r>
              <a:rPr dirty="0" sz="1200" spc="-95">
                <a:solidFill>
                  <a:srgbClr val="272525"/>
                </a:solidFill>
                <a:latin typeface="Lucida Grande"/>
                <a:cs typeface="Lucida Grande"/>
              </a:rPr>
              <a:t>24/7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>
                <a:solidFill>
                  <a:srgbClr val="272525"/>
                </a:solidFill>
                <a:latin typeface="Lucida Grande"/>
                <a:cs typeface="Lucida Grande"/>
              </a:rPr>
              <a:t>bez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50">
                <a:solidFill>
                  <a:srgbClr val="272525"/>
                </a:solidFill>
                <a:latin typeface="Lucida Grande"/>
                <a:cs typeface="Lucida Grande"/>
              </a:rPr>
              <a:t>udziału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człowieka.</a:t>
            </a:r>
            <a:endParaRPr sz="1200">
              <a:latin typeface="Lucida Grande"/>
              <a:cs typeface="Lucida Gran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65997" y="1714597"/>
            <a:ext cx="5368925" cy="1781810"/>
            <a:chOff x="6165997" y="1714597"/>
            <a:chExt cx="5368925" cy="1781810"/>
          </a:xfrm>
        </p:grpSpPr>
        <p:sp>
          <p:nvSpPr>
            <p:cNvPr id="11" name="object 11"/>
            <p:cNvSpPr/>
            <p:nvPr/>
          </p:nvSpPr>
          <p:spPr>
            <a:xfrm>
              <a:off x="6170760" y="1719359"/>
              <a:ext cx="5359400" cy="1772285"/>
            </a:xfrm>
            <a:custGeom>
              <a:avLst/>
              <a:gdLst/>
              <a:ahLst/>
              <a:cxnLst/>
              <a:rect l="l" t="t" r="r" b="b"/>
              <a:pathLst>
                <a:path w="5359400" h="1772285">
                  <a:moveTo>
                    <a:pt x="5293337" y="1772279"/>
                  </a:moveTo>
                  <a:lnTo>
                    <a:pt x="65981" y="1772279"/>
                  </a:lnTo>
                  <a:lnTo>
                    <a:pt x="40298" y="1767094"/>
                  </a:lnTo>
                  <a:lnTo>
                    <a:pt x="19325" y="1752954"/>
                  </a:lnTo>
                  <a:lnTo>
                    <a:pt x="5185" y="1731981"/>
                  </a:lnTo>
                  <a:lnTo>
                    <a:pt x="0" y="1706298"/>
                  </a:lnTo>
                  <a:lnTo>
                    <a:pt x="0" y="65981"/>
                  </a:lnTo>
                  <a:lnTo>
                    <a:pt x="5185" y="40298"/>
                  </a:lnTo>
                  <a:lnTo>
                    <a:pt x="19325" y="19325"/>
                  </a:lnTo>
                  <a:lnTo>
                    <a:pt x="40298" y="5185"/>
                  </a:lnTo>
                  <a:lnTo>
                    <a:pt x="65981" y="0"/>
                  </a:lnTo>
                  <a:lnTo>
                    <a:pt x="5293337" y="0"/>
                  </a:lnTo>
                  <a:lnTo>
                    <a:pt x="5329945" y="11085"/>
                  </a:lnTo>
                  <a:lnTo>
                    <a:pt x="5354297" y="40731"/>
                  </a:lnTo>
                  <a:lnTo>
                    <a:pt x="5359319" y="65981"/>
                  </a:lnTo>
                  <a:lnTo>
                    <a:pt x="5359319" y="1706298"/>
                  </a:lnTo>
                  <a:lnTo>
                    <a:pt x="5354134" y="1731981"/>
                  </a:lnTo>
                  <a:lnTo>
                    <a:pt x="5339994" y="1752954"/>
                  </a:lnTo>
                  <a:lnTo>
                    <a:pt x="5319021" y="1767094"/>
                  </a:lnTo>
                  <a:lnTo>
                    <a:pt x="5293337" y="17722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70760" y="1719359"/>
              <a:ext cx="5359400" cy="1772285"/>
            </a:xfrm>
            <a:custGeom>
              <a:avLst/>
              <a:gdLst/>
              <a:ahLst/>
              <a:cxnLst/>
              <a:rect l="l" t="t" r="r" b="b"/>
              <a:pathLst>
                <a:path w="5359400" h="1772285">
                  <a:moveTo>
                    <a:pt x="0" y="65981"/>
                  </a:moveTo>
                  <a:lnTo>
                    <a:pt x="5185" y="40298"/>
                  </a:lnTo>
                  <a:lnTo>
                    <a:pt x="19325" y="19325"/>
                  </a:lnTo>
                  <a:lnTo>
                    <a:pt x="40298" y="5185"/>
                  </a:lnTo>
                  <a:lnTo>
                    <a:pt x="65981" y="0"/>
                  </a:lnTo>
                  <a:lnTo>
                    <a:pt x="5293337" y="0"/>
                  </a:lnTo>
                  <a:lnTo>
                    <a:pt x="5329945" y="11085"/>
                  </a:lnTo>
                  <a:lnTo>
                    <a:pt x="5354297" y="40731"/>
                  </a:lnTo>
                  <a:lnTo>
                    <a:pt x="5359319" y="65981"/>
                  </a:lnTo>
                  <a:lnTo>
                    <a:pt x="5359319" y="1706298"/>
                  </a:lnTo>
                  <a:lnTo>
                    <a:pt x="5354134" y="1731981"/>
                  </a:lnTo>
                  <a:lnTo>
                    <a:pt x="5339994" y="1752954"/>
                  </a:lnTo>
                  <a:lnTo>
                    <a:pt x="5319021" y="1767094"/>
                  </a:lnTo>
                  <a:lnTo>
                    <a:pt x="5293337" y="1772279"/>
                  </a:lnTo>
                  <a:lnTo>
                    <a:pt x="65981" y="1772279"/>
                  </a:lnTo>
                  <a:lnTo>
                    <a:pt x="40298" y="1767094"/>
                  </a:lnTo>
                  <a:lnTo>
                    <a:pt x="19325" y="1752954"/>
                  </a:lnTo>
                  <a:lnTo>
                    <a:pt x="5185" y="1731981"/>
                  </a:lnTo>
                  <a:lnTo>
                    <a:pt x="0" y="1706298"/>
                  </a:lnTo>
                  <a:lnTo>
                    <a:pt x="0" y="65981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34200" y="1882799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>
                  <a:moveTo>
                    <a:pt x="235439" y="470879"/>
                  </a:moveTo>
                  <a:lnTo>
                    <a:pt x="187990" y="466096"/>
                  </a:lnTo>
                  <a:lnTo>
                    <a:pt x="143796" y="452377"/>
                  </a:lnTo>
                  <a:lnTo>
                    <a:pt x="103803" y="430670"/>
                  </a:lnTo>
                  <a:lnTo>
                    <a:pt x="68958" y="401921"/>
                  </a:lnTo>
                  <a:lnTo>
                    <a:pt x="40209" y="367076"/>
                  </a:lnTo>
                  <a:lnTo>
                    <a:pt x="18502" y="327083"/>
                  </a:lnTo>
                  <a:lnTo>
                    <a:pt x="4783" y="282889"/>
                  </a:lnTo>
                  <a:lnTo>
                    <a:pt x="0" y="235439"/>
                  </a:lnTo>
                  <a:lnTo>
                    <a:pt x="4783" y="187990"/>
                  </a:lnTo>
                  <a:lnTo>
                    <a:pt x="18502" y="143796"/>
                  </a:lnTo>
                  <a:lnTo>
                    <a:pt x="40209" y="103803"/>
                  </a:lnTo>
                  <a:lnTo>
                    <a:pt x="68958" y="68958"/>
                  </a:lnTo>
                  <a:lnTo>
                    <a:pt x="103803" y="40209"/>
                  </a:lnTo>
                  <a:lnTo>
                    <a:pt x="143796" y="18502"/>
                  </a:lnTo>
                  <a:lnTo>
                    <a:pt x="187990" y="4783"/>
                  </a:lnTo>
                  <a:lnTo>
                    <a:pt x="235439" y="0"/>
                  </a:lnTo>
                  <a:lnTo>
                    <a:pt x="281586" y="4565"/>
                  </a:lnTo>
                  <a:lnTo>
                    <a:pt x="325539" y="17921"/>
                  </a:lnTo>
                  <a:lnTo>
                    <a:pt x="366062" y="39556"/>
                  </a:lnTo>
                  <a:lnTo>
                    <a:pt x="401920" y="68958"/>
                  </a:lnTo>
                  <a:lnTo>
                    <a:pt x="431323" y="104817"/>
                  </a:lnTo>
                  <a:lnTo>
                    <a:pt x="452958" y="145340"/>
                  </a:lnTo>
                  <a:lnTo>
                    <a:pt x="466314" y="189293"/>
                  </a:lnTo>
                  <a:lnTo>
                    <a:pt x="470879" y="235439"/>
                  </a:lnTo>
                  <a:lnTo>
                    <a:pt x="466096" y="282889"/>
                  </a:lnTo>
                  <a:lnTo>
                    <a:pt x="452377" y="327083"/>
                  </a:lnTo>
                  <a:lnTo>
                    <a:pt x="430670" y="367076"/>
                  </a:lnTo>
                  <a:lnTo>
                    <a:pt x="401921" y="401921"/>
                  </a:lnTo>
                  <a:lnTo>
                    <a:pt x="367076" y="430670"/>
                  </a:lnTo>
                  <a:lnTo>
                    <a:pt x="327083" y="452377"/>
                  </a:lnTo>
                  <a:lnTo>
                    <a:pt x="282889" y="466096"/>
                  </a:lnTo>
                  <a:lnTo>
                    <a:pt x="235439" y="470879"/>
                  </a:lnTo>
                  <a:close/>
                </a:path>
              </a:pathLst>
            </a:custGeom>
            <a:solidFill>
              <a:srgbClr val="4950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3800" y="2012040"/>
              <a:ext cx="211679" cy="2116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321500" y="2482760"/>
            <a:ext cx="4451985" cy="54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10" b="1">
                <a:solidFill>
                  <a:srgbClr val="272525"/>
                </a:solidFill>
                <a:latin typeface="Arial"/>
                <a:cs typeface="Arial"/>
              </a:rPr>
              <a:t>Automatyczne</a:t>
            </a:r>
            <a:r>
              <a:rPr dirty="0" sz="1500" spc="21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272525"/>
                </a:solidFill>
                <a:latin typeface="Arial"/>
                <a:cs typeface="Arial"/>
              </a:rPr>
              <a:t>odpowiedzi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200" spc="-20">
                <a:solidFill>
                  <a:srgbClr val="272525"/>
                </a:solidFill>
                <a:latin typeface="Lucida Grande"/>
                <a:cs typeface="Lucida Grande"/>
              </a:rPr>
              <a:t>Natychmiastowa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reakcja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>
                <a:solidFill>
                  <a:srgbClr val="272525"/>
                </a:solidFill>
                <a:latin typeface="Lucida Grande"/>
                <a:cs typeface="Lucida Grande"/>
              </a:rPr>
              <a:t>na</a:t>
            </a:r>
            <a:r>
              <a:rPr dirty="0" sz="12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0">
                <a:solidFill>
                  <a:srgbClr val="272525"/>
                </a:solidFill>
                <a:latin typeface="Lucida Grande"/>
                <a:cs typeface="Lucida Grande"/>
              </a:rPr>
              <a:t>wiadomości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6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2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5">
                <a:solidFill>
                  <a:srgbClr val="272525"/>
                </a:solidFill>
                <a:latin typeface="Lucida Grande"/>
                <a:cs typeface="Lucida Grande"/>
              </a:rPr>
              <a:t>zapytania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ofertowe.</a:t>
            </a:r>
            <a:endParaRPr sz="1200">
              <a:latin typeface="Lucida Grande"/>
              <a:cs typeface="Lucida Grande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6917" y="3636277"/>
            <a:ext cx="5368925" cy="1781810"/>
            <a:chOff x="656917" y="3636277"/>
            <a:chExt cx="5368925" cy="1781810"/>
          </a:xfrm>
        </p:grpSpPr>
        <p:sp>
          <p:nvSpPr>
            <p:cNvPr id="17" name="object 17"/>
            <p:cNvSpPr/>
            <p:nvPr/>
          </p:nvSpPr>
          <p:spPr>
            <a:xfrm>
              <a:off x="661680" y="3641040"/>
              <a:ext cx="5359400" cy="1772285"/>
            </a:xfrm>
            <a:custGeom>
              <a:avLst/>
              <a:gdLst/>
              <a:ahLst/>
              <a:cxnLst/>
              <a:rect l="l" t="t" r="r" b="b"/>
              <a:pathLst>
                <a:path w="5359400" h="1772285">
                  <a:moveTo>
                    <a:pt x="5293337" y="1772279"/>
                  </a:moveTo>
                  <a:lnTo>
                    <a:pt x="65981" y="1772279"/>
                  </a:lnTo>
                  <a:lnTo>
                    <a:pt x="40298" y="1767094"/>
                  </a:lnTo>
                  <a:lnTo>
                    <a:pt x="19325" y="1752954"/>
                  </a:lnTo>
                  <a:lnTo>
                    <a:pt x="5185" y="1731981"/>
                  </a:lnTo>
                  <a:lnTo>
                    <a:pt x="0" y="1706297"/>
                  </a:lnTo>
                  <a:lnTo>
                    <a:pt x="0" y="65981"/>
                  </a:lnTo>
                  <a:lnTo>
                    <a:pt x="5185" y="40298"/>
                  </a:lnTo>
                  <a:lnTo>
                    <a:pt x="19325" y="19325"/>
                  </a:lnTo>
                  <a:lnTo>
                    <a:pt x="40298" y="5185"/>
                  </a:lnTo>
                  <a:lnTo>
                    <a:pt x="65981" y="0"/>
                  </a:lnTo>
                  <a:lnTo>
                    <a:pt x="5293337" y="0"/>
                  </a:lnTo>
                  <a:lnTo>
                    <a:pt x="5329944" y="11085"/>
                  </a:lnTo>
                  <a:lnTo>
                    <a:pt x="5354297" y="40731"/>
                  </a:lnTo>
                  <a:lnTo>
                    <a:pt x="5359319" y="65981"/>
                  </a:lnTo>
                  <a:lnTo>
                    <a:pt x="5359319" y="1706297"/>
                  </a:lnTo>
                  <a:lnTo>
                    <a:pt x="5354134" y="1731981"/>
                  </a:lnTo>
                  <a:lnTo>
                    <a:pt x="5339994" y="1752954"/>
                  </a:lnTo>
                  <a:lnTo>
                    <a:pt x="5319021" y="1767094"/>
                  </a:lnTo>
                  <a:lnTo>
                    <a:pt x="5293337" y="17722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61680" y="3641040"/>
              <a:ext cx="5359400" cy="1772285"/>
            </a:xfrm>
            <a:custGeom>
              <a:avLst/>
              <a:gdLst/>
              <a:ahLst/>
              <a:cxnLst/>
              <a:rect l="l" t="t" r="r" b="b"/>
              <a:pathLst>
                <a:path w="5359400" h="1772285">
                  <a:moveTo>
                    <a:pt x="0" y="65981"/>
                  </a:moveTo>
                  <a:lnTo>
                    <a:pt x="5185" y="40298"/>
                  </a:lnTo>
                  <a:lnTo>
                    <a:pt x="19325" y="19325"/>
                  </a:lnTo>
                  <a:lnTo>
                    <a:pt x="40298" y="5185"/>
                  </a:lnTo>
                  <a:lnTo>
                    <a:pt x="65981" y="0"/>
                  </a:lnTo>
                  <a:lnTo>
                    <a:pt x="5293337" y="0"/>
                  </a:lnTo>
                  <a:lnTo>
                    <a:pt x="5329944" y="11085"/>
                  </a:lnTo>
                  <a:lnTo>
                    <a:pt x="5354297" y="40731"/>
                  </a:lnTo>
                  <a:lnTo>
                    <a:pt x="5359319" y="65981"/>
                  </a:lnTo>
                  <a:lnTo>
                    <a:pt x="5359319" y="1706297"/>
                  </a:lnTo>
                  <a:lnTo>
                    <a:pt x="5354134" y="1731981"/>
                  </a:lnTo>
                  <a:lnTo>
                    <a:pt x="5339994" y="1752954"/>
                  </a:lnTo>
                  <a:lnTo>
                    <a:pt x="5319021" y="1767094"/>
                  </a:lnTo>
                  <a:lnTo>
                    <a:pt x="5293337" y="1772279"/>
                  </a:lnTo>
                  <a:lnTo>
                    <a:pt x="65981" y="1772279"/>
                  </a:lnTo>
                  <a:lnTo>
                    <a:pt x="40298" y="1767094"/>
                  </a:lnTo>
                  <a:lnTo>
                    <a:pt x="19325" y="1752954"/>
                  </a:lnTo>
                  <a:lnTo>
                    <a:pt x="5185" y="1731981"/>
                  </a:lnTo>
                  <a:lnTo>
                    <a:pt x="0" y="1706297"/>
                  </a:lnTo>
                  <a:lnTo>
                    <a:pt x="0" y="65981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25120" y="380448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69" h="471170">
                  <a:moveTo>
                    <a:pt x="235439" y="470879"/>
                  </a:moveTo>
                  <a:lnTo>
                    <a:pt x="187990" y="466096"/>
                  </a:lnTo>
                  <a:lnTo>
                    <a:pt x="143796" y="452377"/>
                  </a:lnTo>
                  <a:lnTo>
                    <a:pt x="103803" y="430670"/>
                  </a:lnTo>
                  <a:lnTo>
                    <a:pt x="68958" y="401921"/>
                  </a:lnTo>
                  <a:lnTo>
                    <a:pt x="40209" y="367076"/>
                  </a:lnTo>
                  <a:lnTo>
                    <a:pt x="18502" y="327083"/>
                  </a:lnTo>
                  <a:lnTo>
                    <a:pt x="4783" y="282889"/>
                  </a:lnTo>
                  <a:lnTo>
                    <a:pt x="0" y="235439"/>
                  </a:lnTo>
                  <a:lnTo>
                    <a:pt x="4783" y="187990"/>
                  </a:lnTo>
                  <a:lnTo>
                    <a:pt x="18502" y="143796"/>
                  </a:lnTo>
                  <a:lnTo>
                    <a:pt x="40209" y="103803"/>
                  </a:lnTo>
                  <a:lnTo>
                    <a:pt x="68958" y="68958"/>
                  </a:lnTo>
                  <a:lnTo>
                    <a:pt x="103803" y="40209"/>
                  </a:lnTo>
                  <a:lnTo>
                    <a:pt x="143796" y="18502"/>
                  </a:lnTo>
                  <a:lnTo>
                    <a:pt x="187990" y="4783"/>
                  </a:lnTo>
                  <a:lnTo>
                    <a:pt x="235439" y="0"/>
                  </a:lnTo>
                  <a:lnTo>
                    <a:pt x="281586" y="4565"/>
                  </a:lnTo>
                  <a:lnTo>
                    <a:pt x="325538" y="17921"/>
                  </a:lnTo>
                  <a:lnTo>
                    <a:pt x="366062" y="39556"/>
                  </a:lnTo>
                  <a:lnTo>
                    <a:pt x="401921" y="68958"/>
                  </a:lnTo>
                  <a:lnTo>
                    <a:pt x="431323" y="104817"/>
                  </a:lnTo>
                  <a:lnTo>
                    <a:pt x="452958" y="145340"/>
                  </a:lnTo>
                  <a:lnTo>
                    <a:pt x="466314" y="189293"/>
                  </a:lnTo>
                  <a:lnTo>
                    <a:pt x="470879" y="235439"/>
                  </a:lnTo>
                  <a:lnTo>
                    <a:pt x="466096" y="282889"/>
                  </a:lnTo>
                  <a:lnTo>
                    <a:pt x="452377" y="327083"/>
                  </a:lnTo>
                  <a:lnTo>
                    <a:pt x="430670" y="367076"/>
                  </a:lnTo>
                  <a:lnTo>
                    <a:pt x="401921" y="401921"/>
                  </a:lnTo>
                  <a:lnTo>
                    <a:pt x="367076" y="430670"/>
                  </a:lnTo>
                  <a:lnTo>
                    <a:pt x="327083" y="452377"/>
                  </a:lnTo>
                  <a:lnTo>
                    <a:pt x="282889" y="466096"/>
                  </a:lnTo>
                  <a:lnTo>
                    <a:pt x="235439" y="470879"/>
                  </a:lnTo>
                  <a:close/>
                </a:path>
              </a:pathLst>
            </a:custGeom>
            <a:solidFill>
              <a:srgbClr val="4950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720" y="3934080"/>
              <a:ext cx="211679" cy="21167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12420" y="4404800"/>
            <a:ext cx="4697095" cy="78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272525"/>
                </a:solidFill>
                <a:latin typeface="Arial"/>
                <a:cs typeface="Arial"/>
              </a:rPr>
              <a:t>Newslettery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420"/>
              </a:spcBef>
            </a:pPr>
            <a:r>
              <a:rPr dirty="0" sz="1200">
                <a:solidFill>
                  <a:srgbClr val="272525"/>
                </a:solidFill>
                <a:latin typeface="Lucida Grande"/>
                <a:cs typeface="Lucida Grande"/>
              </a:rPr>
              <a:t>Sekwencje</a:t>
            </a:r>
            <a:r>
              <a:rPr dirty="0" sz="120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60">
                <a:solidFill>
                  <a:srgbClr val="272525"/>
                </a:solidFill>
                <a:latin typeface="Lucida Grande"/>
                <a:cs typeface="Lucida Grande"/>
              </a:rPr>
              <a:t>e-</a:t>
            </a:r>
            <a:r>
              <a:rPr dirty="0" sz="1200" spc="-30">
                <a:solidFill>
                  <a:srgbClr val="272525"/>
                </a:solidFill>
                <a:latin typeface="Lucida Grande"/>
                <a:cs typeface="Lucida Grande"/>
              </a:rPr>
              <a:t>mailowe</a:t>
            </a:r>
            <a:r>
              <a:rPr dirty="0" sz="1200" spc="-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>
                <a:solidFill>
                  <a:srgbClr val="272525"/>
                </a:solidFill>
                <a:latin typeface="Lucida Grande"/>
                <a:cs typeface="Lucida Grande"/>
              </a:rPr>
              <a:t>wysyłane</a:t>
            </a:r>
            <a:r>
              <a:rPr dirty="0" sz="1200" spc="-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5">
                <a:solidFill>
                  <a:srgbClr val="272525"/>
                </a:solidFill>
                <a:latin typeface="Lucida Grande"/>
                <a:cs typeface="Lucida Grande"/>
              </a:rPr>
              <a:t>automatycznie</a:t>
            </a:r>
            <a:r>
              <a:rPr dirty="0" sz="1200" spc="-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do</a:t>
            </a:r>
            <a:r>
              <a:rPr dirty="0" sz="1200" spc="-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potencjalnych klientów.</a:t>
            </a:r>
            <a:endParaRPr sz="1200">
              <a:latin typeface="Lucida Grande"/>
              <a:cs typeface="Lucida Grande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65997" y="3636277"/>
            <a:ext cx="5368925" cy="1781810"/>
            <a:chOff x="6165997" y="3636277"/>
            <a:chExt cx="5368925" cy="1781810"/>
          </a:xfrm>
        </p:grpSpPr>
        <p:sp>
          <p:nvSpPr>
            <p:cNvPr id="23" name="object 23"/>
            <p:cNvSpPr/>
            <p:nvPr/>
          </p:nvSpPr>
          <p:spPr>
            <a:xfrm>
              <a:off x="6170760" y="3641040"/>
              <a:ext cx="5359400" cy="1772285"/>
            </a:xfrm>
            <a:custGeom>
              <a:avLst/>
              <a:gdLst/>
              <a:ahLst/>
              <a:cxnLst/>
              <a:rect l="l" t="t" r="r" b="b"/>
              <a:pathLst>
                <a:path w="5359400" h="1772285">
                  <a:moveTo>
                    <a:pt x="5293337" y="1772279"/>
                  </a:moveTo>
                  <a:lnTo>
                    <a:pt x="65981" y="1772279"/>
                  </a:lnTo>
                  <a:lnTo>
                    <a:pt x="40298" y="1767094"/>
                  </a:lnTo>
                  <a:lnTo>
                    <a:pt x="19325" y="1752954"/>
                  </a:lnTo>
                  <a:lnTo>
                    <a:pt x="5185" y="1731981"/>
                  </a:lnTo>
                  <a:lnTo>
                    <a:pt x="0" y="1706297"/>
                  </a:lnTo>
                  <a:lnTo>
                    <a:pt x="0" y="65981"/>
                  </a:lnTo>
                  <a:lnTo>
                    <a:pt x="5185" y="40298"/>
                  </a:lnTo>
                  <a:lnTo>
                    <a:pt x="19325" y="19325"/>
                  </a:lnTo>
                  <a:lnTo>
                    <a:pt x="40298" y="5185"/>
                  </a:lnTo>
                  <a:lnTo>
                    <a:pt x="65981" y="0"/>
                  </a:lnTo>
                  <a:lnTo>
                    <a:pt x="5293337" y="0"/>
                  </a:lnTo>
                  <a:lnTo>
                    <a:pt x="5329945" y="11085"/>
                  </a:lnTo>
                  <a:lnTo>
                    <a:pt x="5354297" y="40731"/>
                  </a:lnTo>
                  <a:lnTo>
                    <a:pt x="5359319" y="65981"/>
                  </a:lnTo>
                  <a:lnTo>
                    <a:pt x="5359319" y="1706297"/>
                  </a:lnTo>
                  <a:lnTo>
                    <a:pt x="5354134" y="1731981"/>
                  </a:lnTo>
                  <a:lnTo>
                    <a:pt x="5339994" y="1752954"/>
                  </a:lnTo>
                  <a:lnTo>
                    <a:pt x="5319021" y="1767094"/>
                  </a:lnTo>
                  <a:lnTo>
                    <a:pt x="5293337" y="17722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170760" y="3641040"/>
              <a:ext cx="5359400" cy="1772285"/>
            </a:xfrm>
            <a:custGeom>
              <a:avLst/>
              <a:gdLst/>
              <a:ahLst/>
              <a:cxnLst/>
              <a:rect l="l" t="t" r="r" b="b"/>
              <a:pathLst>
                <a:path w="5359400" h="1772285">
                  <a:moveTo>
                    <a:pt x="0" y="65981"/>
                  </a:moveTo>
                  <a:lnTo>
                    <a:pt x="5185" y="40298"/>
                  </a:lnTo>
                  <a:lnTo>
                    <a:pt x="19325" y="19325"/>
                  </a:lnTo>
                  <a:lnTo>
                    <a:pt x="40298" y="5185"/>
                  </a:lnTo>
                  <a:lnTo>
                    <a:pt x="65981" y="0"/>
                  </a:lnTo>
                  <a:lnTo>
                    <a:pt x="5293337" y="0"/>
                  </a:lnTo>
                  <a:lnTo>
                    <a:pt x="5329945" y="11085"/>
                  </a:lnTo>
                  <a:lnTo>
                    <a:pt x="5354297" y="40731"/>
                  </a:lnTo>
                  <a:lnTo>
                    <a:pt x="5359319" y="65981"/>
                  </a:lnTo>
                  <a:lnTo>
                    <a:pt x="5359319" y="1706297"/>
                  </a:lnTo>
                  <a:lnTo>
                    <a:pt x="5354134" y="1731981"/>
                  </a:lnTo>
                  <a:lnTo>
                    <a:pt x="5339994" y="1752954"/>
                  </a:lnTo>
                  <a:lnTo>
                    <a:pt x="5319021" y="1767094"/>
                  </a:lnTo>
                  <a:lnTo>
                    <a:pt x="5293337" y="1772279"/>
                  </a:lnTo>
                  <a:lnTo>
                    <a:pt x="65981" y="1772279"/>
                  </a:lnTo>
                  <a:lnTo>
                    <a:pt x="40298" y="1767094"/>
                  </a:lnTo>
                  <a:lnTo>
                    <a:pt x="19325" y="1752954"/>
                  </a:lnTo>
                  <a:lnTo>
                    <a:pt x="5185" y="1731981"/>
                  </a:lnTo>
                  <a:lnTo>
                    <a:pt x="0" y="1706297"/>
                  </a:lnTo>
                  <a:lnTo>
                    <a:pt x="0" y="65981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334200" y="380448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235439" y="470879"/>
                  </a:moveTo>
                  <a:lnTo>
                    <a:pt x="187990" y="466096"/>
                  </a:lnTo>
                  <a:lnTo>
                    <a:pt x="143796" y="452377"/>
                  </a:lnTo>
                  <a:lnTo>
                    <a:pt x="103803" y="430670"/>
                  </a:lnTo>
                  <a:lnTo>
                    <a:pt x="68958" y="401921"/>
                  </a:lnTo>
                  <a:lnTo>
                    <a:pt x="40209" y="367076"/>
                  </a:lnTo>
                  <a:lnTo>
                    <a:pt x="18502" y="327083"/>
                  </a:lnTo>
                  <a:lnTo>
                    <a:pt x="4783" y="282889"/>
                  </a:lnTo>
                  <a:lnTo>
                    <a:pt x="0" y="235439"/>
                  </a:lnTo>
                  <a:lnTo>
                    <a:pt x="4783" y="187990"/>
                  </a:lnTo>
                  <a:lnTo>
                    <a:pt x="18502" y="143796"/>
                  </a:lnTo>
                  <a:lnTo>
                    <a:pt x="40209" y="103803"/>
                  </a:lnTo>
                  <a:lnTo>
                    <a:pt x="68958" y="68958"/>
                  </a:lnTo>
                  <a:lnTo>
                    <a:pt x="103803" y="40209"/>
                  </a:lnTo>
                  <a:lnTo>
                    <a:pt x="143796" y="18502"/>
                  </a:lnTo>
                  <a:lnTo>
                    <a:pt x="187990" y="4783"/>
                  </a:lnTo>
                  <a:lnTo>
                    <a:pt x="235439" y="0"/>
                  </a:lnTo>
                  <a:lnTo>
                    <a:pt x="281586" y="4565"/>
                  </a:lnTo>
                  <a:lnTo>
                    <a:pt x="325539" y="17921"/>
                  </a:lnTo>
                  <a:lnTo>
                    <a:pt x="366062" y="39556"/>
                  </a:lnTo>
                  <a:lnTo>
                    <a:pt x="401920" y="68958"/>
                  </a:lnTo>
                  <a:lnTo>
                    <a:pt x="431323" y="104817"/>
                  </a:lnTo>
                  <a:lnTo>
                    <a:pt x="452958" y="145340"/>
                  </a:lnTo>
                  <a:lnTo>
                    <a:pt x="466314" y="189293"/>
                  </a:lnTo>
                  <a:lnTo>
                    <a:pt x="470879" y="235439"/>
                  </a:lnTo>
                  <a:lnTo>
                    <a:pt x="466096" y="282889"/>
                  </a:lnTo>
                  <a:lnTo>
                    <a:pt x="452377" y="327083"/>
                  </a:lnTo>
                  <a:lnTo>
                    <a:pt x="430670" y="367076"/>
                  </a:lnTo>
                  <a:lnTo>
                    <a:pt x="401921" y="401921"/>
                  </a:lnTo>
                  <a:lnTo>
                    <a:pt x="367076" y="430670"/>
                  </a:lnTo>
                  <a:lnTo>
                    <a:pt x="327083" y="452377"/>
                  </a:lnTo>
                  <a:lnTo>
                    <a:pt x="282889" y="466096"/>
                  </a:lnTo>
                  <a:lnTo>
                    <a:pt x="235439" y="470879"/>
                  </a:lnTo>
                  <a:close/>
                </a:path>
              </a:pathLst>
            </a:custGeom>
            <a:solidFill>
              <a:srgbClr val="4950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3800" y="3934080"/>
              <a:ext cx="211679" cy="21167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321500" y="4404800"/>
            <a:ext cx="4217035" cy="782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 b="1">
                <a:solidFill>
                  <a:srgbClr val="272525"/>
                </a:solidFill>
                <a:latin typeface="Arial"/>
                <a:cs typeface="Arial"/>
              </a:rPr>
              <a:t>CRM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30000"/>
              </a:lnSpc>
              <a:spcBef>
                <a:spcPts val="420"/>
              </a:spcBef>
            </a:pP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Zarządzanie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30">
                <a:solidFill>
                  <a:srgbClr val="272525"/>
                </a:solidFill>
                <a:latin typeface="Lucida Grande"/>
                <a:cs typeface="Lucida Grande"/>
              </a:rPr>
              <a:t>relacjami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>
                <a:solidFill>
                  <a:srgbClr val="272525"/>
                </a:solidFill>
                <a:latin typeface="Lucida Grande"/>
                <a:cs typeface="Lucida Grande"/>
              </a:rPr>
              <a:t>z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45">
                <a:solidFill>
                  <a:srgbClr val="272525"/>
                </a:solidFill>
                <a:latin typeface="Lucida Grande"/>
                <a:cs typeface="Lucida Grande"/>
              </a:rPr>
              <a:t>klientami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6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5">
                <a:solidFill>
                  <a:srgbClr val="272525"/>
                </a:solidFill>
                <a:latin typeface="Lucida Grande"/>
                <a:cs typeface="Lucida Grande"/>
              </a:rPr>
              <a:t>automatyzacja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procesu sprzedaży.</a:t>
            </a:r>
            <a:endParaRPr sz="1200">
              <a:latin typeface="Lucida Grande"/>
              <a:cs typeface="Lucida Grande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61680" y="5509800"/>
            <a:ext cx="10868660" cy="592455"/>
            <a:chOff x="661680" y="5509800"/>
            <a:chExt cx="10868660" cy="592455"/>
          </a:xfrm>
        </p:grpSpPr>
        <p:sp>
          <p:nvSpPr>
            <p:cNvPr id="29" name="object 29"/>
            <p:cNvSpPr/>
            <p:nvPr/>
          </p:nvSpPr>
          <p:spPr>
            <a:xfrm>
              <a:off x="661680" y="5509800"/>
              <a:ext cx="10868660" cy="592455"/>
            </a:xfrm>
            <a:custGeom>
              <a:avLst/>
              <a:gdLst/>
              <a:ahLst/>
              <a:cxnLst/>
              <a:rect l="l" t="t" r="r" b="b"/>
              <a:pathLst>
                <a:path w="10868660" h="592454">
                  <a:moveTo>
                    <a:pt x="10802451" y="591839"/>
                  </a:moveTo>
                  <a:lnTo>
                    <a:pt x="65948" y="591839"/>
                  </a:lnTo>
                  <a:lnTo>
                    <a:pt x="40278" y="586657"/>
                  </a:lnTo>
                  <a:lnTo>
                    <a:pt x="19315" y="572524"/>
                  </a:lnTo>
                  <a:lnTo>
                    <a:pt x="5182" y="551561"/>
                  </a:lnTo>
                  <a:lnTo>
                    <a:pt x="0" y="525891"/>
                  </a:lnTo>
                  <a:lnTo>
                    <a:pt x="0" y="65948"/>
                  </a:lnTo>
                  <a:lnTo>
                    <a:pt x="5182" y="40278"/>
                  </a:lnTo>
                  <a:lnTo>
                    <a:pt x="19315" y="19315"/>
                  </a:lnTo>
                  <a:lnTo>
                    <a:pt x="40278" y="5182"/>
                  </a:lnTo>
                  <a:lnTo>
                    <a:pt x="65948" y="0"/>
                  </a:lnTo>
                  <a:lnTo>
                    <a:pt x="10802451" y="0"/>
                  </a:lnTo>
                  <a:lnTo>
                    <a:pt x="10839039" y="11080"/>
                  </a:lnTo>
                  <a:lnTo>
                    <a:pt x="10863379" y="40711"/>
                  </a:lnTo>
                  <a:lnTo>
                    <a:pt x="10868399" y="65948"/>
                  </a:lnTo>
                  <a:lnTo>
                    <a:pt x="10868399" y="525891"/>
                  </a:lnTo>
                  <a:lnTo>
                    <a:pt x="10863217" y="551561"/>
                  </a:lnTo>
                  <a:lnTo>
                    <a:pt x="10849084" y="572524"/>
                  </a:lnTo>
                  <a:lnTo>
                    <a:pt x="10828121" y="586657"/>
                  </a:lnTo>
                  <a:lnTo>
                    <a:pt x="10802451" y="591839"/>
                  </a:lnTo>
                  <a:close/>
                </a:path>
              </a:pathLst>
            </a:custGeom>
            <a:solidFill>
              <a:srgbClr val="B6FC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000" y="5733720"/>
              <a:ext cx="195839" cy="15659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159460" y="5664524"/>
            <a:ext cx="6430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Efekt: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20">
                <a:latin typeface="Lucida Grande"/>
                <a:cs typeface="Lucida Grande"/>
              </a:rPr>
              <a:t>Firma</a:t>
            </a:r>
            <a:r>
              <a:rPr dirty="0" sz="1200" spc="-40">
                <a:latin typeface="Lucida Grande"/>
                <a:cs typeface="Lucida Grande"/>
              </a:rPr>
              <a:t> działa</a:t>
            </a:r>
            <a:r>
              <a:rPr dirty="0" sz="1200" spc="-45">
                <a:latin typeface="Lucida Grande"/>
                <a:cs typeface="Lucida Grande"/>
              </a:rPr>
              <a:t> </a:t>
            </a:r>
            <a:r>
              <a:rPr dirty="0" sz="1200" spc="-35">
                <a:latin typeface="Lucida Grande"/>
                <a:cs typeface="Lucida Grande"/>
              </a:rPr>
              <a:t>marketingowo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>
                <a:latin typeface="Lucida Grande"/>
                <a:cs typeface="Lucida Grande"/>
              </a:rPr>
              <a:t>nawet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 spc="-10">
                <a:latin typeface="Lucida Grande"/>
                <a:cs typeface="Lucida Grande"/>
              </a:rPr>
              <a:t>wtedy,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>
                <a:latin typeface="Lucida Grande"/>
                <a:cs typeface="Lucida Grande"/>
              </a:rPr>
              <a:t>gdy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 spc="-10">
                <a:latin typeface="Lucida Grande"/>
                <a:cs typeface="Lucida Grande"/>
              </a:rPr>
              <a:t>właściciel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 spc="-20">
                <a:latin typeface="Lucida Grande"/>
                <a:cs typeface="Lucida Grande"/>
              </a:rPr>
              <a:t>śpi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 spc="-50">
                <a:latin typeface="Lucida Grande"/>
                <a:cs typeface="Lucida Grande"/>
              </a:rPr>
              <a:t>lub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 spc="-35">
                <a:latin typeface="Lucida Grande"/>
                <a:cs typeface="Lucida Grande"/>
              </a:rPr>
              <a:t>obsługuje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 spc="-10">
                <a:latin typeface="Lucida Grande"/>
                <a:cs typeface="Lucida Grande"/>
              </a:rPr>
              <a:t>klientów.</a:t>
            </a:r>
            <a:endParaRPr sz="12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0000"/>
            <a:ext cx="3419999" cy="5129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860619" y="715629"/>
            <a:ext cx="5967095" cy="5207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50"/>
              <a:t>Dane</a:t>
            </a:r>
            <a:r>
              <a:rPr dirty="0" sz="3250" spc="-85"/>
              <a:t> </a:t>
            </a:r>
            <a:r>
              <a:rPr dirty="0" sz="3250"/>
              <a:t>są</a:t>
            </a:r>
            <a:r>
              <a:rPr dirty="0" sz="3250" spc="-80"/>
              <a:t> </a:t>
            </a:r>
            <a:r>
              <a:rPr dirty="0" sz="3250" spc="65"/>
              <a:t>nową</a:t>
            </a:r>
            <a:r>
              <a:rPr dirty="0" sz="3250" spc="-80"/>
              <a:t> </a:t>
            </a:r>
            <a:r>
              <a:rPr dirty="0" sz="3250" spc="75"/>
              <a:t>walutą</a:t>
            </a:r>
            <a:r>
              <a:rPr dirty="0" sz="3250" spc="-80"/>
              <a:t> </a:t>
            </a:r>
            <a:r>
              <a:rPr dirty="0" sz="3250" spc="-10"/>
              <a:t>biznesu</a:t>
            </a:r>
            <a:endParaRPr sz="3250"/>
          </a:p>
        </p:txBody>
      </p:sp>
      <p:sp>
        <p:nvSpPr>
          <p:cNvPr id="4" name="object 4"/>
          <p:cNvSpPr txBox="1"/>
          <p:nvPr/>
        </p:nvSpPr>
        <p:spPr>
          <a:xfrm>
            <a:off x="4896620" y="1424796"/>
            <a:ext cx="5469255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</a:pP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Każdy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przedsiębiorca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powinien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znać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odpowiedzi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na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kluczowe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pytania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dotyczące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swojego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marketingu:</a:t>
            </a:r>
            <a:endParaRPr sz="1300">
              <a:latin typeface="Lucida Grande"/>
              <a:cs typeface="Lucida Grand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00" y="2224800"/>
            <a:ext cx="3150719" cy="22553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87085" y="2333796"/>
            <a:ext cx="110489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1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2940" y="2723108"/>
            <a:ext cx="2643505" cy="125222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48260" marR="5080" indent="-36195">
              <a:lnSpc>
                <a:spcPct val="137800"/>
              </a:lnSpc>
              <a:spcBef>
                <a:spcPts val="490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Skąd</a:t>
            </a:r>
            <a:r>
              <a:rPr dirty="0" sz="1600" spc="15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przychodzą</a:t>
            </a:r>
            <a:r>
              <a:rPr dirty="0" sz="1600" spc="15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klienci?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Znajomość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źródeł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ruchu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pozwala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inwestować</a:t>
            </a:r>
            <a:r>
              <a:rPr dirty="0" sz="1300" spc="-6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budżet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tam,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gdzie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przynosi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efekty.</a:t>
            </a:r>
            <a:endParaRPr sz="1300">
              <a:latin typeface="Lucida Grande"/>
              <a:cs typeface="Lucida Grande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4320" y="2224800"/>
            <a:ext cx="3065399" cy="22553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22536" y="2333796"/>
            <a:ext cx="149860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6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35940" y="2865292"/>
            <a:ext cx="2385695" cy="136842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345440">
              <a:lnSpc>
                <a:spcPct val="104000"/>
              </a:lnSpc>
              <a:spcBef>
                <a:spcPts val="20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Która</a:t>
            </a:r>
            <a:r>
              <a:rPr dirty="0" sz="1600" spc="1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reklama</a:t>
            </a:r>
            <a:r>
              <a:rPr dirty="0" sz="1600" spc="1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działa najlepiej?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434"/>
              </a:spcBef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Porównanie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kampanii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pozwala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optymalizować wydatki 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i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zwiększać</a:t>
            </a:r>
            <a:r>
              <a:rPr dirty="0" sz="1300" spc="-8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zwrot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z</a:t>
            </a:r>
            <a:r>
              <a:rPr dirty="0" sz="1300" spc="-8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inwestycji.</a:t>
            </a:r>
            <a:endParaRPr sz="1300">
              <a:latin typeface="Lucida Grande"/>
              <a:cs typeface="Lucida Gran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0000" y="4573800"/>
            <a:ext cx="6669719" cy="14677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24940" y="4683156"/>
            <a:ext cx="5887720" cy="1114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5405">
              <a:lnSpc>
                <a:spcPct val="100000"/>
              </a:lnSpc>
              <a:spcBef>
                <a:spcPts val="100"/>
              </a:spcBef>
            </a:pPr>
            <a:r>
              <a:rPr dirty="0" sz="1550" spc="8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Który</a:t>
            </a:r>
            <a:r>
              <a:rPr dirty="0" sz="1600" spc="8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kanał</a:t>
            </a:r>
            <a:r>
              <a:rPr dirty="0" sz="1600" spc="8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generuje</a:t>
            </a:r>
            <a:r>
              <a:rPr dirty="0" sz="1600" spc="8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sprzedaż?</a:t>
            </a:r>
            <a:endParaRPr sz="160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  <a:spcBef>
                <a:spcPts val="910"/>
              </a:spcBef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Identyfikacja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najskuteczniejszych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kanałów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to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klucz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do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skalowania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biznesu.</a:t>
            </a:r>
            <a:endParaRPr sz="13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48980" y="1093990"/>
            <a:ext cx="7765415" cy="5207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50" spc="70"/>
              <a:t>Marketing</a:t>
            </a:r>
            <a:r>
              <a:rPr dirty="0" sz="3250" spc="-30"/>
              <a:t> </a:t>
            </a:r>
            <a:r>
              <a:rPr dirty="0" sz="3250" spc="100"/>
              <a:t>bez</a:t>
            </a:r>
            <a:r>
              <a:rPr dirty="0" sz="3250" spc="-25"/>
              <a:t> </a:t>
            </a:r>
            <a:r>
              <a:rPr dirty="0" sz="3250"/>
              <a:t>analityki</a:t>
            </a:r>
            <a:r>
              <a:rPr dirty="0" sz="3250" spc="-25"/>
              <a:t> </a:t>
            </a:r>
            <a:r>
              <a:rPr dirty="0" sz="3250"/>
              <a:t>to</a:t>
            </a:r>
            <a:r>
              <a:rPr dirty="0" sz="3250" spc="-25"/>
              <a:t> </a:t>
            </a:r>
            <a:r>
              <a:rPr dirty="0" sz="3250" spc="75"/>
              <a:t>zgadywanie</a:t>
            </a:r>
            <a:endParaRPr sz="3250"/>
          </a:p>
        </p:txBody>
      </p:sp>
      <p:sp>
        <p:nvSpPr>
          <p:cNvPr id="3" name="object 3"/>
          <p:cNvSpPr txBox="1"/>
          <p:nvPr/>
        </p:nvSpPr>
        <p:spPr>
          <a:xfrm>
            <a:off x="648980" y="2032251"/>
            <a:ext cx="2227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" b="1">
                <a:latin typeface="Arial"/>
                <a:cs typeface="Arial"/>
              </a:rPr>
              <a:t>Narzędzia</a:t>
            </a:r>
            <a:r>
              <a:rPr dirty="0" sz="1600" spc="2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analityczne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6917" y="2492917"/>
            <a:ext cx="2543175" cy="611505"/>
            <a:chOff x="656917" y="2492917"/>
            <a:chExt cx="2543175" cy="611505"/>
          </a:xfrm>
        </p:grpSpPr>
        <p:sp>
          <p:nvSpPr>
            <p:cNvPr id="5" name="object 5"/>
            <p:cNvSpPr/>
            <p:nvPr/>
          </p:nvSpPr>
          <p:spPr>
            <a:xfrm>
              <a:off x="661680" y="2497679"/>
              <a:ext cx="2533650" cy="601980"/>
            </a:xfrm>
            <a:custGeom>
              <a:avLst/>
              <a:gdLst/>
              <a:ahLst/>
              <a:cxnLst/>
              <a:rect l="l" t="t" r="r" b="b"/>
              <a:pathLst>
                <a:path w="2533650" h="601980">
                  <a:moveTo>
                    <a:pt x="2463881" y="601559"/>
                  </a:moveTo>
                  <a:lnTo>
                    <a:pt x="69438" y="601559"/>
                  </a:lnTo>
                  <a:lnTo>
                    <a:pt x="42409" y="596103"/>
                  </a:lnTo>
                  <a:lnTo>
                    <a:pt x="20337" y="581222"/>
                  </a:lnTo>
                  <a:lnTo>
                    <a:pt x="5456" y="559150"/>
                  </a:lnTo>
                  <a:lnTo>
                    <a:pt x="0" y="532121"/>
                  </a:lnTo>
                  <a:lnTo>
                    <a:pt x="0" y="69438"/>
                  </a:lnTo>
                  <a:lnTo>
                    <a:pt x="5456" y="42409"/>
                  </a:lnTo>
                  <a:lnTo>
                    <a:pt x="20337" y="20337"/>
                  </a:lnTo>
                  <a:lnTo>
                    <a:pt x="42409" y="5456"/>
                  </a:lnTo>
                  <a:lnTo>
                    <a:pt x="69438" y="0"/>
                  </a:lnTo>
                  <a:lnTo>
                    <a:pt x="2463881" y="0"/>
                  </a:lnTo>
                  <a:lnTo>
                    <a:pt x="2502406" y="11666"/>
                  </a:lnTo>
                  <a:lnTo>
                    <a:pt x="2528034" y="42865"/>
                  </a:lnTo>
                  <a:lnTo>
                    <a:pt x="2533319" y="69438"/>
                  </a:lnTo>
                  <a:lnTo>
                    <a:pt x="2533319" y="532121"/>
                  </a:lnTo>
                  <a:lnTo>
                    <a:pt x="2527863" y="559150"/>
                  </a:lnTo>
                  <a:lnTo>
                    <a:pt x="2512982" y="581222"/>
                  </a:lnTo>
                  <a:lnTo>
                    <a:pt x="2490910" y="596103"/>
                  </a:lnTo>
                  <a:lnTo>
                    <a:pt x="2463881" y="6015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1680" y="2497679"/>
              <a:ext cx="2533650" cy="601980"/>
            </a:xfrm>
            <a:custGeom>
              <a:avLst/>
              <a:gdLst/>
              <a:ahLst/>
              <a:cxnLst/>
              <a:rect l="l" t="t" r="r" b="b"/>
              <a:pathLst>
                <a:path w="2533650" h="601980">
                  <a:moveTo>
                    <a:pt x="0" y="69438"/>
                  </a:moveTo>
                  <a:lnTo>
                    <a:pt x="5456" y="42409"/>
                  </a:lnTo>
                  <a:lnTo>
                    <a:pt x="20337" y="20337"/>
                  </a:lnTo>
                  <a:lnTo>
                    <a:pt x="42409" y="5456"/>
                  </a:lnTo>
                  <a:lnTo>
                    <a:pt x="69438" y="0"/>
                  </a:lnTo>
                  <a:lnTo>
                    <a:pt x="2463881" y="0"/>
                  </a:lnTo>
                  <a:lnTo>
                    <a:pt x="2502406" y="11666"/>
                  </a:lnTo>
                  <a:lnTo>
                    <a:pt x="2528034" y="42865"/>
                  </a:lnTo>
                  <a:lnTo>
                    <a:pt x="2533319" y="69438"/>
                  </a:lnTo>
                  <a:lnTo>
                    <a:pt x="2533319" y="532121"/>
                  </a:lnTo>
                  <a:lnTo>
                    <a:pt x="2527863" y="559150"/>
                  </a:lnTo>
                  <a:lnTo>
                    <a:pt x="2512982" y="581222"/>
                  </a:lnTo>
                  <a:lnTo>
                    <a:pt x="2490910" y="596103"/>
                  </a:lnTo>
                  <a:lnTo>
                    <a:pt x="2463881" y="601559"/>
                  </a:lnTo>
                  <a:lnTo>
                    <a:pt x="69438" y="601559"/>
                  </a:lnTo>
                  <a:lnTo>
                    <a:pt x="42409" y="596103"/>
                  </a:lnTo>
                  <a:lnTo>
                    <a:pt x="20337" y="581222"/>
                  </a:lnTo>
                  <a:lnTo>
                    <a:pt x="5456" y="559150"/>
                  </a:lnTo>
                  <a:lnTo>
                    <a:pt x="0" y="532121"/>
                  </a:lnTo>
                  <a:lnTo>
                    <a:pt x="0" y="69438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20700" y="2648572"/>
            <a:ext cx="19056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Google</a:t>
            </a:r>
            <a:r>
              <a:rPr dirty="0" sz="1600" spc="3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Analytics</a:t>
            </a:r>
            <a:r>
              <a:rPr dirty="0" sz="1600" spc="3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135" b="1">
                <a:solidFill>
                  <a:srgbClr val="272525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56197" y="2492917"/>
            <a:ext cx="2543175" cy="611505"/>
            <a:chOff x="3356197" y="2492917"/>
            <a:chExt cx="2543175" cy="611505"/>
          </a:xfrm>
        </p:grpSpPr>
        <p:sp>
          <p:nvSpPr>
            <p:cNvPr id="9" name="object 9"/>
            <p:cNvSpPr/>
            <p:nvPr/>
          </p:nvSpPr>
          <p:spPr>
            <a:xfrm>
              <a:off x="3360959" y="2497679"/>
              <a:ext cx="2533650" cy="601980"/>
            </a:xfrm>
            <a:custGeom>
              <a:avLst/>
              <a:gdLst/>
              <a:ahLst/>
              <a:cxnLst/>
              <a:rect l="l" t="t" r="r" b="b"/>
              <a:pathLst>
                <a:path w="2533650" h="601980">
                  <a:moveTo>
                    <a:pt x="2463881" y="601559"/>
                  </a:moveTo>
                  <a:lnTo>
                    <a:pt x="69437" y="601559"/>
                  </a:lnTo>
                  <a:lnTo>
                    <a:pt x="42409" y="596103"/>
                  </a:lnTo>
                  <a:lnTo>
                    <a:pt x="20337" y="581222"/>
                  </a:lnTo>
                  <a:lnTo>
                    <a:pt x="5456" y="559150"/>
                  </a:lnTo>
                  <a:lnTo>
                    <a:pt x="0" y="532121"/>
                  </a:lnTo>
                  <a:lnTo>
                    <a:pt x="0" y="69438"/>
                  </a:lnTo>
                  <a:lnTo>
                    <a:pt x="5456" y="42409"/>
                  </a:lnTo>
                  <a:lnTo>
                    <a:pt x="20337" y="20337"/>
                  </a:lnTo>
                  <a:lnTo>
                    <a:pt x="42409" y="5456"/>
                  </a:lnTo>
                  <a:lnTo>
                    <a:pt x="69437" y="0"/>
                  </a:lnTo>
                  <a:lnTo>
                    <a:pt x="2463881" y="0"/>
                  </a:lnTo>
                  <a:lnTo>
                    <a:pt x="2502406" y="11666"/>
                  </a:lnTo>
                  <a:lnTo>
                    <a:pt x="2528034" y="42865"/>
                  </a:lnTo>
                  <a:lnTo>
                    <a:pt x="2533319" y="69438"/>
                  </a:lnTo>
                  <a:lnTo>
                    <a:pt x="2533319" y="532121"/>
                  </a:lnTo>
                  <a:lnTo>
                    <a:pt x="2527863" y="559150"/>
                  </a:lnTo>
                  <a:lnTo>
                    <a:pt x="2512982" y="581222"/>
                  </a:lnTo>
                  <a:lnTo>
                    <a:pt x="2490910" y="596103"/>
                  </a:lnTo>
                  <a:lnTo>
                    <a:pt x="2463881" y="6015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60959" y="2497679"/>
              <a:ext cx="2533650" cy="601980"/>
            </a:xfrm>
            <a:custGeom>
              <a:avLst/>
              <a:gdLst/>
              <a:ahLst/>
              <a:cxnLst/>
              <a:rect l="l" t="t" r="r" b="b"/>
              <a:pathLst>
                <a:path w="2533650" h="601980">
                  <a:moveTo>
                    <a:pt x="0" y="69438"/>
                  </a:moveTo>
                  <a:lnTo>
                    <a:pt x="5456" y="42409"/>
                  </a:lnTo>
                  <a:lnTo>
                    <a:pt x="20337" y="20337"/>
                  </a:lnTo>
                  <a:lnTo>
                    <a:pt x="42409" y="5456"/>
                  </a:lnTo>
                  <a:lnTo>
                    <a:pt x="69437" y="0"/>
                  </a:lnTo>
                  <a:lnTo>
                    <a:pt x="2463881" y="0"/>
                  </a:lnTo>
                  <a:lnTo>
                    <a:pt x="2502406" y="11666"/>
                  </a:lnTo>
                  <a:lnTo>
                    <a:pt x="2528034" y="42865"/>
                  </a:lnTo>
                  <a:lnTo>
                    <a:pt x="2533319" y="69438"/>
                  </a:lnTo>
                  <a:lnTo>
                    <a:pt x="2533319" y="532121"/>
                  </a:lnTo>
                  <a:lnTo>
                    <a:pt x="2527863" y="559150"/>
                  </a:lnTo>
                  <a:lnTo>
                    <a:pt x="2512982" y="581222"/>
                  </a:lnTo>
                  <a:lnTo>
                    <a:pt x="2490910" y="596103"/>
                  </a:lnTo>
                  <a:lnTo>
                    <a:pt x="2463881" y="601559"/>
                  </a:lnTo>
                  <a:lnTo>
                    <a:pt x="69437" y="601559"/>
                  </a:lnTo>
                  <a:lnTo>
                    <a:pt x="42409" y="596103"/>
                  </a:lnTo>
                  <a:lnTo>
                    <a:pt x="20337" y="581222"/>
                  </a:lnTo>
                  <a:lnTo>
                    <a:pt x="5456" y="559150"/>
                  </a:lnTo>
                  <a:lnTo>
                    <a:pt x="0" y="532121"/>
                  </a:lnTo>
                  <a:lnTo>
                    <a:pt x="0" y="69438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519620" y="2648572"/>
            <a:ext cx="203771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65" b="1">
                <a:solidFill>
                  <a:srgbClr val="272525"/>
                </a:solidFill>
                <a:latin typeface="Arial"/>
                <a:cs typeface="Arial"/>
              </a:rPr>
              <a:t>Meta</a:t>
            </a:r>
            <a:r>
              <a:rPr dirty="0" sz="1600" spc="-8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Business</a:t>
            </a:r>
            <a:r>
              <a:rPr dirty="0" sz="1600" spc="-8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Suite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56917" y="3260077"/>
            <a:ext cx="5241925" cy="611505"/>
            <a:chOff x="656917" y="3260077"/>
            <a:chExt cx="5241925" cy="611505"/>
          </a:xfrm>
        </p:grpSpPr>
        <p:sp>
          <p:nvSpPr>
            <p:cNvPr id="13" name="object 13"/>
            <p:cNvSpPr/>
            <p:nvPr/>
          </p:nvSpPr>
          <p:spPr>
            <a:xfrm>
              <a:off x="661680" y="3264839"/>
              <a:ext cx="5232400" cy="601980"/>
            </a:xfrm>
            <a:custGeom>
              <a:avLst/>
              <a:gdLst/>
              <a:ahLst/>
              <a:cxnLst/>
              <a:rect l="l" t="t" r="r" b="b"/>
              <a:pathLst>
                <a:path w="5232400" h="601979">
                  <a:moveTo>
                    <a:pt x="5162801" y="601559"/>
                  </a:moveTo>
                  <a:lnTo>
                    <a:pt x="69438" y="601559"/>
                  </a:lnTo>
                  <a:lnTo>
                    <a:pt x="42409" y="596103"/>
                  </a:lnTo>
                  <a:lnTo>
                    <a:pt x="20337" y="581221"/>
                  </a:lnTo>
                  <a:lnTo>
                    <a:pt x="5456" y="559150"/>
                  </a:lnTo>
                  <a:lnTo>
                    <a:pt x="0" y="532121"/>
                  </a:lnTo>
                  <a:lnTo>
                    <a:pt x="0" y="69437"/>
                  </a:lnTo>
                  <a:lnTo>
                    <a:pt x="5456" y="42409"/>
                  </a:lnTo>
                  <a:lnTo>
                    <a:pt x="20337" y="20337"/>
                  </a:lnTo>
                  <a:lnTo>
                    <a:pt x="42409" y="5456"/>
                  </a:lnTo>
                  <a:lnTo>
                    <a:pt x="69438" y="0"/>
                  </a:lnTo>
                  <a:lnTo>
                    <a:pt x="5162801" y="0"/>
                  </a:lnTo>
                  <a:lnTo>
                    <a:pt x="5201326" y="11666"/>
                  </a:lnTo>
                  <a:lnTo>
                    <a:pt x="5226954" y="42865"/>
                  </a:lnTo>
                  <a:lnTo>
                    <a:pt x="5232239" y="69437"/>
                  </a:lnTo>
                  <a:lnTo>
                    <a:pt x="5232239" y="532121"/>
                  </a:lnTo>
                  <a:lnTo>
                    <a:pt x="5226783" y="559150"/>
                  </a:lnTo>
                  <a:lnTo>
                    <a:pt x="5211902" y="581221"/>
                  </a:lnTo>
                  <a:lnTo>
                    <a:pt x="5189830" y="596103"/>
                  </a:lnTo>
                  <a:lnTo>
                    <a:pt x="5162801" y="6015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61680" y="3264839"/>
              <a:ext cx="5232400" cy="601980"/>
            </a:xfrm>
            <a:custGeom>
              <a:avLst/>
              <a:gdLst/>
              <a:ahLst/>
              <a:cxnLst/>
              <a:rect l="l" t="t" r="r" b="b"/>
              <a:pathLst>
                <a:path w="5232400" h="601979">
                  <a:moveTo>
                    <a:pt x="0" y="69437"/>
                  </a:moveTo>
                  <a:lnTo>
                    <a:pt x="5456" y="42409"/>
                  </a:lnTo>
                  <a:lnTo>
                    <a:pt x="20337" y="20337"/>
                  </a:lnTo>
                  <a:lnTo>
                    <a:pt x="42409" y="5456"/>
                  </a:lnTo>
                  <a:lnTo>
                    <a:pt x="69438" y="0"/>
                  </a:lnTo>
                  <a:lnTo>
                    <a:pt x="5162801" y="0"/>
                  </a:lnTo>
                  <a:lnTo>
                    <a:pt x="5201326" y="11666"/>
                  </a:lnTo>
                  <a:lnTo>
                    <a:pt x="5226954" y="42865"/>
                  </a:lnTo>
                  <a:lnTo>
                    <a:pt x="5232239" y="69437"/>
                  </a:lnTo>
                  <a:lnTo>
                    <a:pt x="5232239" y="532121"/>
                  </a:lnTo>
                  <a:lnTo>
                    <a:pt x="5226783" y="559150"/>
                  </a:lnTo>
                  <a:lnTo>
                    <a:pt x="5211902" y="581221"/>
                  </a:lnTo>
                  <a:lnTo>
                    <a:pt x="5189830" y="596103"/>
                  </a:lnTo>
                  <a:lnTo>
                    <a:pt x="5162801" y="601559"/>
                  </a:lnTo>
                  <a:lnTo>
                    <a:pt x="69438" y="601559"/>
                  </a:lnTo>
                  <a:lnTo>
                    <a:pt x="42409" y="596103"/>
                  </a:lnTo>
                  <a:lnTo>
                    <a:pt x="20337" y="581221"/>
                  </a:lnTo>
                  <a:lnTo>
                    <a:pt x="5456" y="559150"/>
                  </a:lnTo>
                  <a:lnTo>
                    <a:pt x="0" y="532121"/>
                  </a:lnTo>
                  <a:lnTo>
                    <a:pt x="0" y="69437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0700" y="3415732"/>
            <a:ext cx="23393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Google</a:t>
            </a:r>
            <a:r>
              <a:rPr dirty="0" sz="1600" spc="-2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Search</a:t>
            </a:r>
            <a:r>
              <a:rPr dirty="0" sz="1600" spc="-2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Console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85160" y="1887840"/>
            <a:ext cx="5471160" cy="2830195"/>
          </a:xfrm>
          <a:custGeom>
            <a:avLst/>
            <a:gdLst/>
            <a:ahLst/>
            <a:cxnLst/>
            <a:rect l="l" t="t" r="r" b="b"/>
            <a:pathLst>
              <a:path w="5471159" h="2830195">
                <a:moveTo>
                  <a:pt x="5351490" y="2829599"/>
                </a:moveTo>
                <a:lnTo>
                  <a:pt x="119069" y="2829599"/>
                </a:lnTo>
                <a:lnTo>
                  <a:pt x="72722" y="2820242"/>
                </a:lnTo>
                <a:lnTo>
                  <a:pt x="34874" y="2794725"/>
                </a:lnTo>
                <a:lnTo>
                  <a:pt x="9357" y="2756877"/>
                </a:lnTo>
                <a:lnTo>
                  <a:pt x="0" y="2710530"/>
                </a:lnTo>
                <a:lnTo>
                  <a:pt x="0" y="119069"/>
                </a:lnTo>
                <a:lnTo>
                  <a:pt x="9357" y="72722"/>
                </a:lnTo>
                <a:lnTo>
                  <a:pt x="34874" y="34874"/>
                </a:lnTo>
                <a:lnTo>
                  <a:pt x="72722" y="9357"/>
                </a:lnTo>
                <a:lnTo>
                  <a:pt x="119069" y="0"/>
                </a:lnTo>
                <a:lnTo>
                  <a:pt x="5351490" y="0"/>
                </a:lnTo>
                <a:lnTo>
                  <a:pt x="5397056" y="9063"/>
                </a:lnTo>
                <a:lnTo>
                  <a:pt x="5435684" y="34874"/>
                </a:lnTo>
                <a:lnTo>
                  <a:pt x="5461496" y="73503"/>
                </a:lnTo>
                <a:lnTo>
                  <a:pt x="5470559" y="119069"/>
                </a:lnTo>
                <a:lnTo>
                  <a:pt x="5470559" y="2710530"/>
                </a:lnTo>
                <a:lnTo>
                  <a:pt x="5461202" y="2756877"/>
                </a:lnTo>
                <a:lnTo>
                  <a:pt x="5435685" y="2794725"/>
                </a:lnTo>
                <a:lnTo>
                  <a:pt x="5397837" y="2820242"/>
                </a:lnTo>
                <a:lnTo>
                  <a:pt x="5351490" y="2829599"/>
                </a:lnTo>
                <a:close/>
              </a:path>
            </a:pathLst>
          </a:custGeom>
          <a:solidFill>
            <a:srgbClr val="495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337700" y="2032251"/>
            <a:ext cx="1637030" cy="649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Przykład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11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16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życia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1300" spc="-20">
                <a:solidFill>
                  <a:srgbClr val="FFFFFF"/>
                </a:solidFill>
                <a:latin typeface="Lucida Grande"/>
                <a:cs typeface="Lucida Grande"/>
              </a:rPr>
              <a:t>Firma</a:t>
            </a:r>
            <a:r>
              <a:rPr dirty="0" sz="1300" spc="-6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wydaje: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7698" y="2805757"/>
            <a:ext cx="1860550" cy="55245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15595" indent="-302895">
              <a:lnSpc>
                <a:spcPct val="100000"/>
              </a:lnSpc>
              <a:spcBef>
                <a:spcPts val="6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20">
                <a:solidFill>
                  <a:srgbClr val="FFFFFF"/>
                </a:solidFill>
                <a:latin typeface="Lucida Grande"/>
                <a:cs typeface="Lucida Grande"/>
              </a:rPr>
              <a:t>500</a:t>
            </a:r>
            <a:r>
              <a:rPr dirty="0" sz="1300" spc="-85">
                <a:solidFill>
                  <a:srgbClr val="FFFFFF"/>
                </a:solidFill>
                <a:latin typeface="Lucida Grande"/>
                <a:cs typeface="Lucida Grande"/>
              </a:rPr>
              <a:t> zł</a:t>
            </a:r>
            <a:r>
              <a:rPr dirty="0" sz="1300" spc="-5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Grande"/>
                <a:cs typeface="Lucida Grande"/>
              </a:rPr>
              <a:t>na</a:t>
            </a:r>
            <a:r>
              <a:rPr dirty="0" sz="1300" spc="-6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Facebook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20">
                <a:solidFill>
                  <a:srgbClr val="FFFFFF"/>
                </a:solidFill>
                <a:latin typeface="Lucida Grande"/>
                <a:cs typeface="Lucida Grande"/>
              </a:rPr>
              <a:t>500</a:t>
            </a:r>
            <a:r>
              <a:rPr dirty="0" sz="1300" spc="-85">
                <a:solidFill>
                  <a:srgbClr val="FFFFFF"/>
                </a:solidFill>
                <a:latin typeface="Lucida Grande"/>
                <a:cs typeface="Lucida Grande"/>
              </a:rPr>
              <a:t> zł</a:t>
            </a:r>
            <a:r>
              <a:rPr dirty="0" sz="1300" spc="-5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Grande"/>
                <a:cs typeface="Lucida Grande"/>
              </a:rPr>
              <a:t>na</a:t>
            </a:r>
            <a:r>
              <a:rPr dirty="0" sz="1300" spc="-6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Google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37700" y="3606975"/>
            <a:ext cx="4663440" cy="897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Pytanie:</a:t>
            </a:r>
            <a:r>
              <a:rPr dirty="0" sz="13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Grande"/>
                <a:cs typeface="Lucida Grande"/>
              </a:rPr>
              <a:t>Które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60">
                <a:solidFill>
                  <a:srgbClr val="FFFFFF"/>
                </a:solidFill>
                <a:latin typeface="Lucida Grande"/>
                <a:cs typeface="Lucida Grande"/>
              </a:rPr>
              <a:t>źródło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Grande"/>
                <a:cs typeface="Lucida Grande"/>
              </a:rPr>
              <a:t>przynosi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 klientów?</a:t>
            </a:r>
            <a:endParaRPr sz="1300">
              <a:latin typeface="Lucida Grande"/>
              <a:cs typeface="Lucida Grande"/>
            </a:endParaRPr>
          </a:p>
          <a:p>
            <a:pPr marL="12700" marR="5080">
              <a:lnSpc>
                <a:spcPct val="133000"/>
              </a:lnSpc>
              <a:spcBef>
                <a:spcPts val="1150"/>
              </a:spcBef>
            </a:pPr>
            <a:r>
              <a:rPr dirty="0" sz="1300">
                <a:solidFill>
                  <a:srgbClr val="FFFFFF"/>
                </a:solidFill>
                <a:latin typeface="Lucida Grande"/>
                <a:cs typeface="Lucida Grande"/>
              </a:rPr>
              <a:t>Bez</a:t>
            </a:r>
            <a:r>
              <a:rPr dirty="0" sz="130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Lucida Grande"/>
                <a:cs typeface="Lucida Grande"/>
              </a:rPr>
              <a:t>analityki</a:t>
            </a:r>
            <a:r>
              <a:rPr dirty="0" sz="130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Grande"/>
                <a:cs typeface="Lucida Grande"/>
              </a:rPr>
              <a:t>nie</a:t>
            </a:r>
            <a:r>
              <a:rPr dirty="0" sz="130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Lucida Grande"/>
                <a:cs typeface="Lucida Grande"/>
              </a:rPr>
              <a:t>znamy</a:t>
            </a:r>
            <a:r>
              <a:rPr dirty="0" sz="130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Grande"/>
                <a:cs typeface="Lucida Grande"/>
              </a:rPr>
              <a:t>odpowiedzi</a:t>
            </a:r>
            <a:r>
              <a:rPr dirty="0" sz="130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FFFFFF"/>
                </a:solidFill>
                <a:latin typeface="Lucida Grande"/>
                <a:cs typeface="Lucida Grande"/>
              </a:rPr>
              <a:t>—</a:t>
            </a:r>
            <a:r>
              <a:rPr dirty="0" sz="130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Lucida Grande"/>
                <a:cs typeface="Lucida Grande"/>
              </a:rPr>
              <a:t>i</a:t>
            </a:r>
            <a:r>
              <a:rPr dirty="0" sz="130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Lucida Grande"/>
                <a:cs typeface="Lucida Grande"/>
              </a:rPr>
              <a:t>przepalamy</a:t>
            </a:r>
            <a:r>
              <a:rPr dirty="0" sz="130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Lucida Grande"/>
                <a:cs typeface="Lucida Grande"/>
              </a:rPr>
              <a:t>połowę budżetu.</a:t>
            </a:r>
            <a:endParaRPr sz="1300">
              <a:latin typeface="Lucida Grande"/>
              <a:cs typeface="Lucida Grande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61680" y="4903920"/>
            <a:ext cx="10868660" cy="644525"/>
            <a:chOff x="661680" y="4903920"/>
            <a:chExt cx="10868660" cy="644525"/>
          </a:xfrm>
        </p:grpSpPr>
        <p:sp>
          <p:nvSpPr>
            <p:cNvPr id="21" name="object 21"/>
            <p:cNvSpPr/>
            <p:nvPr/>
          </p:nvSpPr>
          <p:spPr>
            <a:xfrm>
              <a:off x="661680" y="4903920"/>
              <a:ext cx="10868660" cy="644525"/>
            </a:xfrm>
            <a:custGeom>
              <a:avLst/>
              <a:gdLst/>
              <a:ahLst/>
              <a:cxnLst/>
              <a:rect l="l" t="t" r="r" b="b"/>
              <a:pathLst>
                <a:path w="10868660" h="644525">
                  <a:moveTo>
                    <a:pt x="10798978" y="644399"/>
                  </a:moveTo>
                  <a:lnTo>
                    <a:pt x="69421" y="644399"/>
                  </a:lnTo>
                  <a:lnTo>
                    <a:pt x="42399" y="638944"/>
                  </a:lnTo>
                  <a:lnTo>
                    <a:pt x="20333" y="624066"/>
                  </a:lnTo>
                  <a:lnTo>
                    <a:pt x="5455" y="602000"/>
                  </a:lnTo>
                  <a:lnTo>
                    <a:pt x="0" y="574978"/>
                  </a:lnTo>
                  <a:lnTo>
                    <a:pt x="0" y="69421"/>
                  </a:lnTo>
                  <a:lnTo>
                    <a:pt x="5455" y="42399"/>
                  </a:lnTo>
                  <a:lnTo>
                    <a:pt x="20333" y="20332"/>
                  </a:lnTo>
                  <a:lnTo>
                    <a:pt x="42399" y="5455"/>
                  </a:lnTo>
                  <a:lnTo>
                    <a:pt x="69421" y="0"/>
                  </a:lnTo>
                  <a:lnTo>
                    <a:pt x="10798978" y="0"/>
                  </a:lnTo>
                  <a:lnTo>
                    <a:pt x="10837493" y="11663"/>
                  </a:lnTo>
                  <a:lnTo>
                    <a:pt x="10863115" y="42854"/>
                  </a:lnTo>
                  <a:lnTo>
                    <a:pt x="10868399" y="69421"/>
                  </a:lnTo>
                  <a:lnTo>
                    <a:pt x="10868399" y="574978"/>
                  </a:lnTo>
                  <a:lnTo>
                    <a:pt x="10862944" y="602000"/>
                  </a:lnTo>
                  <a:lnTo>
                    <a:pt x="10848066" y="624066"/>
                  </a:lnTo>
                  <a:lnTo>
                    <a:pt x="10826000" y="638944"/>
                  </a:lnTo>
                  <a:lnTo>
                    <a:pt x="10798978" y="644399"/>
                  </a:lnTo>
                  <a:close/>
                </a:path>
              </a:pathLst>
            </a:custGeom>
            <a:solidFill>
              <a:srgbClr val="FCF1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280" y="5143680"/>
              <a:ext cx="206279" cy="16487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86460" y="5074696"/>
            <a:ext cx="789241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Arial"/>
                <a:cs typeface="Arial"/>
              </a:rPr>
              <a:t>Ważne: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>
                <a:latin typeface="Lucida Grande"/>
                <a:cs typeface="Lucida Grande"/>
              </a:rPr>
              <a:t>Bez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40">
                <a:latin typeface="Lucida Grande"/>
                <a:cs typeface="Lucida Grande"/>
              </a:rPr>
              <a:t>mierzenia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10">
                <a:latin typeface="Lucida Grande"/>
                <a:cs typeface="Lucida Grande"/>
              </a:rPr>
              <a:t>wyników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20">
                <a:latin typeface="Lucida Grande"/>
                <a:cs typeface="Lucida Grande"/>
              </a:rPr>
              <a:t>nie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25">
                <a:latin typeface="Lucida Grande"/>
                <a:cs typeface="Lucida Grande"/>
              </a:rPr>
              <a:t>możesz</a:t>
            </a:r>
            <a:r>
              <a:rPr dirty="0" sz="1300" spc="-35">
                <a:latin typeface="Lucida Grande"/>
                <a:cs typeface="Lucida Grande"/>
              </a:rPr>
              <a:t> </a:t>
            </a:r>
            <a:r>
              <a:rPr dirty="0" sz="1300">
                <a:latin typeface="Lucida Grande"/>
                <a:cs typeface="Lucida Grande"/>
              </a:rPr>
              <a:t>wiedzieć,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>
                <a:latin typeface="Lucida Grande"/>
                <a:cs typeface="Lucida Grande"/>
              </a:rPr>
              <a:t>co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35">
                <a:latin typeface="Lucida Grande"/>
                <a:cs typeface="Lucida Grande"/>
              </a:rPr>
              <a:t>działa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165">
                <a:latin typeface="Lucida Grande"/>
                <a:cs typeface="Lucida Grande"/>
              </a:rPr>
              <a:t>-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>
                <a:latin typeface="Lucida Grande"/>
                <a:cs typeface="Lucida Grande"/>
              </a:rPr>
              <a:t>a</a:t>
            </a:r>
            <a:r>
              <a:rPr dirty="0" sz="1300" spc="-35">
                <a:latin typeface="Lucida Grande"/>
                <a:cs typeface="Lucida Grande"/>
              </a:rPr>
              <a:t> </a:t>
            </a:r>
            <a:r>
              <a:rPr dirty="0" sz="1300">
                <a:latin typeface="Lucida Grande"/>
                <a:cs typeface="Lucida Grande"/>
              </a:rPr>
              <a:t>co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25">
                <a:latin typeface="Lucida Grande"/>
                <a:cs typeface="Lucida Grande"/>
              </a:rPr>
              <a:t>pochłania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35">
                <a:latin typeface="Lucida Grande"/>
                <a:cs typeface="Lucida Grande"/>
              </a:rPr>
              <a:t>budżet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>
                <a:latin typeface="Lucida Grande"/>
                <a:cs typeface="Lucida Grande"/>
              </a:rPr>
              <a:t>bez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10">
                <a:latin typeface="Lucida Grande"/>
                <a:cs typeface="Lucida Grande"/>
              </a:rPr>
              <a:t>efektów.</a:t>
            </a:r>
            <a:endParaRPr sz="13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094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Trendy</a:t>
            </a:r>
            <a:r>
              <a:rPr dirty="0" sz="2600" spc="210"/>
              <a:t> </a:t>
            </a:r>
            <a:r>
              <a:rPr dirty="0" sz="2600"/>
              <a:t>marketingowe</a:t>
            </a:r>
            <a:r>
              <a:rPr dirty="0" sz="2600" spc="204"/>
              <a:t> </a:t>
            </a:r>
            <a:r>
              <a:rPr dirty="0" sz="2600"/>
              <a:t>na</a:t>
            </a:r>
            <a:r>
              <a:rPr dirty="0" sz="2600" spc="204"/>
              <a:t> </a:t>
            </a:r>
            <a:r>
              <a:rPr dirty="0" sz="2600"/>
              <a:t>najbliższe</a:t>
            </a:r>
            <a:r>
              <a:rPr dirty="0" sz="2600" spc="200"/>
              <a:t> </a:t>
            </a:r>
            <a:r>
              <a:rPr dirty="0" sz="2600" spc="-20"/>
              <a:t>lata</a:t>
            </a:r>
            <a:endParaRPr sz="2600"/>
          </a:p>
        </p:txBody>
      </p:sp>
      <p:grpSp>
        <p:nvGrpSpPr>
          <p:cNvPr id="3" name="object 3"/>
          <p:cNvGrpSpPr/>
          <p:nvPr/>
        </p:nvGrpSpPr>
        <p:grpSpPr>
          <a:xfrm>
            <a:off x="656917" y="1310677"/>
            <a:ext cx="406400" cy="691515"/>
            <a:chOff x="656917" y="1310677"/>
            <a:chExt cx="406400" cy="691515"/>
          </a:xfrm>
        </p:grpSpPr>
        <p:sp>
          <p:nvSpPr>
            <p:cNvPr id="4" name="object 4"/>
            <p:cNvSpPr/>
            <p:nvPr/>
          </p:nvSpPr>
          <p:spPr>
            <a:xfrm>
              <a:off x="794160" y="1402199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30">
                  <a:moveTo>
                    <a:pt x="76397" y="595079"/>
                  </a:move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6"/>
                  </a:lnTo>
                  <a:lnTo>
                    <a:pt x="0" y="55362"/>
                  </a:ln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6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94160" y="1402199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30">
                  <a:moveTo>
                    <a:pt x="0" y="55362"/>
                  </a:move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6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6"/>
                  </a:lnTo>
                  <a:lnTo>
                    <a:pt x="0" y="5536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1680" y="1315439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179" y="396359"/>
                  </a:move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1680" y="1315439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0" y="198179"/>
                  </a:move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040" y="1414800"/>
              <a:ext cx="197999" cy="1979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55637" y="2174317"/>
            <a:ext cx="406400" cy="691515"/>
            <a:chOff x="855637" y="2174317"/>
            <a:chExt cx="406400" cy="691515"/>
          </a:xfrm>
        </p:grpSpPr>
        <p:sp>
          <p:nvSpPr>
            <p:cNvPr id="10" name="object 10"/>
            <p:cNvSpPr/>
            <p:nvPr/>
          </p:nvSpPr>
          <p:spPr>
            <a:xfrm>
              <a:off x="992520" y="2265839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30">
                  <a:moveTo>
                    <a:pt x="76397" y="595079"/>
                  </a:move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6"/>
                  </a:lnTo>
                  <a:lnTo>
                    <a:pt x="0" y="55362"/>
                  </a:ln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6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92520" y="2265839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30">
                  <a:moveTo>
                    <a:pt x="0" y="55362"/>
                  </a:move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6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6"/>
                  </a:lnTo>
                  <a:lnTo>
                    <a:pt x="0" y="5536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60399" y="2179079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179" y="396359"/>
                  </a:move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60400" y="2179079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0" y="198179"/>
                  </a:move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400" y="2278440"/>
              <a:ext cx="197999" cy="19799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1053997" y="2965957"/>
            <a:ext cx="406400" cy="691515"/>
            <a:chOff x="1053997" y="2965957"/>
            <a:chExt cx="406400" cy="691515"/>
          </a:xfrm>
        </p:grpSpPr>
        <p:sp>
          <p:nvSpPr>
            <p:cNvPr id="16" name="object 16"/>
            <p:cNvSpPr/>
            <p:nvPr/>
          </p:nvSpPr>
          <p:spPr>
            <a:xfrm>
              <a:off x="1190879" y="3057480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29">
                  <a:moveTo>
                    <a:pt x="76397" y="595079"/>
                  </a:move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7"/>
                  </a:lnTo>
                  <a:lnTo>
                    <a:pt x="0" y="55362"/>
                  </a:ln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7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90879" y="3057480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29">
                  <a:moveTo>
                    <a:pt x="0" y="55362"/>
                  </a:move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7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7"/>
                  </a:lnTo>
                  <a:lnTo>
                    <a:pt x="0" y="5536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58759" y="2970720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179" y="396359"/>
                  </a:move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58759" y="2970720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0" y="198179"/>
                  </a:move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760" y="3070080"/>
              <a:ext cx="197999" cy="19799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252357" y="3757597"/>
            <a:ext cx="406400" cy="691515"/>
            <a:chOff x="1252357" y="3757597"/>
            <a:chExt cx="406400" cy="691515"/>
          </a:xfrm>
        </p:grpSpPr>
        <p:sp>
          <p:nvSpPr>
            <p:cNvPr id="22" name="object 22"/>
            <p:cNvSpPr/>
            <p:nvPr/>
          </p:nvSpPr>
          <p:spPr>
            <a:xfrm>
              <a:off x="1389599" y="3849119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29">
                  <a:moveTo>
                    <a:pt x="76397" y="595079"/>
                  </a:move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6"/>
                  </a:lnTo>
                  <a:lnTo>
                    <a:pt x="0" y="55362"/>
                  </a:ln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6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389599" y="3849119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29">
                  <a:moveTo>
                    <a:pt x="0" y="55362"/>
                  </a:move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6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6"/>
                  </a:lnTo>
                  <a:lnTo>
                    <a:pt x="0" y="5536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257119" y="3762359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179" y="396359"/>
                  </a:move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257119" y="3762359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0" y="198179"/>
                  </a:move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6480" y="3861720"/>
              <a:ext cx="197999" cy="197999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053997" y="4621237"/>
            <a:ext cx="406400" cy="691515"/>
            <a:chOff x="1053997" y="4621237"/>
            <a:chExt cx="406400" cy="691515"/>
          </a:xfrm>
        </p:grpSpPr>
        <p:sp>
          <p:nvSpPr>
            <p:cNvPr id="28" name="object 28"/>
            <p:cNvSpPr/>
            <p:nvPr/>
          </p:nvSpPr>
          <p:spPr>
            <a:xfrm>
              <a:off x="1190879" y="4712759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29">
                  <a:moveTo>
                    <a:pt x="76397" y="595079"/>
                  </a:move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6"/>
                  </a:lnTo>
                  <a:lnTo>
                    <a:pt x="0" y="55362"/>
                  </a:ln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6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90879" y="4712759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29">
                  <a:moveTo>
                    <a:pt x="0" y="55362"/>
                  </a:move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6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6"/>
                  </a:lnTo>
                  <a:lnTo>
                    <a:pt x="0" y="5536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58759" y="4625999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179" y="396359"/>
                  </a:move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58759" y="4625999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0" y="198179"/>
                  </a:move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7760" y="4725359"/>
              <a:ext cx="197999" cy="197999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855637" y="5376877"/>
            <a:ext cx="406400" cy="691515"/>
            <a:chOff x="855637" y="5376877"/>
            <a:chExt cx="406400" cy="691515"/>
          </a:xfrm>
        </p:grpSpPr>
        <p:sp>
          <p:nvSpPr>
            <p:cNvPr id="34" name="object 34"/>
            <p:cNvSpPr/>
            <p:nvPr/>
          </p:nvSpPr>
          <p:spPr>
            <a:xfrm>
              <a:off x="992520" y="5468400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29">
                  <a:moveTo>
                    <a:pt x="76397" y="595079"/>
                  </a:move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7"/>
                  </a:lnTo>
                  <a:lnTo>
                    <a:pt x="0" y="55362"/>
                  </a:ln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7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92520" y="5468400"/>
              <a:ext cx="132080" cy="595630"/>
            </a:xfrm>
            <a:custGeom>
              <a:avLst/>
              <a:gdLst/>
              <a:ahLst/>
              <a:cxnLst/>
              <a:rect l="l" t="t" r="r" b="b"/>
              <a:pathLst>
                <a:path w="132080" h="595629">
                  <a:moveTo>
                    <a:pt x="0" y="55362"/>
                  </a:moveTo>
                  <a:lnTo>
                    <a:pt x="4350" y="33813"/>
                  </a:lnTo>
                  <a:lnTo>
                    <a:pt x="16215" y="16215"/>
                  </a:lnTo>
                  <a:lnTo>
                    <a:pt x="33813" y="4350"/>
                  </a:lnTo>
                  <a:lnTo>
                    <a:pt x="55362" y="0"/>
                  </a:lnTo>
                  <a:lnTo>
                    <a:pt x="76397" y="0"/>
                  </a:lnTo>
                  <a:lnTo>
                    <a:pt x="115544" y="16215"/>
                  </a:lnTo>
                  <a:lnTo>
                    <a:pt x="131759" y="55362"/>
                  </a:lnTo>
                  <a:lnTo>
                    <a:pt x="131759" y="539717"/>
                  </a:lnTo>
                  <a:lnTo>
                    <a:pt x="127409" y="561266"/>
                  </a:lnTo>
                  <a:lnTo>
                    <a:pt x="115544" y="578864"/>
                  </a:lnTo>
                  <a:lnTo>
                    <a:pt x="97946" y="590729"/>
                  </a:lnTo>
                  <a:lnTo>
                    <a:pt x="76397" y="595079"/>
                  </a:lnTo>
                  <a:lnTo>
                    <a:pt x="55362" y="595079"/>
                  </a:lnTo>
                  <a:lnTo>
                    <a:pt x="33813" y="590729"/>
                  </a:lnTo>
                  <a:lnTo>
                    <a:pt x="16215" y="578864"/>
                  </a:lnTo>
                  <a:lnTo>
                    <a:pt x="4350" y="561266"/>
                  </a:lnTo>
                  <a:lnTo>
                    <a:pt x="0" y="539717"/>
                  </a:lnTo>
                  <a:lnTo>
                    <a:pt x="0" y="5536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60399" y="5381640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198179" y="396359"/>
                  </a:move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60400" y="5381640"/>
              <a:ext cx="396875" cy="396875"/>
            </a:xfrm>
            <a:custGeom>
              <a:avLst/>
              <a:gdLst/>
              <a:ahLst/>
              <a:cxnLst/>
              <a:rect l="l" t="t" r="r" b="b"/>
              <a:pathLst>
                <a:path w="396875" h="396875">
                  <a:moveTo>
                    <a:pt x="0" y="198179"/>
                  </a:moveTo>
                  <a:lnTo>
                    <a:pt x="5234" y="152739"/>
                  </a:lnTo>
                  <a:lnTo>
                    <a:pt x="20143" y="111025"/>
                  </a:lnTo>
                  <a:lnTo>
                    <a:pt x="43537" y="74228"/>
                  </a:lnTo>
                  <a:lnTo>
                    <a:pt x="74228" y="43537"/>
                  </a:lnTo>
                  <a:lnTo>
                    <a:pt x="111025" y="20143"/>
                  </a:lnTo>
                  <a:lnTo>
                    <a:pt x="152739" y="5234"/>
                  </a:lnTo>
                  <a:lnTo>
                    <a:pt x="198179" y="0"/>
                  </a:lnTo>
                  <a:lnTo>
                    <a:pt x="237023" y="3843"/>
                  </a:lnTo>
                  <a:lnTo>
                    <a:pt x="274020" y="15085"/>
                  </a:lnTo>
                  <a:lnTo>
                    <a:pt x="308130" y="33296"/>
                  </a:lnTo>
                  <a:lnTo>
                    <a:pt x="338314" y="58045"/>
                  </a:lnTo>
                  <a:lnTo>
                    <a:pt x="363063" y="88229"/>
                  </a:lnTo>
                  <a:lnTo>
                    <a:pt x="381274" y="122339"/>
                  </a:lnTo>
                  <a:lnTo>
                    <a:pt x="392516" y="159336"/>
                  </a:lnTo>
                  <a:lnTo>
                    <a:pt x="396359" y="198179"/>
                  </a:lnTo>
                  <a:lnTo>
                    <a:pt x="391125" y="243620"/>
                  </a:lnTo>
                  <a:lnTo>
                    <a:pt x="376216" y="285334"/>
                  </a:lnTo>
                  <a:lnTo>
                    <a:pt x="352822" y="322131"/>
                  </a:lnTo>
                  <a:lnTo>
                    <a:pt x="322131" y="352822"/>
                  </a:lnTo>
                  <a:lnTo>
                    <a:pt x="285334" y="376216"/>
                  </a:lnTo>
                  <a:lnTo>
                    <a:pt x="243620" y="391125"/>
                  </a:lnTo>
                  <a:lnTo>
                    <a:pt x="198179" y="396359"/>
                  </a:lnTo>
                  <a:lnTo>
                    <a:pt x="152739" y="391125"/>
                  </a:lnTo>
                  <a:lnTo>
                    <a:pt x="111025" y="376216"/>
                  </a:lnTo>
                  <a:lnTo>
                    <a:pt x="74228" y="352822"/>
                  </a:lnTo>
                  <a:lnTo>
                    <a:pt x="43537" y="322131"/>
                  </a:lnTo>
                  <a:lnTo>
                    <a:pt x="20143" y="285334"/>
                  </a:lnTo>
                  <a:lnTo>
                    <a:pt x="5234" y="243620"/>
                  </a:lnTo>
                  <a:lnTo>
                    <a:pt x="0" y="198179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9400" y="5481000"/>
              <a:ext cx="197999" cy="197999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795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850"/>
              </a:spcBef>
            </a:pPr>
            <a:r>
              <a:rPr dirty="0" spc="70"/>
              <a:t>6.</a:t>
            </a:r>
            <a:r>
              <a:rPr dirty="0" spc="-85"/>
              <a:t> </a:t>
            </a:r>
            <a:r>
              <a:rPr dirty="0"/>
              <a:t>Dane</a:t>
            </a:r>
            <a:r>
              <a:rPr dirty="0" spc="-45"/>
              <a:t> </a:t>
            </a:r>
            <a:r>
              <a:rPr dirty="0"/>
              <a:t>i</a:t>
            </a:r>
            <a:r>
              <a:rPr dirty="0" spc="-45"/>
              <a:t> </a:t>
            </a:r>
            <a:r>
              <a:rPr dirty="0" spc="-10"/>
              <a:t>analityka</a:t>
            </a:r>
          </a:p>
          <a:p>
            <a:pPr algn="ctr" marR="329565">
              <a:lnSpc>
                <a:spcPct val="100000"/>
              </a:lnSpc>
              <a:spcBef>
                <a:spcPts val="580"/>
              </a:spcBef>
            </a:pPr>
            <a:r>
              <a:rPr dirty="0" sz="1000" b="0">
                <a:latin typeface="Lucida Grande"/>
                <a:cs typeface="Lucida Grande"/>
              </a:rPr>
              <a:t>Decyzje</a:t>
            </a:r>
            <a:r>
              <a:rPr dirty="0" sz="1000" spc="-35" b="0">
                <a:latin typeface="Lucida Grande"/>
                <a:cs typeface="Lucida Grande"/>
              </a:rPr>
              <a:t> </a:t>
            </a:r>
            <a:r>
              <a:rPr dirty="0" sz="1000" spc="-20" b="0">
                <a:latin typeface="Lucida Grande"/>
                <a:cs typeface="Lucida Grande"/>
              </a:rPr>
              <a:t>oparte</a:t>
            </a:r>
            <a:r>
              <a:rPr dirty="0" sz="1000" spc="-30" b="0">
                <a:latin typeface="Lucida Grande"/>
                <a:cs typeface="Lucida Grande"/>
              </a:rPr>
              <a:t> </a:t>
            </a:r>
            <a:r>
              <a:rPr dirty="0" sz="1000" b="0">
                <a:latin typeface="Lucida Grande"/>
                <a:cs typeface="Lucida Grande"/>
              </a:rPr>
              <a:t>na</a:t>
            </a:r>
            <a:r>
              <a:rPr dirty="0" sz="1000" spc="-30" b="0">
                <a:latin typeface="Lucida Grande"/>
                <a:cs typeface="Lucida Grande"/>
              </a:rPr>
              <a:t> </a:t>
            </a:r>
            <a:r>
              <a:rPr dirty="0" sz="1000" b="0">
                <a:latin typeface="Lucida Grande"/>
                <a:cs typeface="Lucida Grande"/>
              </a:rPr>
              <a:t>danych</a:t>
            </a:r>
            <a:r>
              <a:rPr dirty="0" sz="1000" spc="-30" b="0">
                <a:latin typeface="Lucida Grande"/>
                <a:cs typeface="Lucida Grande"/>
              </a:rPr>
              <a:t> </a:t>
            </a:r>
            <a:r>
              <a:rPr dirty="0" sz="1000" spc="-25" b="0">
                <a:latin typeface="Lucida Grande"/>
                <a:cs typeface="Lucida Grande"/>
              </a:rPr>
              <a:t>zastępują</a:t>
            </a:r>
            <a:r>
              <a:rPr dirty="0" sz="1000" spc="-30" b="0">
                <a:latin typeface="Lucida Grande"/>
                <a:cs typeface="Lucida Grande"/>
              </a:rPr>
              <a:t> intuicję </a:t>
            </a:r>
            <a:r>
              <a:rPr dirty="0" sz="1000" b="0">
                <a:latin typeface="Lucida Grande"/>
                <a:cs typeface="Lucida Grande"/>
              </a:rPr>
              <a:t>w</a:t>
            </a:r>
            <a:r>
              <a:rPr dirty="0" sz="1000" spc="-35" b="0">
                <a:latin typeface="Lucida Grande"/>
                <a:cs typeface="Lucida Grande"/>
              </a:rPr>
              <a:t> </a:t>
            </a:r>
            <a:r>
              <a:rPr dirty="0" sz="1000" spc="-30" b="0">
                <a:latin typeface="Lucida Grande"/>
                <a:cs typeface="Lucida Grande"/>
              </a:rPr>
              <a:t>planowaniu działań </a:t>
            </a:r>
            <a:r>
              <a:rPr dirty="0" sz="1000" spc="-10" b="0">
                <a:latin typeface="Lucida Grande"/>
                <a:cs typeface="Lucida Grande"/>
              </a:rPr>
              <a:t>marketingowych.</a:t>
            </a: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</a:pP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1105"/>
              </a:spcBef>
            </a:pPr>
            <a:endParaRPr sz="1000">
              <a:latin typeface="Lucida Grande"/>
              <a:cs typeface="Lucida Grande"/>
            </a:endParaRPr>
          </a:p>
          <a:p>
            <a:pPr marL="274320">
              <a:lnSpc>
                <a:spcPct val="100000"/>
              </a:lnSpc>
            </a:pPr>
            <a:r>
              <a:rPr dirty="0" spc="55"/>
              <a:t>5.</a:t>
            </a:r>
            <a:r>
              <a:rPr dirty="0" spc="-90"/>
              <a:t> </a:t>
            </a:r>
            <a:r>
              <a:rPr dirty="0" spc="-10"/>
              <a:t>Automatyzacja</a:t>
            </a:r>
          </a:p>
          <a:p>
            <a:pPr marL="274320">
              <a:lnSpc>
                <a:spcPct val="100000"/>
              </a:lnSpc>
              <a:spcBef>
                <a:spcPts val="280"/>
              </a:spcBef>
            </a:pPr>
            <a:r>
              <a:rPr dirty="0" sz="1000" spc="-755" b="0">
                <a:latin typeface="Lucida Grande"/>
                <a:cs typeface="Lucida Grande"/>
              </a:rPr>
              <a:t>N</a:t>
            </a:r>
            <a:r>
              <a:rPr dirty="0" baseline="8547" sz="1950" spc="-120"/>
              <a:t>p</a:t>
            </a:r>
            <a:r>
              <a:rPr dirty="0" sz="1000" spc="-505" b="0">
                <a:latin typeface="Lucida Grande"/>
                <a:cs typeface="Lucida Grande"/>
              </a:rPr>
              <a:t>a</a:t>
            </a:r>
            <a:r>
              <a:rPr dirty="0" baseline="8547" sz="1950" spc="-67"/>
              <a:t>r</a:t>
            </a:r>
            <a:r>
              <a:rPr dirty="0" baseline="8547" sz="1950" spc="-1230"/>
              <a:t>o</a:t>
            </a:r>
            <a:r>
              <a:rPr dirty="0" sz="1000" spc="-20" b="0">
                <a:latin typeface="Lucida Grande"/>
                <a:cs typeface="Lucida Grande"/>
              </a:rPr>
              <a:t>r</a:t>
            </a:r>
            <a:r>
              <a:rPr dirty="0" sz="1000" spc="-150" b="0">
                <a:latin typeface="Lucida Grande"/>
                <a:cs typeface="Lucida Grande"/>
              </a:rPr>
              <a:t>z</a:t>
            </a:r>
            <a:r>
              <a:rPr dirty="0" baseline="8547" sz="1950" spc="-952"/>
              <a:t>c</a:t>
            </a:r>
            <a:r>
              <a:rPr dirty="0" sz="1000" spc="-15" b="0">
                <a:latin typeface="Lucida Grande"/>
                <a:cs typeface="Lucida Grande"/>
              </a:rPr>
              <a:t>ę</a:t>
            </a:r>
            <a:r>
              <a:rPr dirty="0" sz="1000" spc="-575" b="0">
                <a:latin typeface="Lucida Grande"/>
                <a:cs typeface="Lucida Grande"/>
              </a:rPr>
              <a:t>d</a:t>
            </a:r>
            <a:r>
              <a:rPr dirty="0" baseline="8547" sz="1950" spc="-345"/>
              <a:t>e</a:t>
            </a:r>
            <a:r>
              <a:rPr dirty="0" sz="1000" spc="-350" b="0">
                <a:latin typeface="Lucida Grande"/>
                <a:cs typeface="Lucida Grande"/>
              </a:rPr>
              <a:t>z</a:t>
            </a:r>
            <a:r>
              <a:rPr dirty="0" baseline="8547" sz="1950" spc="-630"/>
              <a:t>s</a:t>
            </a:r>
            <a:r>
              <a:rPr dirty="0" sz="1000" spc="-20" b="0">
                <a:latin typeface="Lucida Grande"/>
                <a:cs typeface="Lucida Grande"/>
              </a:rPr>
              <a:t>i</a:t>
            </a:r>
            <a:r>
              <a:rPr dirty="0" sz="1000" spc="-405" b="0">
                <a:latin typeface="Lucida Grande"/>
                <a:cs typeface="Lucida Grande"/>
              </a:rPr>
              <a:t>a</a:t>
            </a:r>
            <a:r>
              <a:rPr dirty="0" baseline="8547" sz="1950" spc="-202"/>
              <a:t>ó</a:t>
            </a:r>
            <a:r>
              <a:rPr dirty="0" sz="1000" spc="-465" b="0">
                <a:latin typeface="Lucida Grande"/>
                <a:cs typeface="Lucida Grande"/>
              </a:rPr>
              <a:t>a</a:t>
            </a:r>
            <a:r>
              <a:rPr dirty="0" baseline="8547" sz="1950" spc="-914"/>
              <a:t>w</a:t>
            </a:r>
            <a:r>
              <a:rPr dirty="0" sz="1000" spc="-20" b="0">
                <a:latin typeface="Lucida Grande"/>
                <a:cs typeface="Lucida Grande"/>
              </a:rPr>
              <a:t>u</a:t>
            </a:r>
            <a:r>
              <a:rPr dirty="0" sz="1000" spc="-25" b="0">
                <a:latin typeface="Lucida Grande"/>
                <a:cs typeface="Lucida Grande"/>
              </a:rPr>
              <a:t>t</a:t>
            </a:r>
            <a:r>
              <a:rPr dirty="0" sz="1000" spc="-20" b="0">
                <a:latin typeface="Lucida Grande"/>
                <a:cs typeface="Lucida Grande"/>
              </a:rPr>
              <a:t>oma</a:t>
            </a:r>
            <a:r>
              <a:rPr dirty="0" sz="1000" spc="5" b="0">
                <a:latin typeface="Lucida Grande"/>
                <a:cs typeface="Lucida Grande"/>
              </a:rPr>
              <a:t>t</a:t>
            </a:r>
            <a:r>
              <a:rPr dirty="0" sz="1000" spc="-10" b="0">
                <a:latin typeface="Lucida Grande"/>
                <a:cs typeface="Lucida Grande"/>
              </a:rPr>
              <a:t>yzujące</a:t>
            </a:r>
            <a:r>
              <a:rPr dirty="0" sz="1000" spc="-15" b="0">
                <a:latin typeface="Lucida Grande"/>
                <a:cs typeface="Lucida Grande"/>
              </a:rPr>
              <a:t> </a:t>
            </a:r>
            <a:r>
              <a:rPr dirty="0" sz="1000" spc="-35" b="0">
                <a:latin typeface="Lucida Grande"/>
                <a:cs typeface="Lucida Grande"/>
              </a:rPr>
              <a:t>marketing</a:t>
            </a:r>
            <a:r>
              <a:rPr dirty="0" sz="1000" spc="-10" b="0">
                <a:latin typeface="Lucida Grande"/>
                <a:cs typeface="Lucida Grande"/>
              </a:rPr>
              <a:t> </a:t>
            </a:r>
            <a:r>
              <a:rPr dirty="0" sz="1000" spc="-50" b="0">
                <a:latin typeface="Lucida Grande"/>
                <a:cs typeface="Lucida Grande"/>
              </a:rPr>
              <a:t>i</a:t>
            </a:r>
            <a:r>
              <a:rPr dirty="0" sz="1000" spc="-10" b="0">
                <a:latin typeface="Lucida Grande"/>
                <a:cs typeface="Lucida Grande"/>
              </a:rPr>
              <a:t> </a:t>
            </a:r>
            <a:r>
              <a:rPr dirty="0" sz="1000" spc="-20" b="0">
                <a:latin typeface="Lucida Grande"/>
                <a:cs typeface="Lucida Grande"/>
              </a:rPr>
              <a:t>sprzedaż</a:t>
            </a:r>
            <a:r>
              <a:rPr dirty="0" sz="1000" spc="-15" b="0">
                <a:latin typeface="Lucida Grande"/>
                <a:cs typeface="Lucida Grande"/>
              </a:rPr>
              <a:t> </a:t>
            </a:r>
            <a:r>
              <a:rPr dirty="0" sz="1000" spc="-20" b="0">
                <a:latin typeface="Lucida Grande"/>
                <a:cs typeface="Lucida Grande"/>
              </a:rPr>
              <a:t>stają</a:t>
            </a:r>
            <a:r>
              <a:rPr dirty="0" sz="1000" spc="-10" b="0">
                <a:latin typeface="Lucida Grande"/>
                <a:cs typeface="Lucida Grande"/>
              </a:rPr>
              <a:t> </a:t>
            </a:r>
            <a:r>
              <a:rPr dirty="0" sz="1000" b="0">
                <a:latin typeface="Lucida Grande"/>
                <a:cs typeface="Lucida Grande"/>
              </a:rPr>
              <a:t>się</a:t>
            </a:r>
            <a:r>
              <a:rPr dirty="0" sz="1000" spc="-10" b="0">
                <a:latin typeface="Lucida Grande"/>
                <a:cs typeface="Lucida Grande"/>
              </a:rPr>
              <a:t> </a:t>
            </a:r>
            <a:r>
              <a:rPr dirty="0" sz="1000" spc="-25" b="0">
                <a:latin typeface="Lucida Grande"/>
                <a:cs typeface="Lucida Grande"/>
              </a:rPr>
              <a:t>standardem</a:t>
            </a:r>
            <a:r>
              <a:rPr dirty="0" sz="1000" spc="-10" b="0">
                <a:latin typeface="Lucida Grande"/>
                <a:cs typeface="Lucida Grande"/>
              </a:rPr>
              <a:t> </a:t>
            </a:r>
            <a:r>
              <a:rPr dirty="0" sz="1000" b="0">
                <a:latin typeface="Lucida Grande"/>
                <a:cs typeface="Lucida Grande"/>
              </a:rPr>
              <a:t>w</a:t>
            </a:r>
            <a:r>
              <a:rPr dirty="0" sz="1000" spc="-15" b="0">
                <a:latin typeface="Lucida Grande"/>
                <a:cs typeface="Lucida Grande"/>
              </a:rPr>
              <a:t> </a:t>
            </a:r>
            <a:r>
              <a:rPr dirty="0" sz="1000" spc="-25" b="0">
                <a:latin typeface="Lucida Grande"/>
                <a:cs typeface="Lucida Grande"/>
              </a:rPr>
              <a:t>każdej</a:t>
            </a:r>
            <a:r>
              <a:rPr dirty="0" sz="1000" spc="-10" b="0">
                <a:latin typeface="Lucida Grande"/>
                <a:cs typeface="Lucida Grande"/>
              </a:rPr>
              <a:t> firmie.</a:t>
            </a: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</a:pP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000">
              <a:latin typeface="Lucida Grande"/>
              <a:cs typeface="Lucida Grande"/>
            </a:endParaRPr>
          </a:p>
          <a:p>
            <a:pPr marL="472440">
              <a:lnSpc>
                <a:spcPct val="100000"/>
              </a:lnSpc>
              <a:spcBef>
                <a:spcPts val="5"/>
              </a:spcBef>
            </a:pPr>
            <a:r>
              <a:rPr dirty="0" spc="85"/>
              <a:t>4.</a:t>
            </a:r>
            <a:r>
              <a:rPr dirty="0" spc="20"/>
              <a:t> </a:t>
            </a:r>
            <a:r>
              <a:rPr dirty="0"/>
              <a:t>Marketing</a:t>
            </a:r>
            <a:r>
              <a:rPr dirty="0" spc="70"/>
              <a:t> </a:t>
            </a:r>
            <a:r>
              <a:rPr dirty="0" spc="-10"/>
              <a:t>lokalny</a:t>
            </a:r>
          </a:p>
          <a:p>
            <a:pPr algn="ctr" marR="353695">
              <a:lnSpc>
                <a:spcPct val="100000"/>
              </a:lnSpc>
              <a:spcBef>
                <a:spcPts val="575"/>
              </a:spcBef>
            </a:pPr>
            <a:r>
              <a:rPr dirty="0" sz="1000" b="0">
                <a:latin typeface="Lucida Grande"/>
                <a:cs typeface="Lucida Grande"/>
              </a:rPr>
              <a:t>Precyzyjne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20" b="0">
                <a:latin typeface="Lucida Grande"/>
                <a:cs typeface="Lucida Grande"/>
              </a:rPr>
              <a:t>dotarcie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10" b="0">
                <a:latin typeface="Lucida Grande"/>
                <a:cs typeface="Lucida Grande"/>
              </a:rPr>
              <a:t>do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35" b="0">
                <a:latin typeface="Lucida Grande"/>
                <a:cs typeface="Lucida Grande"/>
              </a:rPr>
              <a:t>klientów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b="0">
                <a:latin typeface="Lucida Grande"/>
                <a:cs typeface="Lucida Grande"/>
              </a:rPr>
              <a:t>w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20" b="0">
                <a:latin typeface="Lucida Grande"/>
                <a:cs typeface="Lucida Grande"/>
              </a:rPr>
              <a:t>okolicy</a:t>
            </a:r>
            <a:r>
              <a:rPr dirty="0" sz="1000" spc="-25" b="0">
                <a:latin typeface="Lucida Grande"/>
                <a:cs typeface="Lucida Grande"/>
              </a:rPr>
              <a:t> firmy </a:t>
            </a:r>
            <a:r>
              <a:rPr dirty="0" sz="1000" spc="-20" b="0">
                <a:latin typeface="Lucida Grande"/>
                <a:cs typeface="Lucida Grande"/>
              </a:rPr>
              <a:t>zyskuje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b="0">
                <a:latin typeface="Lucida Grande"/>
                <a:cs typeface="Lucida Grande"/>
              </a:rPr>
              <a:t>na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10" b="0">
                <a:latin typeface="Lucida Grande"/>
                <a:cs typeface="Lucida Grande"/>
              </a:rPr>
              <a:t>znaczeniu.</a:t>
            </a: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</a:pP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000">
              <a:latin typeface="Lucida Grande"/>
              <a:cs typeface="Lucida Grande"/>
            </a:endParaRPr>
          </a:p>
          <a:p>
            <a:pPr marL="671195">
              <a:lnSpc>
                <a:spcPct val="100000"/>
              </a:lnSpc>
              <a:spcBef>
                <a:spcPts val="5"/>
              </a:spcBef>
            </a:pPr>
            <a:r>
              <a:rPr dirty="0" spc="70"/>
              <a:t>3.</a:t>
            </a:r>
            <a:r>
              <a:rPr dirty="0" spc="-30"/>
              <a:t> </a:t>
            </a:r>
            <a:r>
              <a:rPr dirty="0"/>
              <a:t>Wideo</a:t>
            </a:r>
            <a:r>
              <a:rPr dirty="0" spc="20"/>
              <a:t> </a:t>
            </a:r>
            <a:r>
              <a:rPr dirty="0"/>
              <a:t>krótkiego</a:t>
            </a:r>
            <a:r>
              <a:rPr dirty="0" spc="25"/>
              <a:t> </a:t>
            </a:r>
            <a:r>
              <a:rPr dirty="0" spc="-10"/>
              <a:t>formatu</a:t>
            </a:r>
          </a:p>
          <a:p>
            <a:pPr algn="ctr" marL="203835">
              <a:lnSpc>
                <a:spcPct val="100000"/>
              </a:lnSpc>
              <a:spcBef>
                <a:spcPts val="580"/>
              </a:spcBef>
            </a:pPr>
            <a:r>
              <a:rPr dirty="0" sz="1000" spc="-10" b="0">
                <a:latin typeface="Lucida Grande"/>
                <a:cs typeface="Lucida Grande"/>
              </a:rPr>
              <a:t>Reels,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10" b="0">
                <a:latin typeface="Lucida Grande"/>
                <a:cs typeface="Lucida Grande"/>
              </a:rPr>
              <a:t>Shorts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50" b="0">
                <a:latin typeface="Lucida Grande"/>
                <a:cs typeface="Lucida Grande"/>
              </a:rPr>
              <a:t>i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50" b="0">
                <a:latin typeface="Lucida Grande"/>
                <a:cs typeface="Lucida Grande"/>
              </a:rPr>
              <a:t>TikTok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40" b="0">
                <a:latin typeface="Lucida Grande"/>
                <a:cs typeface="Lucida Grande"/>
              </a:rPr>
              <a:t>dominują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b="0">
                <a:latin typeface="Lucida Grande"/>
                <a:cs typeface="Lucida Grande"/>
              </a:rPr>
              <a:t>w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35" b="0">
                <a:latin typeface="Lucida Grande"/>
                <a:cs typeface="Lucida Grande"/>
              </a:rPr>
              <a:t>konsumpcji</a:t>
            </a:r>
            <a:r>
              <a:rPr dirty="0" sz="1000" spc="-25" b="0">
                <a:latin typeface="Lucida Grande"/>
                <a:cs typeface="Lucida Grande"/>
              </a:rPr>
              <a:t> </a:t>
            </a:r>
            <a:r>
              <a:rPr dirty="0" sz="1000" spc="-20" b="0">
                <a:latin typeface="Lucida Grande"/>
                <a:cs typeface="Lucida Grande"/>
              </a:rPr>
              <a:t>treści</a:t>
            </a:r>
            <a:r>
              <a:rPr dirty="0" sz="1000" spc="-25" b="0">
                <a:latin typeface="Lucida Grande"/>
                <a:cs typeface="Lucida Grande"/>
              </a:rPr>
              <a:t> przez </a:t>
            </a:r>
            <a:r>
              <a:rPr dirty="0" sz="1000" spc="-10" b="0">
                <a:latin typeface="Lucida Grande"/>
                <a:cs typeface="Lucida Grande"/>
              </a:rPr>
              <a:t>użytkowników.</a:t>
            </a: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</a:pP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000">
              <a:latin typeface="Lucida Grande"/>
              <a:cs typeface="Lucida Grande"/>
            </a:endParaRPr>
          </a:p>
          <a:p>
            <a:pPr marL="472440">
              <a:lnSpc>
                <a:spcPct val="100000"/>
              </a:lnSpc>
              <a:spcBef>
                <a:spcPts val="5"/>
              </a:spcBef>
            </a:pPr>
            <a:r>
              <a:rPr dirty="0" spc="75"/>
              <a:t>2.</a:t>
            </a:r>
            <a:r>
              <a:rPr dirty="0" spc="-90"/>
              <a:t> </a:t>
            </a:r>
            <a:r>
              <a:rPr dirty="0" spc="-10"/>
              <a:t>Personalizacja</a:t>
            </a:r>
          </a:p>
          <a:p>
            <a:pPr marL="472440">
              <a:lnSpc>
                <a:spcPct val="100000"/>
              </a:lnSpc>
              <a:spcBef>
                <a:spcPts val="280"/>
              </a:spcBef>
            </a:pPr>
            <a:r>
              <a:rPr dirty="0" sz="1000" spc="-670" b="0">
                <a:latin typeface="Lucida Grande"/>
                <a:cs typeface="Lucida Grande"/>
              </a:rPr>
              <a:t>K</a:t>
            </a:r>
            <a:r>
              <a:rPr dirty="0" baseline="8547" sz="1950" spc="-60"/>
              <a:t>k</a:t>
            </a:r>
            <a:r>
              <a:rPr dirty="0" baseline="8547" sz="1950" spc="-1312"/>
              <a:t>o</a:t>
            </a:r>
            <a:r>
              <a:rPr dirty="0" sz="1000" spc="-20" b="0">
                <a:latin typeface="Lucida Grande"/>
                <a:cs typeface="Lucida Grande"/>
              </a:rPr>
              <a:t>li</a:t>
            </a:r>
            <a:r>
              <a:rPr dirty="0" sz="1000" spc="-225" b="0">
                <a:latin typeface="Lucida Grande"/>
                <a:cs typeface="Lucida Grande"/>
              </a:rPr>
              <a:t>e</a:t>
            </a:r>
            <a:r>
              <a:rPr dirty="0" baseline="8547" sz="1950" spc="-1432"/>
              <a:t>m</a:t>
            </a:r>
            <a:r>
              <a:rPr dirty="0" sz="1000" spc="-20" b="0">
                <a:latin typeface="Lucida Grande"/>
                <a:cs typeface="Lucida Grande"/>
              </a:rPr>
              <a:t>n</a:t>
            </a:r>
            <a:r>
              <a:rPr dirty="0" sz="1000" spc="-190" b="0">
                <a:latin typeface="Lucida Grande"/>
                <a:cs typeface="Lucida Grande"/>
              </a:rPr>
              <a:t>c</a:t>
            </a:r>
            <a:r>
              <a:rPr dirty="0" baseline="8547" sz="1950" spc="-937"/>
              <a:t>u</a:t>
            </a:r>
            <a:r>
              <a:rPr dirty="0" sz="1000" spc="-10" b="0">
                <a:latin typeface="Lucida Grande"/>
                <a:cs typeface="Lucida Grande"/>
              </a:rPr>
              <a:t>i</a:t>
            </a:r>
            <a:r>
              <a:rPr dirty="0" sz="1000" spc="-15" b="0">
                <a:latin typeface="Lucida Grande"/>
                <a:cs typeface="Lucida Grande"/>
              </a:rPr>
              <a:t> </a:t>
            </a:r>
            <a:r>
              <a:rPr dirty="0" sz="1000" spc="-540" b="0">
                <a:latin typeface="Lucida Grande"/>
                <a:cs typeface="Lucida Grande"/>
              </a:rPr>
              <a:t>o</a:t>
            </a:r>
            <a:r>
              <a:rPr dirty="0" baseline="8547" sz="1950" spc="-472"/>
              <a:t>n</a:t>
            </a:r>
            <a:r>
              <a:rPr dirty="0" sz="1000" spc="-260" b="0">
                <a:latin typeface="Lucida Grande"/>
                <a:cs typeface="Lucida Grande"/>
              </a:rPr>
              <a:t>c</a:t>
            </a:r>
            <a:r>
              <a:rPr dirty="0" baseline="8547" sz="1950" spc="-172"/>
              <a:t>i</a:t>
            </a:r>
            <a:r>
              <a:rPr dirty="0" sz="1000" spc="-490" b="0">
                <a:latin typeface="Lucida Grande"/>
                <a:cs typeface="Lucida Grande"/>
              </a:rPr>
              <a:t>z</a:t>
            </a:r>
            <a:r>
              <a:rPr dirty="0" baseline="8547" sz="1950" spc="-472"/>
              <a:t>k</a:t>
            </a:r>
            <a:r>
              <a:rPr dirty="0" sz="1000" spc="-280" b="0">
                <a:latin typeface="Lucida Grande"/>
                <a:cs typeface="Lucida Grande"/>
              </a:rPr>
              <a:t>e</a:t>
            </a:r>
            <a:r>
              <a:rPr dirty="0" baseline="8547" sz="1950" spc="-719"/>
              <a:t>a</a:t>
            </a:r>
            <a:r>
              <a:rPr dirty="0" sz="1000" spc="-90" b="0">
                <a:latin typeface="Lucida Grande"/>
                <a:cs typeface="Lucida Grande"/>
              </a:rPr>
              <a:t>k</a:t>
            </a:r>
            <a:r>
              <a:rPr dirty="0" baseline="8547" sz="1950" spc="-1019"/>
              <a:t>c</a:t>
            </a:r>
            <a:r>
              <a:rPr dirty="0" sz="1000" spc="-20" b="0">
                <a:latin typeface="Lucida Grande"/>
                <a:cs typeface="Lucida Grande"/>
              </a:rPr>
              <a:t>u</a:t>
            </a:r>
            <a:r>
              <a:rPr dirty="0" sz="1000" spc="-185" b="0">
                <a:latin typeface="Lucida Grande"/>
                <a:cs typeface="Lucida Grande"/>
              </a:rPr>
              <a:t>j</a:t>
            </a:r>
            <a:r>
              <a:rPr dirty="0" baseline="8547" sz="1950" spc="-352"/>
              <a:t>j</a:t>
            </a:r>
            <a:r>
              <a:rPr dirty="0" sz="1000" spc="-355" b="0">
                <a:latin typeface="Lucida Grande"/>
                <a:cs typeface="Lucida Grande"/>
              </a:rPr>
              <a:t>ą</a:t>
            </a:r>
            <a:r>
              <a:rPr dirty="0" baseline="8547" sz="1950" spc="-15"/>
              <a:t>i</a:t>
            </a:r>
            <a:r>
              <a:rPr dirty="0" baseline="8547" sz="1950" spc="-75"/>
              <a:t> </a:t>
            </a:r>
            <a:r>
              <a:rPr dirty="0" sz="1000" spc="-20" b="0">
                <a:latin typeface="Lucida Grande"/>
                <a:cs typeface="Lucida Grande"/>
              </a:rPr>
              <a:t>treści</a:t>
            </a:r>
            <a:r>
              <a:rPr dirty="0" sz="1000" spc="-10" b="0">
                <a:latin typeface="Lucida Grande"/>
                <a:cs typeface="Lucida Grande"/>
              </a:rPr>
              <a:t> dopasowanych do</a:t>
            </a:r>
            <a:r>
              <a:rPr dirty="0" sz="1000" spc="-15" b="0">
                <a:latin typeface="Lucida Grande"/>
                <a:cs typeface="Lucida Grande"/>
              </a:rPr>
              <a:t> </a:t>
            </a:r>
            <a:r>
              <a:rPr dirty="0" sz="1000" spc="-10" b="0">
                <a:latin typeface="Lucida Grande"/>
                <a:cs typeface="Lucida Grande"/>
              </a:rPr>
              <a:t>ich </a:t>
            </a:r>
            <a:r>
              <a:rPr dirty="0" sz="1000" spc="-30" b="0">
                <a:latin typeface="Lucida Grande"/>
                <a:cs typeface="Lucida Grande"/>
              </a:rPr>
              <a:t>potrzeb</a:t>
            </a:r>
            <a:r>
              <a:rPr dirty="0" sz="1000" spc="-10" b="0">
                <a:latin typeface="Lucida Grande"/>
                <a:cs typeface="Lucida Grande"/>
              </a:rPr>
              <a:t> </a:t>
            </a:r>
            <a:r>
              <a:rPr dirty="0" sz="1000" spc="-50" b="0">
                <a:latin typeface="Lucida Grande"/>
                <a:cs typeface="Lucida Grande"/>
              </a:rPr>
              <a:t>i</a:t>
            </a:r>
            <a:r>
              <a:rPr dirty="0" sz="1000" spc="-10" b="0">
                <a:latin typeface="Lucida Grande"/>
                <a:cs typeface="Lucida Grande"/>
              </a:rPr>
              <a:t> zachowań.</a:t>
            </a: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</a:pPr>
            <a:endParaRPr sz="1000">
              <a:latin typeface="Lucida Grande"/>
              <a:cs typeface="Lucida Grande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000">
              <a:latin typeface="Lucida Grande"/>
              <a:cs typeface="Lucida Grande"/>
            </a:endParaRPr>
          </a:p>
          <a:p>
            <a:pPr marL="274320">
              <a:lnSpc>
                <a:spcPct val="100000"/>
              </a:lnSpc>
            </a:pPr>
            <a:r>
              <a:rPr dirty="0" spc="-60"/>
              <a:t>1.</a:t>
            </a:r>
            <a:r>
              <a:rPr dirty="0" spc="-80"/>
              <a:t> </a:t>
            </a:r>
            <a:r>
              <a:rPr dirty="0"/>
              <a:t>AI</a:t>
            </a:r>
            <a:r>
              <a:rPr dirty="0" spc="-40"/>
              <a:t> </a:t>
            </a:r>
            <a:r>
              <a:rPr dirty="0" spc="-10"/>
              <a:t>wspierające</a:t>
            </a:r>
          </a:p>
          <a:p>
            <a:pPr marL="274320">
              <a:lnSpc>
                <a:spcPct val="100000"/>
              </a:lnSpc>
              <a:spcBef>
                <a:spcPts val="284"/>
              </a:spcBef>
            </a:pPr>
            <a:r>
              <a:rPr dirty="0" sz="1000" spc="-550" b="0">
                <a:latin typeface="Lucida Grande"/>
                <a:cs typeface="Lucida Grande"/>
              </a:rPr>
              <a:t>S</a:t>
            </a:r>
            <a:r>
              <a:rPr dirty="0" baseline="8547" sz="1950" spc="-142"/>
              <a:t>s</a:t>
            </a:r>
            <a:r>
              <a:rPr dirty="0" sz="1000" spc="-495" b="0">
                <a:latin typeface="Lucida Grande"/>
                <a:cs typeface="Lucida Grande"/>
              </a:rPr>
              <a:t>z</a:t>
            </a:r>
            <a:r>
              <a:rPr dirty="0" baseline="8547" sz="1950" spc="-532"/>
              <a:t>p</a:t>
            </a:r>
            <a:r>
              <a:rPr dirty="0" sz="1000" spc="-15" b="0">
                <a:latin typeface="Lucida Grande"/>
                <a:cs typeface="Lucida Grande"/>
              </a:rPr>
              <a:t>t</a:t>
            </a:r>
            <a:r>
              <a:rPr dirty="0" sz="1000" spc="-615" b="0">
                <a:latin typeface="Lucida Grande"/>
                <a:cs typeface="Lucida Grande"/>
              </a:rPr>
              <a:t>u</a:t>
            </a:r>
            <a:r>
              <a:rPr dirty="0" baseline="8547" sz="1950" spc="-15"/>
              <a:t>r</a:t>
            </a:r>
            <a:r>
              <a:rPr dirty="0" baseline="8547" sz="1950" spc="-944"/>
              <a:t>z</a:t>
            </a:r>
            <a:r>
              <a:rPr dirty="0" sz="1000" spc="-20" b="0">
                <a:latin typeface="Lucida Grande"/>
                <a:cs typeface="Lucida Grande"/>
              </a:rPr>
              <a:t>c</a:t>
            </a:r>
            <a:r>
              <a:rPr dirty="0" sz="1000" spc="-455" b="0">
                <a:latin typeface="Lucida Grande"/>
                <a:cs typeface="Lucida Grande"/>
              </a:rPr>
              <a:t>z</a:t>
            </a:r>
            <a:r>
              <a:rPr dirty="0" baseline="8547" sz="1950" spc="-509"/>
              <a:t>e</a:t>
            </a:r>
            <a:r>
              <a:rPr dirty="0" sz="1000" spc="-275" b="0">
                <a:latin typeface="Lucida Grande"/>
                <a:cs typeface="Lucida Grande"/>
              </a:rPr>
              <a:t>n</a:t>
            </a:r>
            <a:r>
              <a:rPr dirty="0" baseline="8547" sz="1950" spc="-855"/>
              <a:t>d</a:t>
            </a:r>
            <a:r>
              <a:rPr dirty="0" sz="1000" spc="5" b="0">
                <a:latin typeface="Lucida Grande"/>
                <a:cs typeface="Lucida Grande"/>
              </a:rPr>
              <a:t>a</a:t>
            </a:r>
            <a:r>
              <a:rPr dirty="0" baseline="8547" sz="1950" spc="-719"/>
              <a:t>a</a:t>
            </a:r>
            <a:r>
              <a:rPr dirty="0" sz="1000" spc="-15" b="0">
                <a:latin typeface="Lucida Grande"/>
                <a:cs typeface="Lucida Grande"/>
              </a:rPr>
              <a:t>i</a:t>
            </a:r>
            <a:r>
              <a:rPr dirty="0" sz="1000" spc="-380" b="0">
                <a:latin typeface="Lucida Grande"/>
                <a:cs typeface="Lucida Grande"/>
              </a:rPr>
              <a:t>n</a:t>
            </a:r>
            <a:r>
              <a:rPr dirty="0" baseline="8547" sz="1950" spc="-540"/>
              <a:t>ż</a:t>
            </a:r>
            <a:r>
              <a:rPr dirty="0" sz="1000" spc="-20" b="0">
                <a:latin typeface="Lucida Grande"/>
                <a:cs typeface="Lucida Grande"/>
              </a:rPr>
              <a:t>t</a:t>
            </a:r>
            <a:r>
              <a:rPr dirty="0" sz="1000" spc="-15" b="0">
                <a:latin typeface="Lucida Grande"/>
                <a:cs typeface="Lucida Grande"/>
              </a:rPr>
              <a:t>eligencj</a:t>
            </a:r>
            <a:r>
              <a:rPr dirty="0" sz="1000" spc="-5" b="0">
                <a:latin typeface="Lucida Grande"/>
                <a:cs typeface="Lucida Grande"/>
              </a:rPr>
              <a:t>a</a:t>
            </a:r>
            <a:r>
              <a:rPr dirty="0" sz="1000" b="0">
                <a:latin typeface="Lucida Grande"/>
                <a:cs typeface="Lucida Grande"/>
              </a:rPr>
              <a:t> </a:t>
            </a:r>
            <a:r>
              <a:rPr dirty="0" sz="1000" spc="-30" b="0">
                <a:latin typeface="Lucida Grande"/>
                <a:cs typeface="Lucida Grande"/>
              </a:rPr>
              <a:t>rewolucjonizuje</a:t>
            </a:r>
            <a:r>
              <a:rPr dirty="0" sz="1000" spc="5" b="0">
                <a:latin typeface="Lucida Grande"/>
                <a:cs typeface="Lucida Grande"/>
              </a:rPr>
              <a:t> </a:t>
            </a:r>
            <a:r>
              <a:rPr dirty="0" sz="1000" spc="-10" b="0">
                <a:latin typeface="Lucida Grande"/>
                <a:cs typeface="Lucida Grande"/>
              </a:rPr>
              <a:t>sposób</a:t>
            </a:r>
            <a:r>
              <a:rPr dirty="0" sz="1000" b="0">
                <a:latin typeface="Lucida Grande"/>
                <a:cs typeface="Lucida Grande"/>
              </a:rPr>
              <a:t> </a:t>
            </a:r>
            <a:r>
              <a:rPr dirty="0" sz="1000" spc="-25" b="0">
                <a:latin typeface="Lucida Grande"/>
                <a:cs typeface="Lucida Grande"/>
              </a:rPr>
              <a:t>tworzenia</a:t>
            </a:r>
            <a:r>
              <a:rPr dirty="0" sz="1000" spc="5" b="0">
                <a:latin typeface="Lucida Grande"/>
                <a:cs typeface="Lucida Grande"/>
              </a:rPr>
              <a:t> </a:t>
            </a:r>
            <a:r>
              <a:rPr dirty="0" sz="1000" spc="-20" b="0">
                <a:latin typeface="Lucida Grande"/>
                <a:cs typeface="Lucida Grande"/>
              </a:rPr>
              <a:t>treści</a:t>
            </a:r>
            <a:r>
              <a:rPr dirty="0" sz="1000" b="0">
                <a:latin typeface="Lucida Grande"/>
                <a:cs typeface="Lucida Grande"/>
              </a:rPr>
              <a:t> </a:t>
            </a:r>
            <a:r>
              <a:rPr dirty="0" sz="1000" spc="-50" b="0">
                <a:latin typeface="Lucida Grande"/>
                <a:cs typeface="Lucida Grande"/>
              </a:rPr>
              <a:t>i</a:t>
            </a:r>
            <a:r>
              <a:rPr dirty="0" sz="1000" spc="5" b="0">
                <a:latin typeface="Lucida Grande"/>
                <a:cs typeface="Lucida Grande"/>
              </a:rPr>
              <a:t> </a:t>
            </a:r>
            <a:r>
              <a:rPr dirty="0" sz="1000" spc="-35" b="0">
                <a:latin typeface="Lucida Grande"/>
                <a:cs typeface="Lucida Grande"/>
              </a:rPr>
              <a:t>obsługi</a:t>
            </a:r>
            <a:r>
              <a:rPr dirty="0" sz="1000" spc="5" b="0">
                <a:latin typeface="Lucida Grande"/>
                <a:cs typeface="Lucida Grande"/>
              </a:rPr>
              <a:t> </a:t>
            </a:r>
            <a:r>
              <a:rPr dirty="0" sz="1000" spc="-10" b="0">
                <a:latin typeface="Lucida Grande"/>
                <a:cs typeface="Lucida Grande"/>
              </a:rPr>
              <a:t>klientów.</a:t>
            </a:r>
            <a:endParaRPr sz="10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65"/>
              <a:t>Najczęstsze</a:t>
            </a:r>
            <a:r>
              <a:rPr dirty="0" sz="2900" spc="-100"/>
              <a:t> </a:t>
            </a:r>
            <a:r>
              <a:rPr dirty="0" sz="2900" spc="60"/>
              <a:t>błędy</a:t>
            </a:r>
            <a:r>
              <a:rPr dirty="0" sz="2900" spc="-100"/>
              <a:t> </a:t>
            </a:r>
            <a:r>
              <a:rPr dirty="0" sz="2900" spc="-10"/>
              <a:t>przedsiębiorców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20" y="1295280"/>
            <a:ext cx="10868399" cy="892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4098" y="1586739"/>
            <a:ext cx="121285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70" b="1">
                <a:solidFill>
                  <a:srgbClr val="272525"/>
                </a:solidFill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7060" y="1325228"/>
            <a:ext cx="6172200" cy="63309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Brak</a:t>
            </a:r>
            <a:r>
              <a:rPr dirty="0" sz="1450" spc="-1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strategii</a:t>
            </a:r>
            <a:r>
              <a:rPr dirty="0" sz="1450" spc="-1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marketingowej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Działania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bez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planu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prowadzą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do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rozproszenia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budżetu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braku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spójnego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przekazu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marki.</a:t>
            </a:r>
            <a:endParaRPr sz="1150">
              <a:latin typeface="Lucida Grande"/>
              <a:cs typeface="Lucida Gran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20" y="2250360"/>
            <a:ext cx="10868399" cy="8927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92019" y="2541820"/>
            <a:ext cx="165735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75" b="1">
                <a:solidFill>
                  <a:srgbClr val="272525"/>
                </a:solidFill>
                <a:latin typeface="Arial"/>
                <a:cs typeface="Arial"/>
              </a:rPr>
              <a:t>2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7060" y="2280308"/>
            <a:ext cx="6076315" cy="63309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Nieregularna</a:t>
            </a:r>
            <a:r>
              <a:rPr dirty="0" sz="1450" spc="13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komunikacja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Sporadyczne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publikacje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nie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budują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relacji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z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odbiorcami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ani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widoczności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50">
                <a:solidFill>
                  <a:srgbClr val="272525"/>
                </a:solidFill>
                <a:latin typeface="Lucida Grande"/>
                <a:cs typeface="Lucida Grande"/>
              </a:rPr>
              <a:t>w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algorytmach.</a:t>
            </a:r>
            <a:endParaRPr sz="1150">
              <a:latin typeface="Lucida Grande"/>
              <a:cs typeface="Lucida Grande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20" y="3241440"/>
            <a:ext cx="10868399" cy="8927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90283" y="3532539"/>
            <a:ext cx="16891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95" b="1">
                <a:solidFill>
                  <a:srgbClr val="272525"/>
                </a:solidFill>
                <a:latin typeface="Arial"/>
                <a:cs typeface="Arial"/>
              </a:rPr>
              <a:t>3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7060" y="3271389"/>
            <a:ext cx="5847715" cy="63309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Brak</a:t>
            </a:r>
            <a:r>
              <a:rPr dirty="0" sz="1450" spc="1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analizy</a:t>
            </a:r>
            <a:r>
              <a:rPr dirty="0" sz="1450" spc="1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wyników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Bez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mierzenia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efektów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nie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wiadomo,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co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działa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—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a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budżet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jest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wydawany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50">
                <a:solidFill>
                  <a:srgbClr val="272525"/>
                </a:solidFill>
                <a:latin typeface="Lucida Grande"/>
                <a:cs typeface="Lucida Grande"/>
              </a:rPr>
              <a:t>w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ciemno.</a:t>
            </a:r>
            <a:endParaRPr sz="1150">
              <a:latin typeface="Lucida Grande"/>
              <a:cs typeface="Lucida Grand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20" y="4232160"/>
            <a:ext cx="10868399" cy="8927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86866" y="4523620"/>
            <a:ext cx="175895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150" b="1">
                <a:solidFill>
                  <a:srgbClr val="272525"/>
                </a:solidFill>
                <a:latin typeface="Arial"/>
                <a:cs typeface="Arial"/>
              </a:rPr>
              <a:t>4</a:t>
            </a:r>
            <a:endParaRPr sz="1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7060" y="4262468"/>
            <a:ext cx="5748655" cy="63309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Skupienie</a:t>
            </a:r>
            <a:r>
              <a:rPr dirty="0" sz="1450" spc="7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wyłącznie</a:t>
            </a:r>
            <a:r>
              <a:rPr dirty="0" sz="1450" spc="7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na</a:t>
            </a:r>
            <a:r>
              <a:rPr dirty="0" sz="1450" spc="7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sprzedaży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Ciągłe 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komunikaty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sprzedażowe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zniechęcają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odbiorców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obniżają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zaangażowanie.</a:t>
            </a:r>
            <a:endParaRPr sz="1150">
              <a:latin typeface="Lucida Grande"/>
              <a:cs typeface="Lucida Grande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320" y="5223240"/>
            <a:ext cx="10868399" cy="8927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92887" y="5514699"/>
            <a:ext cx="16383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55" b="1">
                <a:solidFill>
                  <a:srgbClr val="272525"/>
                </a:solidFill>
                <a:latin typeface="Arial"/>
                <a:cs typeface="Arial"/>
              </a:rPr>
              <a:t>5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97060" y="5253548"/>
            <a:ext cx="5522595" cy="633095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Ignorowanie</a:t>
            </a:r>
            <a:r>
              <a:rPr dirty="0" sz="1450" spc="8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nowych</a:t>
            </a:r>
            <a:r>
              <a:rPr dirty="0" sz="1450" spc="8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technologii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Firmy,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które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nie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adaptują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się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do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zmian,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tracą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przewagę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konkurencyjną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na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rynku.</a:t>
            </a:r>
            <a:endParaRPr sz="115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04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Model</a:t>
            </a:r>
            <a:r>
              <a:rPr dirty="0"/>
              <a:t> skutecznej</a:t>
            </a:r>
            <a:r>
              <a:rPr dirty="0" spc="5"/>
              <a:t> </a:t>
            </a:r>
            <a:r>
              <a:rPr dirty="0"/>
              <a:t>promocji</a:t>
            </a:r>
            <a:r>
              <a:rPr dirty="0" spc="-5"/>
              <a:t> </a:t>
            </a:r>
            <a:r>
              <a:rPr dirty="0" spc="155"/>
              <a:t>w</a:t>
            </a:r>
            <a:r>
              <a:rPr dirty="0" spc="10"/>
              <a:t> </a:t>
            </a:r>
            <a:r>
              <a:rPr dirty="0" spc="195"/>
              <a:t>2026</a:t>
            </a:r>
            <a:r>
              <a:rPr dirty="0"/>
              <a:t> </a:t>
            </a:r>
            <a:r>
              <a:rPr dirty="0" spc="-20"/>
              <a:t>roku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809" y="1814833"/>
            <a:ext cx="7225070" cy="294224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61680" y="5462639"/>
            <a:ext cx="10868660" cy="631190"/>
            <a:chOff x="661680" y="5462639"/>
            <a:chExt cx="10868660" cy="631190"/>
          </a:xfrm>
        </p:grpSpPr>
        <p:sp>
          <p:nvSpPr>
            <p:cNvPr id="5" name="object 5"/>
            <p:cNvSpPr/>
            <p:nvPr/>
          </p:nvSpPr>
          <p:spPr>
            <a:xfrm>
              <a:off x="661680" y="5462639"/>
              <a:ext cx="10868660" cy="631190"/>
            </a:xfrm>
            <a:custGeom>
              <a:avLst/>
              <a:gdLst/>
              <a:ahLst/>
              <a:cxnLst/>
              <a:rect l="l" t="t" r="r" b="b"/>
              <a:pathLst>
                <a:path w="10868660" h="631189">
                  <a:moveTo>
                    <a:pt x="10819789" y="630719"/>
                  </a:moveTo>
                  <a:lnTo>
                    <a:pt x="48609" y="630719"/>
                  </a:lnTo>
                  <a:lnTo>
                    <a:pt x="29688" y="626900"/>
                  </a:lnTo>
                  <a:lnTo>
                    <a:pt x="14237" y="616482"/>
                  </a:lnTo>
                  <a:lnTo>
                    <a:pt x="3819" y="601031"/>
                  </a:lnTo>
                  <a:lnTo>
                    <a:pt x="0" y="582110"/>
                  </a:lnTo>
                  <a:lnTo>
                    <a:pt x="0" y="48609"/>
                  </a:lnTo>
                  <a:lnTo>
                    <a:pt x="3819" y="29688"/>
                  </a:lnTo>
                  <a:lnTo>
                    <a:pt x="14237" y="14237"/>
                  </a:lnTo>
                  <a:lnTo>
                    <a:pt x="29688" y="3819"/>
                  </a:lnTo>
                  <a:lnTo>
                    <a:pt x="48609" y="0"/>
                  </a:lnTo>
                  <a:lnTo>
                    <a:pt x="10819789" y="0"/>
                  </a:lnTo>
                  <a:lnTo>
                    <a:pt x="10860233" y="21640"/>
                  </a:lnTo>
                  <a:lnTo>
                    <a:pt x="10868399" y="48609"/>
                  </a:lnTo>
                  <a:lnTo>
                    <a:pt x="10868399" y="582110"/>
                  </a:lnTo>
                  <a:lnTo>
                    <a:pt x="10864579" y="601031"/>
                  </a:lnTo>
                  <a:lnTo>
                    <a:pt x="10854162" y="616482"/>
                  </a:lnTo>
                  <a:lnTo>
                    <a:pt x="10838711" y="626900"/>
                  </a:lnTo>
                  <a:lnTo>
                    <a:pt x="10819789" y="630719"/>
                  </a:lnTo>
                  <a:close/>
                </a:path>
              </a:pathLst>
            </a:custGeom>
            <a:solidFill>
              <a:srgbClr val="B6FC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600" y="5585400"/>
              <a:ext cx="180359" cy="14435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61540" y="5554152"/>
            <a:ext cx="8854440" cy="42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Wynik:</a:t>
            </a:r>
            <a:r>
              <a:rPr dirty="0" sz="1100" spc="10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Sprzedaż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900" spc="-10">
                <a:latin typeface="Lucida Grande"/>
                <a:cs typeface="Lucida Grande"/>
              </a:rPr>
              <a:t>Połączenie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10">
                <a:latin typeface="Lucida Grande"/>
                <a:cs typeface="Lucida Grande"/>
              </a:rPr>
              <a:t>wszystkich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20">
                <a:latin typeface="Lucida Grande"/>
                <a:cs typeface="Lucida Grande"/>
              </a:rPr>
              <a:t>pięciu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20">
                <a:latin typeface="Lucida Grande"/>
                <a:cs typeface="Lucida Grande"/>
              </a:rPr>
              <a:t>elementów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>
                <a:latin typeface="Lucida Grande"/>
                <a:cs typeface="Lucida Grande"/>
              </a:rPr>
              <a:t>tworzy</a:t>
            </a:r>
            <a:r>
              <a:rPr dirty="0" sz="900" spc="-20">
                <a:latin typeface="Lucida Grande"/>
                <a:cs typeface="Lucida Grande"/>
              </a:rPr>
              <a:t> skuteczny,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10">
                <a:latin typeface="Lucida Grande"/>
                <a:cs typeface="Lucida Grande"/>
              </a:rPr>
              <a:t>nowoczesny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10">
                <a:latin typeface="Lucida Grande"/>
                <a:cs typeface="Lucida Grande"/>
              </a:rPr>
              <a:t>system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30">
                <a:latin typeface="Lucida Grande"/>
                <a:cs typeface="Lucida Grande"/>
              </a:rPr>
              <a:t>promocji,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20">
                <a:latin typeface="Lucida Grande"/>
                <a:cs typeface="Lucida Grande"/>
              </a:rPr>
              <a:t>który generuje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20">
                <a:latin typeface="Lucida Grande"/>
                <a:cs typeface="Lucida Grande"/>
              </a:rPr>
              <a:t>realną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10">
                <a:latin typeface="Lucida Grande"/>
                <a:cs typeface="Lucida Grande"/>
              </a:rPr>
              <a:t>sprzedaż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50">
                <a:latin typeface="Lucida Grande"/>
                <a:cs typeface="Lucida Grande"/>
              </a:rPr>
              <a:t>i</a:t>
            </a:r>
            <a:r>
              <a:rPr dirty="0" sz="900" spc="-20">
                <a:latin typeface="Lucida Grande"/>
                <a:cs typeface="Lucida Grande"/>
              </a:rPr>
              <a:t> buduje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20">
                <a:latin typeface="Lucida Grande"/>
                <a:cs typeface="Lucida Grande"/>
              </a:rPr>
              <a:t>trwałą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>
                <a:latin typeface="Lucida Grande"/>
                <a:cs typeface="Lucida Grande"/>
              </a:rPr>
              <a:t>przewagę</a:t>
            </a:r>
            <a:r>
              <a:rPr dirty="0" sz="900" spc="-25">
                <a:latin typeface="Lucida Grande"/>
                <a:cs typeface="Lucida Grande"/>
              </a:rPr>
              <a:t> </a:t>
            </a:r>
            <a:r>
              <a:rPr dirty="0" sz="900" spc="-10">
                <a:latin typeface="Lucida Grande"/>
                <a:cs typeface="Lucida Grande"/>
              </a:rPr>
              <a:t>konkurencyjną.</a:t>
            </a:r>
            <a:endParaRPr sz="9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48620" y="1109110"/>
            <a:ext cx="10107930" cy="1036319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ts val="4060"/>
              </a:lnSpc>
              <a:spcBef>
                <a:spcPts val="35"/>
              </a:spcBef>
            </a:pPr>
            <a:r>
              <a:rPr dirty="0" sz="3250"/>
              <a:t>Podsumowanie:</a:t>
            </a:r>
            <a:r>
              <a:rPr dirty="0" sz="3250" spc="-45"/>
              <a:t> </a:t>
            </a:r>
            <a:r>
              <a:rPr dirty="0" sz="3250" spc="195"/>
              <a:t>5</a:t>
            </a:r>
            <a:r>
              <a:rPr dirty="0" sz="3250" spc="-40"/>
              <a:t> </a:t>
            </a:r>
            <a:r>
              <a:rPr dirty="0" sz="3250" spc="105"/>
              <a:t>rzeczy,</a:t>
            </a:r>
            <a:r>
              <a:rPr dirty="0" sz="3250" spc="-150"/>
              <a:t> </a:t>
            </a:r>
            <a:r>
              <a:rPr dirty="0" sz="3250"/>
              <a:t>które</a:t>
            </a:r>
            <a:r>
              <a:rPr dirty="0" sz="3250" spc="-40"/>
              <a:t> </a:t>
            </a:r>
            <a:r>
              <a:rPr dirty="0" sz="3250" spc="90"/>
              <a:t>warto</a:t>
            </a:r>
            <a:r>
              <a:rPr dirty="0" sz="3250" spc="-40"/>
              <a:t> </a:t>
            </a:r>
            <a:r>
              <a:rPr dirty="0" sz="3250" spc="75"/>
              <a:t>wdrożyć</a:t>
            </a:r>
            <a:r>
              <a:rPr dirty="0" sz="3250" spc="-40"/>
              <a:t> </a:t>
            </a:r>
            <a:r>
              <a:rPr dirty="0" sz="3250" spc="45"/>
              <a:t>już </a:t>
            </a:r>
            <a:r>
              <a:rPr dirty="0" sz="3250" spc="-10"/>
              <a:t>jutro</a:t>
            </a:r>
            <a:endParaRPr sz="3250"/>
          </a:p>
        </p:txBody>
      </p:sp>
      <p:sp>
        <p:nvSpPr>
          <p:cNvPr id="3" name="object 3"/>
          <p:cNvSpPr txBox="1"/>
          <p:nvPr/>
        </p:nvSpPr>
        <p:spPr>
          <a:xfrm>
            <a:off x="648620" y="2487136"/>
            <a:ext cx="1924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>
                <a:solidFill>
                  <a:srgbClr val="272525"/>
                </a:solidFill>
                <a:latin typeface="Arial"/>
                <a:cs typeface="Arial"/>
              </a:rPr>
              <a:t>01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320" y="2764439"/>
            <a:ext cx="3512185" cy="19050"/>
          </a:xfrm>
          <a:custGeom>
            <a:avLst/>
            <a:gdLst/>
            <a:ahLst/>
            <a:cxnLst/>
            <a:rect l="l" t="t" r="r" b="b"/>
            <a:pathLst>
              <a:path w="3512185" h="19050">
                <a:moveTo>
                  <a:pt x="3512159" y="18719"/>
                </a:moveTo>
                <a:lnTo>
                  <a:pt x="0" y="18719"/>
                </a:lnTo>
                <a:lnTo>
                  <a:pt x="0" y="0"/>
                </a:lnTo>
                <a:lnTo>
                  <a:pt x="3512159" y="0"/>
                </a:lnTo>
                <a:lnTo>
                  <a:pt x="3512159" y="18719"/>
                </a:lnTo>
                <a:close/>
              </a:path>
            </a:pathLst>
          </a:custGeom>
          <a:solidFill>
            <a:srgbClr val="495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8620" y="2722028"/>
            <a:ext cx="3300095" cy="988694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12700" marR="5080">
              <a:lnSpc>
                <a:spcPct val="140200"/>
              </a:lnSpc>
              <a:spcBef>
                <a:spcPts val="445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Uzupełnić</a:t>
            </a:r>
            <a:r>
              <a:rPr dirty="0" sz="1600" spc="2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50" b="1">
                <a:solidFill>
                  <a:srgbClr val="272525"/>
                </a:solidFill>
                <a:latin typeface="Arial"/>
                <a:cs typeface="Arial"/>
              </a:rPr>
              <a:t>wizytówkę</a:t>
            </a:r>
            <a:r>
              <a:rPr dirty="0" sz="1600" spc="2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Google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Dodaj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aktualne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zdjęcia,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godziny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otwarcia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i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odpowiedz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na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wszystkie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opinie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klientów.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6740" y="2487136"/>
            <a:ext cx="2286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40">
                <a:solidFill>
                  <a:srgbClr val="272525"/>
                </a:solidFill>
                <a:latin typeface="Arial"/>
                <a:cs typeface="Arial"/>
              </a:rPr>
              <a:t>02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9440" y="2764439"/>
            <a:ext cx="3512820" cy="19050"/>
          </a:xfrm>
          <a:custGeom>
            <a:avLst/>
            <a:gdLst/>
            <a:ahLst/>
            <a:cxnLst/>
            <a:rect l="l" t="t" r="r" b="b"/>
            <a:pathLst>
              <a:path w="3512820" h="19050">
                <a:moveTo>
                  <a:pt x="3512519" y="18719"/>
                </a:moveTo>
                <a:lnTo>
                  <a:pt x="0" y="18719"/>
                </a:lnTo>
                <a:lnTo>
                  <a:pt x="0" y="0"/>
                </a:lnTo>
                <a:lnTo>
                  <a:pt x="3512519" y="0"/>
                </a:lnTo>
                <a:lnTo>
                  <a:pt x="3512519" y="18719"/>
                </a:lnTo>
                <a:close/>
              </a:path>
            </a:pathLst>
          </a:custGeom>
          <a:solidFill>
            <a:srgbClr val="495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26740" y="2722028"/>
            <a:ext cx="3324860" cy="125222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490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Regularnie</a:t>
            </a:r>
            <a:r>
              <a:rPr dirty="0" sz="1600" spc="5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publikować</a:t>
            </a:r>
            <a:r>
              <a:rPr dirty="0" sz="1600" spc="5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treści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Zaplanuj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harmonogram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publikacji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trzymaj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się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go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65">
                <a:solidFill>
                  <a:srgbClr val="272525"/>
                </a:solidFill>
                <a:latin typeface="Lucida Grande"/>
                <a:cs typeface="Lucida Grande"/>
              </a:rPr>
              <a:t>-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regularność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buduje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zasięg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i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zaufanie.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4860" y="2487136"/>
            <a:ext cx="227329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35">
                <a:solidFill>
                  <a:srgbClr val="272525"/>
                </a:solidFill>
                <a:latin typeface="Arial"/>
                <a:cs typeface="Arial"/>
              </a:rPr>
              <a:t>03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17560" y="2764439"/>
            <a:ext cx="3512185" cy="19050"/>
          </a:xfrm>
          <a:custGeom>
            <a:avLst/>
            <a:gdLst/>
            <a:ahLst/>
            <a:cxnLst/>
            <a:rect l="l" t="t" r="r" b="b"/>
            <a:pathLst>
              <a:path w="3512184" h="19050">
                <a:moveTo>
                  <a:pt x="3512159" y="18719"/>
                </a:moveTo>
                <a:lnTo>
                  <a:pt x="0" y="18719"/>
                </a:lnTo>
                <a:lnTo>
                  <a:pt x="0" y="0"/>
                </a:lnTo>
                <a:lnTo>
                  <a:pt x="3512159" y="0"/>
                </a:lnTo>
                <a:lnTo>
                  <a:pt x="3512159" y="18719"/>
                </a:lnTo>
                <a:close/>
              </a:path>
            </a:pathLst>
          </a:custGeom>
          <a:solidFill>
            <a:srgbClr val="495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004860" y="2722028"/>
            <a:ext cx="3244850" cy="125222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2700" marR="5080">
              <a:lnSpc>
                <a:spcPct val="137800"/>
              </a:lnSpc>
              <a:spcBef>
                <a:spcPts val="490"/>
              </a:spcBef>
            </a:pPr>
            <a:r>
              <a:rPr dirty="0" sz="1600" spc="50" b="1">
                <a:solidFill>
                  <a:srgbClr val="272525"/>
                </a:solidFill>
                <a:latin typeface="Arial"/>
                <a:cs typeface="Arial"/>
              </a:rPr>
              <a:t>Wykorzystywać</a:t>
            </a:r>
            <a:r>
              <a:rPr dirty="0" sz="1600" spc="1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krótkie</a:t>
            </a:r>
            <a:r>
              <a:rPr dirty="0" sz="1600" spc="2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272525"/>
                </a:solidFill>
                <a:latin typeface="Arial"/>
                <a:cs typeface="Arial"/>
              </a:rPr>
              <a:t>filmy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Nagraj</a:t>
            </a:r>
            <a:r>
              <a:rPr dirty="0" sz="1300" spc="-7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pierwszy</a:t>
            </a:r>
            <a:r>
              <a:rPr dirty="0" sz="1300" spc="-6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Reel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lub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Short</a:t>
            </a:r>
            <a:r>
              <a:rPr dirty="0" sz="1300" spc="-6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65">
                <a:solidFill>
                  <a:srgbClr val="272525"/>
                </a:solidFill>
                <a:latin typeface="Lucida Grande"/>
                <a:cs typeface="Lucida Grande"/>
              </a:rPr>
              <a:t>-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nie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musi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być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perfekcyjny,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ważne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żeby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był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autentyczny.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620" y="4310896"/>
            <a:ext cx="23114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45">
                <a:solidFill>
                  <a:srgbClr val="272525"/>
                </a:solidFill>
                <a:latin typeface="Arial"/>
                <a:cs typeface="Arial"/>
              </a:rPr>
              <a:t>04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1320" y="4587840"/>
            <a:ext cx="5351780" cy="19050"/>
          </a:xfrm>
          <a:custGeom>
            <a:avLst/>
            <a:gdLst/>
            <a:ahLst/>
            <a:cxnLst/>
            <a:rect l="l" t="t" r="r" b="b"/>
            <a:pathLst>
              <a:path w="5351780" h="19050">
                <a:moveTo>
                  <a:pt x="5351399" y="18719"/>
                </a:moveTo>
                <a:lnTo>
                  <a:pt x="0" y="18719"/>
                </a:lnTo>
                <a:lnTo>
                  <a:pt x="0" y="0"/>
                </a:lnTo>
                <a:lnTo>
                  <a:pt x="5351399" y="0"/>
                </a:lnTo>
                <a:lnTo>
                  <a:pt x="5351399" y="18719"/>
                </a:lnTo>
                <a:close/>
              </a:path>
            </a:pathLst>
          </a:custGeom>
          <a:solidFill>
            <a:srgbClr val="495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48620" y="4546232"/>
            <a:ext cx="5002530" cy="98806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Testować</a:t>
            </a:r>
            <a:r>
              <a:rPr dirty="0" sz="1600" spc="21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narzędzia</a:t>
            </a:r>
            <a:r>
              <a:rPr dirty="0" sz="1600" spc="21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272525"/>
                </a:solidFill>
                <a:latin typeface="Arial"/>
                <a:cs typeface="Arial"/>
              </a:rPr>
              <a:t>AI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390"/>
              </a:spcBef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Wypróbuj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ChatGPT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do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tworzenia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postów,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opisów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produktów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lub odpowiedzi</a:t>
            </a:r>
            <a:r>
              <a:rPr dirty="0" sz="130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na</a:t>
            </a:r>
            <a:r>
              <a:rPr dirty="0" sz="130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zapytania.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65620" y="4310896"/>
            <a:ext cx="2228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solidFill>
                  <a:srgbClr val="272525"/>
                </a:solidFill>
                <a:latin typeface="Arial"/>
                <a:cs typeface="Arial"/>
              </a:rPr>
              <a:t>05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8320" y="4587840"/>
            <a:ext cx="5351780" cy="19050"/>
          </a:xfrm>
          <a:custGeom>
            <a:avLst/>
            <a:gdLst/>
            <a:ahLst/>
            <a:cxnLst/>
            <a:rect l="l" t="t" r="r" b="b"/>
            <a:pathLst>
              <a:path w="5351780" h="19050">
                <a:moveTo>
                  <a:pt x="5351399" y="18719"/>
                </a:moveTo>
                <a:lnTo>
                  <a:pt x="0" y="18719"/>
                </a:lnTo>
                <a:lnTo>
                  <a:pt x="0" y="0"/>
                </a:lnTo>
                <a:lnTo>
                  <a:pt x="5351399" y="0"/>
                </a:lnTo>
                <a:lnTo>
                  <a:pt x="5351399" y="18719"/>
                </a:lnTo>
                <a:close/>
              </a:path>
            </a:pathLst>
          </a:custGeom>
          <a:solidFill>
            <a:srgbClr val="495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165620" y="4546232"/>
            <a:ext cx="4690110" cy="98806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600" spc="55" b="1">
                <a:solidFill>
                  <a:srgbClr val="272525"/>
                </a:solidFill>
                <a:latin typeface="Arial"/>
                <a:cs typeface="Arial"/>
              </a:rPr>
              <a:t>Mierzyć</a:t>
            </a:r>
            <a:r>
              <a:rPr dirty="0" sz="1600" spc="-6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55" b="1">
                <a:solidFill>
                  <a:srgbClr val="272525"/>
                </a:solidFill>
                <a:latin typeface="Arial"/>
                <a:cs typeface="Arial"/>
              </a:rPr>
              <a:t>efekty</a:t>
            </a:r>
            <a:r>
              <a:rPr dirty="0" sz="1600" spc="-6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działań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390"/>
              </a:spcBef>
            </a:pP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Skonfiguruj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Google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Analytics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4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sprawdzaj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co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tydzień,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skąd przychodzą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Twoi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klienci.</a:t>
            </a:r>
            <a:endParaRPr sz="13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487300" y="2310790"/>
            <a:ext cx="5993765" cy="1036319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ts val="4060"/>
              </a:lnSpc>
              <a:spcBef>
                <a:spcPts val="35"/>
              </a:spcBef>
            </a:pPr>
            <a:r>
              <a:rPr dirty="0" sz="3250" spc="60"/>
              <a:t>Nowoczesne</a:t>
            </a:r>
            <a:r>
              <a:rPr dirty="0" sz="3250" spc="-100"/>
              <a:t> </a:t>
            </a:r>
            <a:r>
              <a:rPr dirty="0" sz="3250" spc="65"/>
              <a:t>formy</a:t>
            </a:r>
            <a:r>
              <a:rPr dirty="0" sz="3250" spc="-100"/>
              <a:t> </a:t>
            </a:r>
            <a:r>
              <a:rPr dirty="0" sz="3250"/>
              <a:t>promocji</a:t>
            </a:r>
            <a:r>
              <a:rPr dirty="0" sz="3250" spc="-100"/>
              <a:t> </a:t>
            </a:r>
            <a:r>
              <a:rPr dirty="0" sz="3250" spc="-50"/>
              <a:t>i </a:t>
            </a:r>
            <a:r>
              <a:rPr dirty="0" sz="3250" spc="85"/>
              <a:t>sprzedaży</a:t>
            </a:r>
            <a:endParaRPr sz="3250"/>
          </a:p>
        </p:txBody>
      </p:sp>
      <p:sp>
        <p:nvSpPr>
          <p:cNvPr id="3" name="object 3"/>
          <p:cNvSpPr txBox="1"/>
          <p:nvPr/>
        </p:nvSpPr>
        <p:spPr>
          <a:xfrm>
            <a:off x="4487300" y="3760696"/>
            <a:ext cx="56026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95">
                <a:solidFill>
                  <a:srgbClr val="272525"/>
                </a:solidFill>
                <a:latin typeface="Lucida Grande"/>
                <a:cs typeface="Lucida Grande"/>
              </a:rPr>
              <a:t>Jak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skutecznie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docierać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do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klientów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zwiększać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sprzedaż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60">
                <a:solidFill>
                  <a:srgbClr val="272525"/>
                </a:solidFill>
                <a:latin typeface="Lucida Grande"/>
                <a:cs typeface="Lucida Grande"/>
              </a:rPr>
              <a:t>w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2026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roku</a:t>
            </a:r>
            <a:endParaRPr sz="13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" y="918360"/>
            <a:ext cx="3347639" cy="502163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608980" y="1115590"/>
            <a:ext cx="3676015" cy="5207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50" spc="50"/>
              <a:t>Pytania</a:t>
            </a:r>
            <a:r>
              <a:rPr dirty="0" sz="3250" spc="-155"/>
              <a:t> </a:t>
            </a:r>
            <a:r>
              <a:rPr dirty="0" sz="3250"/>
              <a:t>i</a:t>
            </a:r>
            <a:r>
              <a:rPr dirty="0" sz="3250" spc="-150"/>
              <a:t> </a:t>
            </a:r>
            <a:r>
              <a:rPr dirty="0" sz="3250" spc="-10"/>
              <a:t>dyskusja</a:t>
            </a:r>
            <a:endParaRPr sz="3250"/>
          </a:p>
        </p:txBody>
      </p:sp>
      <p:sp>
        <p:nvSpPr>
          <p:cNvPr id="4" name="object 4"/>
          <p:cNvSpPr txBox="1"/>
          <p:nvPr/>
        </p:nvSpPr>
        <p:spPr>
          <a:xfrm>
            <a:off x="4857020" y="1890136"/>
            <a:ext cx="5932805" cy="1201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Zastanówmy</a:t>
            </a:r>
            <a:r>
              <a:rPr dirty="0" sz="130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się</a:t>
            </a:r>
            <a:r>
              <a:rPr dirty="0" sz="130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wspólnie…</a:t>
            </a:r>
            <a:endParaRPr sz="1300">
              <a:latin typeface="Lucida Grande"/>
              <a:cs typeface="Lucida Grande"/>
            </a:endParaRPr>
          </a:p>
          <a:p>
            <a:pPr marL="12700" marR="5080">
              <a:lnSpc>
                <a:spcPct val="133000"/>
              </a:lnSpc>
              <a:spcBef>
                <a:spcPts val="1475"/>
              </a:spcBef>
            </a:pP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"Gdyby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potencjalny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klient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sprawdził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dziś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Państwa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firmę </a:t>
            </a:r>
            <a:r>
              <a:rPr dirty="0" sz="1300" spc="60">
                <a:solidFill>
                  <a:srgbClr val="272525"/>
                </a:solidFill>
                <a:latin typeface="Lucida Grande"/>
                <a:cs typeface="Lucida Grande"/>
              </a:rPr>
              <a:t>w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Google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mediach społecznościowych,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czy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znalazłby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wystarczająco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0">
                <a:solidFill>
                  <a:srgbClr val="272525"/>
                </a:solidFill>
                <a:latin typeface="Lucida Grande"/>
                <a:cs typeface="Lucida Grande"/>
              </a:rPr>
              <a:t>dużo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powodów,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aby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wybrać</a:t>
            </a:r>
            <a:r>
              <a:rPr dirty="0" sz="1300" spc="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właśnie</a:t>
            </a:r>
            <a:r>
              <a:rPr dirty="0" sz="1300" spc="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Państwa?"</a:t>
            </a:r>
            <a:endParaRPr sz="1300">
              <a:latin typeface="Lucida Grande"/>
              <a:cs typeface="Lucida Gran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16917" y="3335317"/>
            <a:ext cx="3075305" cy="1245870"/>
            <a:chOff x="4616917" y="3335317"/>
            <a:chExt cx="3075305" cy="1245870"/>
          </a:xfrm>
        </p:grpSpPr>
        <p:sp>
          <p:nvSpPr>
            <p:cNvPr id="6" name="object 6"/>
            <p:cNvSpPr/>
            <p:nvPr/>
          </p:nvSpPr>
          <p:spPr>
            <a:xfrm>
              <a:off x="4621679" y="3340079"/>
              <a:ext cx="3065780" cy="1236345"/>
            </a:xfrm>
            <a:custGeom>
              <a:avLst/>
              <a:gdLst/>
              <a:ahLst/>
              <a:cxnLst/>
              <a:rect l="l" t="t" r="r" b="b"/>
              <a:pathLst>
                <a:path w="3065779" h="1236345">
                  <a:moveTo>
                    <a:pt x="2995947" y="1236239"/>
                  </a:moveTo>
                  <a:lnTo>
                    <a:pt x="69451" y="1236239"/>
                  </a:lnTo>
                  <a:lnTo>
                    <a:pt x="42418" y="1230782"/>
                  </a:lnTo>
                  <a:lnTo>
                    <a:pt x="20341" y="1215898"/>
                  </a:lnTo>
                  <a:lnTo>
                    <a:pt x="5457" y="1193821"/>
                  </a:lnTo>
                  <a:lnTo>
                    <a:pt x="0" y="1166787"/>
                  </a:lnTo>
                  <a:lnTo>
                    <a:pt x="0" y="69451"/>
                  </a:lnTo>
                  <a:lnTo>
                    <a:pt x="5457" y="42418"/>
                  </a:lnTo>
                  <a:lnTo>
                    <a:pt x="20341" y="20341"/>
                  </a:lnTo>
                  <a:lnTo>
                    <a:pt x="42418" y="5457"/>
                  </a:lnTo>
                  <a:lnTo>
                    <a:pt x="69451" y="0"/>
                  </a:lnTo>
                  <a:lnTo>
                    <a:pt x="2995947" y="0"/>
                  </a:lnTo>
                  <a:lnTo>
                    <a:pt x="3034480" y="11668"/>
                  </a:lnTo>
                  <a:lnTo>
                    <a:pt x="3060113" y="42873"/>
                  </a:lnTo>
                  <a:lnTo>
                    <a:pt x="3065399" y="69451"/>
                  </a:lnTo>
                  <a:lnTo>
                    <a:pt x="3065399" y="1166787"/>
                  </a:lnTo>
                  <a:lnTo>
                    <a:pt x="3059942" y="1193821"/>
                  </a:lnTo>
                  <a:lnTo>
                    <a:pt x="3045057" y="1215898"/>
                  </a:lnTo>
                  <a:lnTo>
                    <a:pt x="3022981" y="1230782"/>
                  </a:lnTo>
                  <a:lnTo>
                    <a:pt x="2995947" y="123623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21679" y="3340079"/>
              <a:ext cx="3065780" cy="1236345"/>
            </a:xfrm>
            <a:custGeom>
              <a:avLst/>
              <a:gdLst/>
              <a:ahLst/>
              <a:cxnLst/>
              <a:rect l="l" t="t" r="r" b="b"/>
              <a:pathLst>
                <a:path w="3065779" h="1236345">
                  <a:moveTo>
                    <a:pt x="0" y="69451"/>
                  </a:moveTo>
                  <a:lnTo>
                    <a:pt x="5457" y="42418"/>
                  </a:lnTo>
                  <a:lnTo>
                    <a:pt x="20341" y="20341"/>
                  </a:lnTo>
                  <a:lnTo>
                    <a:pt x="42418" y="5457"/>
                  </a:lnTo>
                  <a:lnTo>
                    <a:pt x="69451" y="0"/>
                  </a:lnTo>
                  <a:lnTo>
                    <a:pt x="2995947" y="0"/>
                  </a:lnTo>
                  <a:lnTo>
                    <a:pt x="3034480" y="11668"/>
                  </a:lnTo>
                  <a:lnTo>
                    <a:pt x="3060113" y="42873"/>
                  </a:lnTo>
                  <a:lnTo>
                    <a:pt x="3065399" y="69451"/>
                  </a:lnTo>
                  <a:lnTo>
                    <a:pt x="3065399" y="1166787"/>
                  </a:lnTo>
                  <a:lnTo>
                    <a:pt x="3059942" y="1193821"/>
                  </a:lnTo>
                  <a:lnTo>
                    <a:pt x="3045057" y="1215898"/>
                  </a:lnTo>
                  <a:lnTo>
                    <a:pt x="3022981" y="1230782"/>
                  </a:lnTo>
                  <a:lnTo>
                    <a:pt x="2995947" y="1236239"/>
                  </a:lnTo>
                  <a:lnTo>
                    <a:pt x="69451" y="1236239"/>
                  </a:lnTo>
                  <a:lnTo>
                    <a:pt x="42418" y="1230782"/>
                  </a:lnTo>
                  <a:lnTo>
                    <a:pt x="20341" y="1215898"/>
                  </a:lnTo>
                  <a:lnTo>
                    <a:pt x="5457" y="1193821"/>
                  </a:lnTo>
                  <a:lnTo>
                    <a:pt x="0" y="1166787"/>
                  </a:lnTo>
                  <a:lnTo>
                    <a:pt x="0" y="69451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3399" y="3518402"/>
              <a:ext cx="252946" cy="23806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80700" y="3490971"/>
            <a:ext cx="2463800" cy="852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3055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Widoczność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440"/>
              </a:spcBef>
            </a:pP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Czy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jesteś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łatwy</a:t>
            </a:r>
            <a:r>
              <a:rPr dirty="0" sz="1300" spc="-5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do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znalezienia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online?</a:t>
            </a:r>
            <a:endParaRPr sz="1300">
              <a:latin typeface="Lucida Grande"/>
              <a:cs typeface="Lucida Gran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47917" y="3335317"/>
            <a:ext cx="3075305" cy="1245870"/>
            <a:chOff x="7847917" y="3335317"/>
            <a:chExt cx="3075305" cy="1245870"/>
          </a:xfrm>
        </p:grpSpPr>
        <p:sp>
          <p:nvSpPr>
            <p:cNvPr id="11" name="object 11"/>
            <p:cNvSpPr/>
            <p:nvPr/>
          </p:nvSpPr>
          <p:spPr>
            <a:xfrm>
              <a:off x="7852679" y="3340079"/>
              <a:ext cx="3065780" cy="1236345"/>
            </a:xfrm>
            <a:custGeom>
              <a:avLst/>
              <a:gdLst/>
              <a:ahLst/>
              <a:cxnLst/>
              <a:rect l="l" t="t" r="r" b="b"/>
              <a:pathLst>
                <a:path w="3065779" h="1236345">
                  <a:moveTo>
                    <a:pt x="2995947" y="1236239"/>
                  </a:moveTo>
                  <a:lnTo>
                    <a:pt x="69451" y="1236239"/>
                  </a:lnTo>
                  <a:lnTo>
                    <a:pt x="42418" y="1230782"/>
                  </a:lnTo>
                  <a:lnTo>
                    <a:pt x="20342" y="1215898"/>
                  </a:lnTo>
                  <a:lnTo>
                    <a:pt x="5457" y="1193821"/>
                  </a:lnTo>
                  <a:lnTo>
                    <a:pt x="0" y="1166787"/>
                  </a:lnTo>
                  <a:lnTo>
                    <a:pt x="0" y="69451"/>
                  </a:lnTo>
                  <a:lnTo>
                    <a:pt x="5457" y="42418"/>
                  </a:lnTo>
                  <a:lnTo>
                    <a:pt x="20342" y="20341"/>
                  </a:lnTo>
                  <a:lnTo>
                    <a:pt x="42418" y="5457"/>
                  </a:lnTo>
                  <a:lnTo>
                    <a:pt x="69451" y="0"/>
                  </a:lnTo>
                  <a:lnTo>
                    <a:pt x="2995947" y="0"/>
                  </a:lnTo>
                  <a:lnTo>
                    <a:pt x="3034480" y="11668"/>
                  </a:lnTo>
                  <a:lnTo>
                    <a:pt x="3060113" y="42873"/>
                  </a:lnTo>
                  <a:lnTo>
                    <a:pt x="3065399" y="69451"/>
                  </a:lnTo>
                  <a:lnTo>
                    <a:pt x="3065399" y="1166787"/>
                  </a:lnTo>
                  <a:lnTo>
                    <a:pt x="3059942" y="1193821"/>
                  </a:lnTo>
                  <a:lnTo>
                    <a:pt x="3045057" y="1215898"/>
                  </a:lnTo>
                  <a:lnTo>
                    <a:pt x="3022981" y="1230782"/>
                  </a:lnTo>
                  <a:lnTo>
                    <a:pt x="2995947" y="123623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852679" y="3340079"/>
              <a:ext cx="3065780" cy="1236345"/>
            </a:xfrm>
            <a:custGeom>
              <a:avLst/>
              <a:gdLst/>
              <a:ahLst/>
              <a:cxnLst/>
              <a:rect l="l" t="t" r="r" b="b"/>
              <a:pathLst>
                <a:path w="3065779" h="1236345">
                  <a:moveTo>
                    <a:pt x="0" y="69451"/>
                  </a:moveTo>
                  <a:lnTo>
                    <a:pt x="5457" y="42418"/>
                  </a:lnTo>
                  <a:lnTo>
                    <a:pt x="20342" y="20341"/>
                  </a:lnTo>
                  <a:lnTo>
                    <a:pt x="42418" y="5457"/>
                  </a:lnTo>
                  <a:lnTo>
                    <a:pt x="69451" y="0"/>
                  </a:lnTo>
                  <a:lnTo>
                    <a:pt x="2995947" y="0"/>
                  </a:lnTo>
                  <a:lnTo>
                    <a:pt x="3034480" y="11668"/>
                  </a:lnTo>
                  <a:lnTo>
                    <a:pt x="3060113" y="42873"/>
                  </a:lnTo>
                  <a:lnTo>
                    <a:pt x="3065399" y="69451"/>
                  </a:lnTo>
                  <a:lnTo>
                    <a:pt x="3065399" y="1166787"/>
                  </a:lnTo>
                  <a:lnTo>
                    <a:pt x="3059942" y="1193821"/>
                  </a:lnTo>
                  <a:lnTo>
                    <a:pt x="3045057" y="1215898"/>
                  </a:lnTo>
                  <a:lnTo>
                    <a:pt x="3022981" y="1230782"/>
                  </a:lnTo>
                  <a:lnTo>
                    <a:pt x="2995947" y="1236239"/>
                  </a:lnTo>
                  <a:lnTo>
                    <a:pt x="69451" y="1236239"/>
                  </a:lnTo>
                  <a:lnTo>
                    <a:pt x="42418" y="1230782"/>
                  </a:lnTo>
                  <a:lnTo>
                    <a:pt x="20342" y="1215898"/>
                  </a:lnTo>
                  <a:lnTo>
                    <a:pt x="5457" y="1193821"/>
                  </a:lnTo>
                  <a:lnTo>
                    <a:pt x="0" y="1166787"/>
                  </a:lnTo>
                  <a:lnTo>
                    <a:pt x="0" y="69451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4399" y="3518402"/>
              <a:ext cx="252946" cy="23806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011700" y="3490971"/>
            <a:ext cx="2499995" cy="852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3055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Zaufanie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3000"/>
              </a:lnSpc>
              <a:spcBef>
                <a:spcPts val="440"/>
              </a:spcBef>
            </a:pP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Czy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Twoje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opinie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treści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budują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wiarygodność?</a:t>
            </a:r>
            <a:endParaRPr sz="1300">
              <a:latin typeface="Lucida Grande"/>
              <a:cs typeface="Lucida Gran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16917" y="4737157"/>
            <a:ext cx="6306185" cy="981710"/>
            <a:chOff x="4616917" y="4737157"/>
            <a:chExt cx="6306185" cy="981710"/>
          </a:xfrm>
        </p:grpSpPr>
        <p:sp>
          <p:nvSpPr>
            <p:cNvPr id="16" name="object 16"/>
            <p:cNvSpPr/>
            <p:nvPr/>
          </p:nvSpPr>
          <p:spPr>
            <a:xfrm>
              <a:off x="4621679" y="4741919"/>
              <a:ext cx="6296660" cy="972185"/>
            </a:xfrm>
            <a:custGeom>
              <a:avLst/>
              <a:gdLst/>
              <a:ahLst/>
              <a:cxnLst/>
              <a:rect l="l" t="t" r="r" b="b"/>
              <a:pathLst>
                <a:path w="6296659" h="972185">
                  <a:moveTo>
                    <a:pt x="6226956" y="971639"/>
                  </a:moveTo>
                  <a:lnTo>
                    <a:pt x="69442" y="971639"/>
                  </a:lnTo>
                  <a:lnTo>
                    <a:pt x="42412" y="966182"/>
                  </a:lnTo>
                  <a:lnTo>
                    <a:pt x="20339" y="951300"/>
                  </a:lnTo>
                  <a:lnTo>
                    <a:pt x="5457" y="929227"/>
                  </a:lnTo>
                  <a:lnTo>
                    <a:pt x="0" y="902196"/>
                  </a:lnTo>
                  <a:lnTo>
                    <a:pt x="0" y="69443"/>
                  </a:lnTo>
                  <a:lnTo>
                    <a:pt x="5457" y="42412"/>
                  </a:lnTo>
                  <a:lnTo>
                    <a:pt x="20339" y="20339"/>
                  </a:lnTo>
                  <a:lnTo>
                    <a:pt x="42412" y="5457"/>
                  </a:lnTo>
                  <a:lnTo>
                    <a:pt x="69442" y="0"/>
                  </a:lnTo>
                  <a:lnTo>
                    <a:pt x="6226956" y="0"/>
                  </a:lnTo>
                  <a:lnTo>
                    <a:pt x="6265484" y="11667"/>
                  </a:lnTo>
                  <a:lnTo>
                    <a:pt x="6291114" y="42868"/>
                  </a:lnTo>
                  <a:lnTo>
                    <a:pt x="6296399" y="69443"/>
                  </a:lnTo>
                  <a:lnTo>
                    <a:pt x="6296399" y="902196"/>
                  </a:lnTo>
                  <a:lnTo>
                    <a:pt x="6290942" y="929227"/>
                  </a:lnTo>
                  <a:lnTo>
                    <a:pt x="6276060" y="951300"/>
                  </a:lnTo>
                  <a:lnTo>
                    <a:pt x="6253987" y="966182"/>
                  </a:lnTo>
                  <a:lnTo>
                    <a:pt x="6226956" y="97163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621679" y="4741919"/>
              <a:ext cx="6296660" cy="972185"/>
            </a:xfrm>
            <a:custGeom>
              <a:avLst/>
              <a:gdLst/>
              <a:ahLst/>
              <a:cxnLst/>
              <a:rect l="l" t="t" r="r" b="b"/>
              <a:pathLst>
                <a:path w="6296659" h="972185">
                  <a:moveTo>
                    <a:pt x="0" y="69443"/>
                  </a:moveTo>
                  <a:lnTo>
                    <a:pt x="5457" y="42412"/>
                  </a:lnTo>
                  <a:lnTo>
                    <a:pt x="20339" y="20339"/>
                  </a:lnTo>
                  <a:lnTo>
                    <a:pt x="42412" y="5457"/>
                  </a:lnTo>
                  <a:lnTo>
                    <a:pt x="69442" y="0"/>
                  </a:lnTo>
                  <a:lnTo>
                    <a:pt x="6226956" y="0"/>
                  </a:lnTo>
                  <a:lnTo>
                    <a:pt x="6265484" y="11667"/>
                  </a:lnTo>
                  <a:lnTo>
                    <a:pt x="6291114" y="42868"/>
                  </a:lnTo>
                  <a:lnTo>
                    <a:pt x="6296399" y="69443"/>
                  </a:lnTo>
                  <a:lnTo>
                    <a:pt x="6296399" y="902196"/>
                  </a:lnTo>
                  <a:lnTo>
                    <a:pt x="6290942" y="929227"/>
                  </a:lnTo>
                  <a:lnTo>
                    <a:pt x="6276060" y="951300"/>
                  </a:lnTo>
                  <a:lnTo>
                    <a:pt x="6253987" y="966182"/>
                  </a:lnTo>
                  <a:lnTo>
                    <a:pt x="6226956" y="971639"/>
                  </a:lnTo>
                  <a:lnTo>
                    <a:pt x="69442" y="971639"/>
                  </a:lnTo>
                  <a:lnTo>
                    <a:pt x="42412" y="966182"/>
                  </a:lnTo>
                  <a:lnTo>
                    <a:pt x="20339" y="951300"/>
                  </a:lnTo>
                  <a:lnTo>
                    <a:pt x="5457" y="929227"/>
                  </a:lnTo>
                  <a:lnTo>
                    <a:pt x="0" y="902196"/>
                  </a:lnTo>
                  <a:lnTo>
                    <a:pt x="0" y="69443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3399" y="4920242"/>
              <a:ext cx="252946" cy="23806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780700" y="4892812"/>
            <a:ext cx="3526790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3055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Działanie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Czy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jesteś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gotowy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wdrożyć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zmiany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65">
                <a:solidFill>
                  <a:srgbClr val="272525"/>
                </a:solidFill>
                <a:latin typeface="Lucida Grande"/>
                <a:cs typeface="Lucida Grande"/>
              </a:rPr>
              <a:t>już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jutro?</a:t>
            </a:r>
            <a:endParaRPr sz="13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" y="918360"/>
            <a:ext cx="3347639" cy="502163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860980" y="1752789"/>
            <a:ext cx="3931285" cy="5207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50" spc="60"/>
              <a:t>Dziękuję</a:t>
            </a:r>
            <a:r>
              <a:rPr dirty="0" sz="3250" spc="-135"/>
              <a:t> </a:t>
            </a:r>
            <a:r>
              <a:rPr dirty="0" sz="3250" spc="150"/>
              <a:t>za</a:t>
            </a:r>
            <a:r>
              <a:rPr dirty="0" sz="3250" spc="-130"/>
              <a:t> </a:t>
            </a:r>
            <a:r>
              <a:rPr dirty="0" sz="3250" spc="70"/>
              <a:t>uwagę!</a:t>
            </a:r>
            <a:endParaRPr sz="3250"/>
          </a:p>
        </p:txBody>
      </p:sp>
      <p:sp>
        <p:nvSpPr>
          <p:cNvPr id="4" name="object 4"/>
          <p:cNvSpPr txBox="1"/>
          <p:nvPr/>
        </p:nvSpPr>
        <p:spPr>
          <a:xfrm>
            <a:off x="4860980" y="2527336"/>
            <a:ext cx="18580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Zapraszam</a:t>
            </a:r>
            <a:r>
              <a:rPr dirty="0" sz="1300" spc="-8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do</a:t>
            </a:r>
            <a:r>
              <a:rPr dirty="0" sz="1300" spc="-7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5">
                <a:solidFill>
                  <a:srgbClr val="272525"/>
                </a:solidFill>
                <a:latin typeface="Lucida Grande"/>
                <a:cs typeface="Lucida Grande"/>
              </a:rPr>
              <a:t>kontaktu</a:t>
            </a:r>
            <a:endParaRPr sz="1300">
              <a:latin typeface="Lucida Grande"/>
              <a:cs typeface="Lucida Gran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0980" y="2917929"/>
            <a:ext cx="1859280" cy="92138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2600" b="1">
                <a:latin typeface="Arial"/>
                <a:cs typeface="Arial"/>
              </a:rPr>
              <a:t>Agata</a:t>
            </a:r>
            <a:r>
              <a:rPr dirty="0" sz="2600" spc="125" b="1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Zioło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950" spc="155" b="1">
                <a:latin typeface="Arial"/>
                <a:cs typeface="Arial"/>
              </a:rPr>
              <a:t>662</a:t>
            </a:r>
            <a:r>
              <a:rPr dirty="0" sz="1950" spc="-75" b="1">
                <a:latin typeface="Arial"/>
                <a:cs typeface="Arial"/>
              </a:rPr>
              <a:t> </a:t>
            </a:r>
            <a:r>
              <a:rPr dirty="0" sz="1950" spc="100" b="1">
                <a:latin typeface="Arial"/>
                <a:cs typeface="Arial"/>
              </a:rPr>
              <a:t>276</a:t>
            </a:r>
            <a:r>
              <a:rPr dirty="0" sz="1950" spc="-75" b="1">
                <a:latin typeface="Arial"/>
                <a:cs typeface="Arial"/>
              </a:rPr>
              <a:t> </a:t>
            </a:r>
            <a:r>
              <a:rPr dirty="0" sz="1950" spc="-25" b="1">
                <a:latin typeface="Arial"/>
                <a:cs typeface="Arial"/>
              </a:rPr>
              <a:t>519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0980" y="4720242"/>
            <a:ext cx="6233795" cy="552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</a:pP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Jeśli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masz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pytania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50">
                <a:solidFill>
                  <a:srgbClr val="272525"/>
                </a:solidFill>
                <a:latin typeface="Lucida Grande"/>
                <a:cs typeface="Lucida Grande"/>
              </a:rPr>
              <a:t>lub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chcesz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porozmawiać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>
                <a:solidFill>
                  <a:srgbClr val="272525"/>
                </a:solidFill>
                <a:latin typeface="Lucida Grande"/>
                <a:cs typeface="Lucida Grande"/>
              </a:rPr>
              <a:t>o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promocji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 swojej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firmy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165">
                <a:solidFill>
                  <a:srgbClr val="272525"/>
                </a:solidFill>
                <a:latin typeface="Lucida Grande"/>
                <a:cs typeface="Lucida Grande"/>
              </a:rPr>
              <a:t>-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30">
                <a:solidFill>
                  <a:srgbClr val="272525"/>
                </a:solidFill>
                <a:latin typeface="Lucida Grande"/>
                <a:cs typeface="Lucida Grande"/>
              </a:rPr>
              <a:t>jestem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5">
                <a:solidFill>
                  <a:srgbClr val="272525"/>
                </a:solidFill>
                <a:latin typeface="Lucida Grande"/>
                <a:cs typeface="Lucida Grande"/>
              </a:rPr>
              <a:t>do </a:t>
            </a: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dyspozycji.</a:t>
            </a:r>
            <a:endParaRPr sz="13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48620" y="646488"/>
            <a:ext cx="260604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/>
              <a:t>Krótko</a:t>
            </a:r>
            <a:r>
              <a:rPr dirty="0" sz="2900" spc="-110"/>
              <a:t> </a:t>
            </a:r>
            <a:r>
              <a:rPr dirty="0" sz="2900"/>
              <a:t>o</a:t>
            </a:r>
            <a:r>
              <a:rPr dirty="0" sz="2900" spc="-110"/>
              <a:t> </a:t>
            </a:r>
            <a:r>
              <a:rPr dirty="0" sz="2900" spc="-10"/>
              <a:t>sobie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600" y="1203120"/>
            <a:ext cx="3552119" cy="11005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3620" y="1233068"/>
            <a:ext cx="3041650" cy="855344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Trener</a:t>
            </a:r>
            <a:r>
              <a:rPr dirty="0" sz="1450" spc="7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marketingu</a:t>
            </a:r>
            <a:r>
              <a:rPr dirty="0" sz="1450" spc="7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internetowego</a:t>
            </a:r>
            <a:endParaRPr sz="1450">
              <a:latin typeface="Arial"/>
              <a:cs typeface="Arial"/>
            </a:endParaRPr>
          </a:p>
          <a:p>
            <a:pPr marL="12700" marR="319405">
              <a:lnSpc>
                <a:spcPct val="127000"/>
              </a:lnSpc>
              <a:spcBef>
                <a:spcPts val="365"/>
              </a:spcBef>
            </a:pP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Specjalista</a:t>
            </a:r>
            <a:r>
              <a:rPr dirty="0" sz="1150" spc="-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SEO </a:t>
            </a:r>
            <a:r>
              <a:rPr dirty="0" sz="115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150" spc="-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analityki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internetowej,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praktyk</a:t>
            </a:r>
            <a:r>
              <a:rPr dirty="0" sz="115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social</a:t>
            </a:r>
            <a:r>
              <a:rPr dirty="0" sz="115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media</a:t>
            </a:r>
            <a:endParaRPr sz="1150">
              <a:latin typeface="Lucida Grande"/>
              <a:cs typeface="Lucida Gran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9920" y="1203120"/>
            <a:ext cx="3552119" cy="11005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41299" y="1233068"/>
            <a:ext cx="2652395" cy="855344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Współpraca</a:t>
            </a:r>
            <a:r>
              <a:rPr dirty="0" sz="1450" spc="2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100" b="1">
                <a:solidFill>
                  <a:srgbClr val="272525"/>
                </a:solidFill>
                <a:latin typeface="Arial"/>
                <a:cs typeface="Arial"/>
              </a:rPr>
              <a:t>z</a:t>
            </a:r>
            <a:r>
              <a:rPr dirty="0" sz="1450" spc="2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72525"/>
                </a:solidFill>
                <a:latin typeface="Arial"/>
                <a:cs typeface="Arial"/>
              </a:rPr>
              <a:t>firmami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27000"/>
              </a:lnSpc>
              <a:spcBef>
                <a:spcPts val="365"/>
              </a:spcBef>
            </a:pP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Firmy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usługowe,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handlowe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7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instytucje publiczne</a:t>
            </a:r>
            <a:endParaRPr sz="1150">
              <a:latin typeface="Lucida Grande"/>
              <a:cs typeface="Lucida Grand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7599" y="1203120"/>
            <a:ext cx="3552119" cy="11005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08980" y="1233068"/>
            <a:ext cx="2622550" cy="855344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450" b="1">
                <a:solidFill>
                  <a:srgbClr val="272525"/>
                </a:solidFill>
                <a:latin typeface="Arial"/>
                <a:cs typeface="Arial"/>
              </a:rPr>
              <a:t>Wdrożenia</a:t>
            </a:r>
            <a:r>
              <a:rPr dirty="0" sz="1450" spc="10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50" spc="-25" b="1">
                <a:solidFill>
                  <a:srgbClr val="272525"/>
                </a:solidFill>
                <a:latin typeface="Arial"/>
                <a:cs typeface="Arial"/>
              </a:rPr>
              <a:t>AI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27000"/>
              </a:lnSpc>
              <a:spcBef>
                <a:spcPts val="365"/>
              </a:spcBef>
            </a:pP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Zastosowanie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sztucznej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inteligencji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w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działaniach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marketingowych</a:t>
            </a:r>
            <a:endParaRPr sz="1150">
              <a:latin typeface="Lucida Grande"/>
              <a:cs typeface="Lucida Gran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1320" y="2491919"/>
            <a:ext cx="10868660" cy="10795"/>
          </a:xfrm>
          <a:custGeom>
            <a:avLst/>
            <a:gdLst/>
            <a:ahLst/>
            <a:cxnLst/>
            <a:rect l="l" t="t" r="r" b="b"/>
            <a:pathLst>
              <a:path w="10868660" h="10794">
                <a:moveTo>
                  <a:pt x="10868399" y="10799"/>
                </a:moveTo>
                <a:lnTo>
                  <a:pt x="0" y="10799"/>
                </a:lnTo>
                <a:lnTo>
                  <a:pt x="0" y="0"/>
                </a:lnTo>
                <a:lnTo>
                  <a:pt x="10868399" y="0"/>
                </a:lnTo>
                <a:lnTo>
                  <a:pt x="10868399" y="10799"/>
                </a:lnTo>
                <a:close/>
              </a:path>
            </a:pathLst>
          </a:custGeom>
          <a:solidFill>
            <a:srgbClr val="272525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48620" y="2547647"/>
            <a:ext cx="10507980" cy="1261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ts val="3620"/>
              </a:lnSpc>
              <a:spcBef>
                <a:spcPts val="105"/>
              </a:spcBef>
            </a:pPr>
            <a:r>
              <a:rPr dirty="0" sz="2900" b="1">
                <a:latin typeface="Arial"/>
                <a:cs typeface="Arial"/>
              </a:rPr>
              <a:t>Rynek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b="1">
                <a:latin typeface="Arial"/>
                <a:cs typeface="Arial"/>
              </a:rPr>
              <a:t>zmienił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b="1">
                <a:latin typeface="Arial"/>
                <a:cs typeface="Arial"/>
              </a:rPr>
              <a:t>się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spc="45" b="1">
                <a:latin typeface="Arial"/>
                <a:cs typeface="Arial"/>
              </a:rPr>
              <a:t>bardziej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spc="200" b="1">
                <a:latin typeface="Arial"/>
                <a:cs typeface="Arial"/>
              </a:rPr>
              <a:t>w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b="1">
                <a:latin typeface="Arial"/>
                <a:cs typeface="Arial"/>
              </a:rPr>
              <a:t>ciągu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b="1">
                <a:latin typeface="Arial"/>
                <a:cs typeface="Arial"/>
              </a:rPr>
              <a:t>ostatnich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spc="175" b="1">
                <a:latin typeface="Arial"/>
                <a:cs typeface="Arial"/>
              </a:rPr>
              <a:t>5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b="1">
                <a:latin typeface="Arial"/>
                <a:cs typeface="Arial"/>
              </a:rPr>
              <a:t>lat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spc="60" b="1">
                <a:latin typeface="Arial"/>
                <a:cs typeface="Arial"/>
              </a:rPr>
              <a:t>niż</a:t>
            </a:r>
            <a:r>
              <a:rPr dirty="0" sz="2900" spc="-15" b="1">
                <a:latin typeface="Arial"/>
                <a:cs typeface="Arial"/>
              </a:rPr>
              <a:t> </a:t>
            </a:r>
            <a:r>
              <a:rPr dirty="0" sz="2900" spc="85" b="1">
                <a:latin typeface="Arial"/>
                <a:cs typeface="Arial"/>
              </a:rPr>
              <a:t>przez </a:t>
            </a:r>
            <a:r>
              <a:rPr dirty="0" sz="2900" spc="65" b="1">
                <a:latin typeface="Arial"/>
                <a:cs typeface="Arial"/>
              </a:rPr>
              <a:t>wcześniejsze</a:t>
            </a:r>
            <a:r>
              <a:rPr dirty="0" sz="2900" spc="-125" b="1">
                <a:latin typeface="Arial"/>
                <a:cs typeface="Arial"/>
              </a:rPr>
              <a:t> </a:t>
            </a:r>
            <a:r>
              <a:rPr dirty="0" sz="2900" spc="270" b="1">
                <a:latin typeface="Arial"/>
                <a:cs typeface="Arial"/>
              </a:rPr>
              <a:t>20</a:t>
            </a:r>
            <a:r>
              <a:rPr dirty="0" sz="2900" spc="-120" b="1">
                <a:latin typeface="Arial"/>
                <a:cs typeface="Arial"/>
              </a:rPr>
              <a:t> </a:t>
            </a:r>
            <a:r>
              <a:rPr dirty="0" sz="2900" spc="-25" b="1">
                <a:latin typeface="Arial"/>
                <a:cs typeface="Arial"/>
              </a:rPr>
              <a:t>lat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Co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zmieniło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się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50">
                <a:solidFill>
                  <a:srgbClr val="272525"/>
                </a:solidFill>
                <a:latin typeface="Lucida Grande"/>
                <a:cs typeface="Lucida Grande"/>
              </a:rPr>
              <a:t>w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zachowaniach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klientów?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Klient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przed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zakupem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przechodzi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przez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wiele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etapów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cyfrowych:</a:t>
            </a:r>
            <a:endParaRPr sz="1150">
              <a:latin typeface="Lucida Grande"/>
              <a:cs typeface="Lucida Gran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399" y="3925439"/>
            <a:ext cx="5466715" cy="2138680"/>
          </a:xfrm>
          <a:custGeom>
            <a:avLst/>
            <a:gdLst/>
            <a:ahLst/>
            <a:cxnLst/>
            <a:rect l="l" t="t" r="r" b="b"/>
            <a:pathLst>
              <a:path w="5466715" h="2138679">
                <a:moveTo>
                  <a:pt x="5359444" y="2138399"/>
                </a:moveTo>
                <a:lnTo>
                  <a:pt x="107155" y="2138399"/>
                </a:lnTo>
                <a:lnTo>
                  <a:pt x="65445" y="2129979"/>
                </a:lnTo>
                <a:lnTo>
                  <a:pt x="31385" y="2107014"/>
                </a:lnTo>
                <a:lnTo>
                  <a:pt x="8420" y="2072954"/>
                </a:lnTo>
                <a:lnTo>
                  <a:pt x="0" y="2031244"/>
                </a:lnTo>
                <a:lnTo>
                  <a:pt x="0" y="107155"/>
                </a:lnTo>
                <a:lnTo>
                  <a:pt x="8420" y="65445"/>
                </a:lnTo>
                <a:lnTo>
                  <a:pt x="31385" y="31385"/>
                </a:lnTo>
                <a:lnTo>
                  <a:pt x="65445" y="8420"/>
                </a:lnTo>
                <a:lnTo>
                  <a:pt x="107155" y="0"/>
                </a:lnTo>
                <a:lnTo>
                  <a:pt x="5359444" y="0"/>
                </a:lnTo>
                <a:lnTo>
                  <a:pt x="5400451" y="8156"/>
                </a:lnTo>
                <a:lnTo>
                  <a:pt x="5435214" y="31384"/>
                </a:lnTo>
                <a:lnTo>
                  <a:pt x="5458443" y="66148"/>
                </a:lnTo>
                <a:lnTo>
                  <a:pt x="5466599" y="107155"/>
                </a:lnTo>
                <a:lnTo>
                  <a:pt x="5466599" y="2031244"/>
                </a:lnTo>
                <a:lnTo>
                  <a:pt x="5458179" y="2072954"/>
                </a:lnTo>
                <a:lnTo>
                  <a:pt x="5435214" y="2107014"/>
                </a:lnTo>
                <a:lnTo>
                  <a:pt x="5401154" y="2129979"/>
                </a:lnTo>
                <a:lnTo>
                  <a:pt x="5359444" y="2138399"/>
                </a:lnTo>
                <a:close/>
              </a:path>
            </a:pathLst>
          </a:custGeom>
          <a:solidFill>
            <a:srgbClr val="4950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0380" y="4075293"/>
            <a:ext cx="3203575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Zachowania</a:t>
            </a:r>
            <a:r>
              <a:rPr dirty="0" sz="145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klienta</a:t>
            </a:r>
            <a:r>
              <a:rPr dirty="0" sz="1450" spc="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przed</a:t>
            </a:r>
            <a:r>
              <a:rPr dirty="0" sz="1450" spc="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zakupem</a:t>
            </a:r>
            <a:endParaRPr sz="1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5764" y="4395977"/>
            <a:ext cx="2890520" cy="136144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20040" indent="-307340">
              <a:lnSpc>
                <a:spcPct val="100000"/>
              </a:lnSpc>
              <a:spcBef>
                <a:spcPts val="470"/>
              </a:spcBef>
              <a:buFont typeface="Arial"/>
              <a:buChar char="∙"/>
              <a:tabLst>
                <a:tab pos="320040" algn="l"/>
              </a:tabLst>
            </a:pPr>
            <a:r>
              <a:rPr dirty="0" sz="1150" spc="140">
                <a:solidFill>
                  <a:srgbClr val="FFFFFF"/>
                </a:solidFill>
                <a:latin typeface="Lucida Grande"/>
                <a:cs typeface="Lucida Grande"/>
              </a:rPr>
              <a:t>✓</a:t>
            </a:r>
            <a:r>
              <a:rPr dirty="0" sz="1150" spc="-4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FFFFFF"/>
                </a:solidFill>
                <a:latin typeface="Lucida Grande"/>
                <a:cs typeface="Lucida Grande"/>
              </a:rPr>
              <a:t>Sprawdza</a:t>
            </a:r>
            <a:r>
              <a:rPr dirty="0" sz="115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Grande"/>
                <a:cs typeface="Lucida Grande"/>
              </a:rPr>
              <a:t>Google</a:t>
            </a:r>
            <a:endParaRPr sz="1150">
              <a:latin typeface="Lucida Grande"/>
              <a:cs typeface="Lucida Grande"/>
            </a:endParaRPr>
          </a:p>
          <a:p>
            <a:pPr marL="320040" indent="-307340">
              <a:lnSpc>
                <a:spcPct val="100000"/>
              </a:lnSpc>
              <a:spcBef>
                <a:spcPts val="375"/>
              </a:spcBef>
              <a:buFont typeface="Arial"/>
              <a:buChar char="∙"/>
              <a:tabLst>
                <a:tab pos="320040" algn="l"/>
              </a:tabLst>
            </a:pPr>
            <a:r>
              <a:rPr dirty="0" sz="1150" spc="140">
                <a:solidFill>
                  <a:srgbClr val="FFFFFF"/>
                </a:solidFill>
                <a:latin typeface="Lucida Grande"/>
                <a:cs typeface="Lucida Grande"/>
              </a:rPr>
              <a:t>✓</a:t>
            </a:r>
            <a:r>
              <a:rPr dirty="0" sz="115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FFFFFF"/>
                </a:solidFill>
                <a:latin typeface="Lucida Grande"/>
                <a:cs typeface="Lucida Grande"/>
              </a:rPr>
              <a:t>Czyta</a:t>
            </a:r>
            <a:r>
              <a:rPr dirty="0" sz="1150" spc="-4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Grande"/>
                <a:cs typeface="Lucida Grande"/>
              </a:rPr>
              <a:t>opinie</a:t>
            </a:r>
            <a:endParaRPr sz="1150">
              <a:latin typeface="Lucida Grande"/>
              <a:cs typeface="Lucida Grande"/>
            </a:endParaRPr>
          </a:p>
          <a:p>
            <a:pPr marL="320040" indent="-307340">
              <a:lnSpc>
                <a:spcPct val="100000"/>
              </a:lnSpc>
              <a:spcBef>
                <a:spcPts val="370"/>
              </a:spcBef>
              <a:buFont typeface="Arial"/>
              <a:buChar char="∙"/>
              <a:tabLst>
                <a:tab pos="320040" algn="l"/>
              </a:tabLst>
            </a:pPr>
            <a:r>
              <a:rPr dirty="0" sz="1150" spc="140">
                <a:solidFill>
                  <a:srgbClr val="FFFFFF"/>
                </a:solidFill>
                <a:latin typeface="Lucida Grande"/>
                <a:cs typeface="Lucida Grande"/>
              </a:rPr>
              <a:t>✓</a:t>
            </a:r>
            <a:r>
              <a:rPr dirty="0" sz="1150" spc="-5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Grande"/>
                <a:cs typeface="Lucida Grande"/>
              </a:rPr>
              <a:t>Odwiedza</a:t>
            </a:r>
            <a:r>
              <a:rPr dirty="0" sz="1150" spc="-5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30">
                <a:solidFill>
                  <a:srgbClr val="FFFFFF"/>
                </a:solidFill>
                <a:latin typeface="Lucida Grande"/>
                <a:cs typeface="Lucida Grande"/>
              </a:rPr>
              <a:t>media</a:t>
            </a:r>
            <a:r>
              <a:rPr dirty="0" sz="1150" spc="-5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Grande"/>
                <a:cs typeface="Lucida Grande"/>
              </a:rPr>
              <a:t>społecznościowe</a:t>
            </a:r>
            <a:endParaRPr sz="1150">
              <a:latin typeface="Lucida Grande"/>
              <a:cs typeface="Lucida Grande"/>
            </a:endParaRPr>
          </a:p>
          <a:p>
            <a:pPr marL="320040" indent="-307340">
              <a:lnSpc>
                <a:spcPct val="100000"/>
              </a:lnSpc>
              <a:spcBef>
                <a:spcPts val="375"/>
              </a:spcBef>
              <a:buFont typeface="Arial"/>
              <a:buChar char="∙"/>
              <a:tabLst>
                <a:tab pos="320040" algn="l"/>
              </a:tabLst>
            </a:pPr>
            <a:r>
              <a:rPr dirty="0" sz="1150" spc="140">
                <a:solidFill>
                  <a:srgbClr val="FFFFFF"/>
                </a:solidFill>
                <a:latin typeface="Lucida Grande"/>
                <a:cs typeface="Lucida Grande"/>
              </a:rPr>
              <a:t>✓</a:t>
            </a:r>
            <a:r>
              <a:rPr dirty="0" sz="1150" spc="-2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Lucida Grande"/>
                <a:cs typeface="Lucida Grande"/>
              </a:rPr>
              <a:t>Porównuje </a:t>
            </a:r>
            <a:r>
              <a:rPr dirty="0" sz="1150" spc="-10">
                <a:solidFill>
                  <a:srgbClr val="FFFFFF"/>
                </a:solidFill>
                <a:latin typeface="Lucida Grande"/>
                <a:cs typeface="Lucida Grande"/>
              </a:rPr>
              <a:t>konkurencję</a:t>
            </a:r>
            <a:endParaRPr sz="1150">
              <a:latin typeface="Lucida Grande"/>
              <a:cs typeface="Lucida Grande"/>
            </a:endParaRPr>
          </a:p>
          <a:p>
            <a:pPr marL="320040" indent="-307340">
              <a:lnSpc>
                <a:spcPct val="100000"/>
              </a:lnSpc>
              <a:spcBef>
                <a:spcPts val="370"/>
              </a:spcBef>
              <a:buFont typeface="Arial"/>
              <a:buChar char="∙"/>
              <a:tabLst>
                <a:tab pos="320040" algn="l"/>
              </a:tabLst>
            </a:pPr>
            <a:r>
              <a:rPr dirty="0" sz="1150" spc="140">
                <a:solidFill>
                  <a:srgbClr val="FFFFFF"/>
                </a:solidFill>
                <a:latin typeface="Lucida Grande"/>
                <a:cs typeface="Lucida Grande"/>
              </a:rPr>
              <a:t>✓</a:t>
            </a:r>
            <a:r>
              <a:rPr dirty="0" sz="1150" spc="-3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Lucida Grande"/>
                <a:cs typeface="Lucida Grande"/>
              </a:rPr>
              <a:t>Ogląda</a:t>
            </a:r>
            <a:r>
              <a:rPr dirty="0" sz="1150" spc="-3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FFFFFF"/>
                </a:solidFill>
                <a:latin typeface="Lucida Grande"/>
                <a:cs typeface="Lucida Grande"/>
              </a:rPr>
              <a:t>materiały</a:t>
            </a:r>
            <a:r>
              <a:rPr dirty="0" sz="1150" spc="-2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Grande"/>
                <a:cs typeface="Lucida Grande"/>
              </a:rPr>
              <a:t>wideo</a:t>
            </a:r>
            <a:endParaRPr sz="1150">
              <a:latin typeface="Lucida Grande"/>
              <a:cs typeface="Lucida Grande"/>
            </a:endParaRPr>
          </a:p>
          <a:p>
            <a:pPr marL="320040" indent="-307340">
              <a:lnSpc>
                <a:spcPct val="100000"/>
              </a:lnSpc>
              <a:spcBef>
                <a:spcPts val="375"/>
              </a:spcBef>
              <a:buFont typeface="Arial"/>
              <a:buChar char="∙"/>
              <a:tabLst>
                <a:tab pos="320040" algn="l"/>
              </a:tabLst>
            </a:pPr>
            <a:r>
              <a:rPr dirty="0" sz="1150" spc="140">
                <a:solidFill>
                  <a:srgbClr val="FFFFFF"/>
                </a:solidFill>
                <a:latin typeface="Lucida Grande"/>
                <a:cs typeface="Lucida Grande"/>
              </a:rPr>
              <a:t>✓</a:t>
            </a:r>
            <a:r>
              <a:rPr dirty="0" sz="1150" spc="-55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Grande"/>
                <a:cs typeface="Lucida Grande"/>
              </a:rPr>
              <a:t>Oczekuje</a:t>
            </a:r>
            <a:r>
              <a:rPr dirty="0" sz="1150" spc="-5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FFFFFF"/>
                </a:solidFill>
                <a:latin typeface="Lucida Grande"/>
                <a:cs typeface="Lucida Grande"/>
              </a:rPr>
              <a:t>szybkiej</a:t>
            </a:r>
            <a:r>
              <a:rPr dirty="0" sz="1150" spc="-50">
                <a:solidFill>
                  <a:srgbClr val="FFFFFF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FFFFFF"/>
                </a:solidFill>
                <a:latin typeface="Lucida Grande"/>
                <a:cs typeface="Lucida Grande"/>
              </a:rPr>
              <a:t>odpowiedzi</a:t>
            </a:r>
            <a:endParaRPr sz="1150">
              <a:latin typeface="Lucida Grande"/>
              <a:cs typeface="Lucida Grande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83800" y="3967919"/>
            <a:ext cx="5252720" cy="1147445"/>
            <a:chOff x="6283800" y="3967919"/>
            <a:chExt cx="5252720" cy="1147445"/>
          </a:xfrm>
        </p:grpSpPr>
        <p:sp>
          <p:nvSpPr>
            <p:cNvPr id="15" name="object 15"/>
            <p:cNvSpPr/>
            <p:nvPr/>
          </p:nvSpPr>
          <p:spPr>
            <a:xfrm>
              <a:off x="6283800" y="3967919"/>
              <a:ext cx="5252720" cy="1147445"/>
            </a:xfrm>
            <a:custGeom>
              <a:avLst/>
              <a:gdLst/>
              <a:ahLst/>
              <a:cxnLst/>
              <a:rect l="l" t="t" r="r" b="b"/>
              <a:pathLst>
                <a:path w="5252720" h="1147445">
                  <a:moveTo>
                    <a:pt x="5189905" y="1147319"/>
                  </a:moveTo>
                  <a:lnTo>
                    <a:pt x="62494" y="1147319"/>
                  </a:lnTo>
                  <a:lnTo>
                    <a:pt x="38168" y="1142408"/>
                  </a:lnTo>
                  <a:lnTo>
                    <a:pt x="18304" y="1129015"/>
                  </a:lnTo>
                  <a:lnTo>
                    <a:pt x="4911" y="1109150"/>
                  </a:lnTo>
                  <a:lnTo>
                    <a:pt x="0" y="1084825"/>
                  </a:lnTo>
                  <a:lnTo>
                    <a:pt x="0" y="62494"/>
                  </a:lnTo>
                  <a:lnTo>
                    <a:pt x="4911" y="38168"/>
                  </a:lnTo>
                  <a:lnTo>
                    <a:pt x="18304" y="18304"/>
                  </a:lnTo>
                  <a:lnTo>
                    <a:pt x="38168" y="4911"/>
                  </a:lnTo>
                  <a:lnTo>
                    <a:pt x="62494" y="0"/>
                  </a:lnTo>
                  <a:lnTo>
                    <a:pt x="5189905" y="0"/>
                  </a:lnTo>
                  <a:lnTo>
                    <a:pt x="5234095" y="18304"/>
                  </a:lnTo>
                  <a:lnTo>
                    <a:pt x="5252399" y="62494"/>
                  </a:lnTo>
                  <a:lnTo>
                    <a:pt x="5252399" y="1084825"/>
                  </a:lnTo>
                  <a:lnTo>
                    <a:pt x="5247488" y="1109150"/>
                  </a:lnTo>
                  <a:lnTo>
                    <a:pt x="5234095" y="1129015"/>
                  </a:lnTo>
                  <a:lnTo>
                    <a:pt x="5214231" y="1142408"/>
                  </a:lnTo>
                  <a:lnTo>
                    <a:pt x="5189905" y="1147319"/>
                  </a:lnTo>
                  <a:close/>
                </a:path>
              </a:pathLst>
            </a:custGeom>
            <a:solidFill>
              <a:srgbClr val="B6D6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2480" y="4586039"/>
              <a:ext cx="232199" cy="18575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801380" y="4083213"/>
            <a:ext cx="4518025" cy="791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b="1">
                <a:latin typeface="Arial"/>
                <a:cs typeface="Arial"/>
              </a:rPr>
              <a:t>Kluczowa</a:t>
            </a:r>
            <a:r>
              <a:rPr dirty="0" sz="1450" spc="85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statystyka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27000"/>
              </a:lnSpc>
              <a:spcBef>
                <a:spcPts val="785"/>
              </a:spcBef>
            </a:pPr>
            <a:r>
              <a:rPr dirty="0" sz="1150">
                <a:latin typeface="Lucida Grande"/>
                <a:cs typeface="Lucida Grande"/>
              </a:rPr>
              <a:t>Ponad</a:t>
            </a:r>
            <a:r>
              <a:rPr dirty="0" sz="1150" spc="-30">
                <a:latin typeface="Lucida Grande"/>
                <a:cs typeface="Lucida Grande"/>
              </a:rPr>
              <a:t> </a:t>
            </a:r>
            <a:r>
              <a:rPr dirty="0" sz="1150" spc="114" b="1">
                <a:latin typeface="Arial"/>
                <a:cs typeface="Arial"/>
              </a:rPr>
              <a:t>90%</a:t>
            </a:r>
            <a:r>
              <a:rPr dirty="0" sz="1150" spc="-35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konsumentów</a:t>
            </a:r>
            <a:r>
              <a:rPr dirty="0" sz="1150" spc="20" b="1">
                <a:latin typeface="Arial"/>
                <a:cs typeface="Arial"/>
              </a:rPr>
              <a:t> </a:t>
            </a:r>
            <a:r>
              <a:rPr dirty="0" sz="1150" spc="-20">
                <a:latin typeface="Lucida Grande"/>
                <a:cs typeface="Lucida Grande"/>
              </a:rPr>
              <a:t>szuka</a:t>
            </a:r>
            <a:r>
              <a:rPr dirty="0" sz="1150" spc="-30">
                <a:latin typeface="Lucida Grande"/>
                <a:cs typeface="Lucida Grande"/>
              </a:rPr>
              <a:t> </a:t>
            </a:r>
            <a:r>
              <a:rPr dirty="0" sz="1150" spc="-40">
                <a:latin typeface="Lucida Grande"/>
                <a:cs typeface="Lucida Grande"/>
              </a:rPr>
              <a:t>informacji</a:t>
            </a:r>
            <a:r>
              <a:rPr dirty="0" sz="1150" spc="-25">
                <a:latin typeface="Lucida Grande"/>
                <a:cs typeface="Lucida Grande"/>
              </a:rPr>
              <a:t> </a:t>
            </a:r>
            <a:r>
              <a:rPr dirty="0" sz="1150">
                <a:latin typeface="Lucida Grande"/>
                <a:cs typeface="Lucida Grande"/>
              </a:rPr>
              <a:t>o</a:t>
            </a:r>
            <a:r>
              <a:rPr dirty="0" sz="1150" spc="-25">
                <a:latin typeface="Lucida Grande"/>
                <a:cs typeface="Lucida Grande"/>
              </a:rPr>
              <a:t> </a:t>
            </a:r>
            <a:r>
              <a:rPr dirty="0" sz="1150" spc="-35">
                <a:latin typeface="Lucida Grande"/>
                <a:cs typeface="Lucida Grande"/>
              </a:rPr>
              <a:t>firmie</a:t>
            </a:r>
            <a:r>
              <a:rPr dirty="0" sz="1150" spc="-30">
                <a:latin typeface="Lucida Grande"/>
                <a:cs typeface="Lucida Grande"/>
              </a:rPr>
              <a:t> </a:t>
            </a:r>
            <a:r>
              <a:rPr dirty="0" sz="1150" spc="-35">
                <a:latin typeface="Lucida Grande"/>
                <a:cs typeface="Lucida Grande"/>
              </a:rPr>
              <a:t>online</a:t>
            </a:r>
            <a:r>
              <a:rPr dirty="0" sz="1150" spc="-25">
                <a:latin typeface="Lucida Grande"/>
                <a:cs typeface="Lucida Grande"/>
              </a:rPr>
              <a:t> </a:t>
            </a:r>
            <a:r>
              <a:rPr dirty="0" sz="1150" spc="-10">
                <a:latin typeface="Lucida Grande"/>
                <a:cs typeface="Lucida Grande"/>
              </a:rPr>
              <a:t>przed </a:t>
            </a:r>
            <a:r>
              <a:rPr dirty="0" sz="1150" spc="-25">
                <a:latin typeface="Lucida Grande"/>
                <a:cs typeface="Lucida Grande"/>
              </a:rPr>
              <a:t>podjęciem</a:t>
            </a:r>
            <a:r>
              <a:rPr dirty="0" sz="1150" spc="-50">
                <a:latin typeface="Lucida Grande"/>
                <a:cs typeface="Lucida Grande"/>
              </a:rPr>
              <a:t> </a:t>
            </a:r>
            <a:r>
              <a:rPr dirty="0" sz="1150" spc="-10">
                <a:latin typeface="Lucida Grande"/>
                <a:cs typeface="Lucida Grande"/>
              </a:rPr>
              <a:t>decyzji</a:t>
            </a:r>
            <a:r>
              <a:rPr dirty="0" sz="1150" spc="-50">
                <a:latin typeface="Lucida Grande"/>
                <a:cs typeface="Lucida Grande"/>
              </a:rPr>
              <a:t> </a:t>
            </a:r>
            <a:r>
              <a:rPr dirty="0" sz="1150" spc="-10">
                <a:latin typeface="Lucida Grande"/>
                <a:cs typeface="Lucida Grande"/>
              </a:rPr>
              <a:t>zakupowej.</a:t>
            </a:r>
            <a:endParaRPr sz="1150">
              <a:latin typeface="Lucida Grande"/>
              <a:cs typeface="Lucida Gran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71100" y="5344578"/>
            <a:ext cx="5043170" cy="471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7000"/>
              </a:lnSpc>
              <a:spcBef>
                <a:spcPts val="100"/>
              </a:spcBef>
            </a:pPr>
            <a:r>
              <a:rPr dirty="0" sz="1150" b="1">
                <a:solidFill>
                  <a:srgbClr val="272525"/>
                </a:solidFill>
                <a:latin typeface="Arial"/>
                <a:cs typeface="Arial"/>
              </a:rPr>
              <a:t>Wniosek:</a:t>
            </a:r>
            <a:r>
              <a:rPr dirty="0" sz="1150" spc="2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Pierwszy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kontakt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klienta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z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firmą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 najczęściej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odbywa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się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 dziś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w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Internecie.</a:t>
            </a:r>
            <a:endParaRPr sz="115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27300" y="894550"/>
            <a:ext cx="6478905" cy="5207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50" spc="55"/>
              <a:t>Nowoczesny</a:t>
            </a:r>
            <a:r>
              <a:rPr dirty="0" sz="3250" spc="-25"/>
              <a:t> </a:t>
            </a:r>
            <a:r>
              <a:rPr dirty="0" sz="3250"/>
              <a:t>lejek</a:t>
            </a:r>
            <a:r>
              <a:rPr dirty="0" sz="3250" spc="-20"/>
              <a:t> </a:t>
            </a:r>
            <a:r>
              <a:rPr dirty="0" sz="3250" spc="70"/>
              <a:t>sprzedażowy</a:t>
            </a:r>
            <a:endParaRPr sz="3250"/>
          </a:p>
        </p:txBody>
      </p:sp>
      <p:sp>
        <p:nvSpPr>
          <p:cNvPr id="3" name="object 3"/>
          <p:cNvSpPr/>
          <p:nvPr/>
        </p:nvSpPr>
        <p:spPr>
          <a:xfrm>
            <a:off x="661680" y="1816199"/>
            <a:ext cx="806450" cy="323850"/>
          </a:xfrm>
          <a:custGeom>
            <a:avLst/>
            <a:gdLst/>
            <a:ahLst/>
            <a:cxnLst/>
            <a:rect l="l" t="t" r="r" b="b"/>
            <a:pathLst>
              <a:path w="806450" h="323850">
                <a:moveTo>
                  <a:pt x="0" y="55507"/>
                </a:moveTo>
                <a:lnTo>
                  <a:pt x="4362" y="33901"/>
                </a:lnTo>
                <a:lnTo>
                  <a:pt x="16257" y="16257"/>
                </a:lnTo>
                <a:lnTo>
                  <a:pt x="33901" y="4362"/>
                </a:lnTo>
                <a:lnTo>
                  <a:pt x="55507" y="0"/>
                </a:lnTo>
                <a:lnTo>
                  <a:pt x="750532" y="0"/>
                </a:lnTo>
                <a:lnTo>
                  <a:pt x="789782" y="16257"/>
                </a:lnTo>
                <a:lnTo>
                  <a:pt x="806039" y="55507"/>
                </a:lnTo>
                <a:lnTo>
                  <a:pt x="806039" y="267772"/>
                </a:lnTo>
                <a:lnTo>
                  <a:pt x="801677" y="289378"/>
                </a:lnTo>
                <a:lnTo>
                  <a:pt x="789782" y="307022"/>
                </a:lnTo>
                <a:lnTo>
                  <a:pt x="772138" y="318917"/>
                </a:lnTo>
                <a:lnTo>
                  <a:pt x="750532" y="323279"/>
                </a:lnTo>
                <a:lnTo>
                  <a:pt x="55507" y="323279"/>
                </a:lnTo>
                <a:lnTo>
                  <a:pt x="33901" y="318917"/>
                </a:lnTo>
                <a:lnTo>
                  <a:pt x="16257" y="307022"/>
                </a:lnTo>
                <a:lnTo>
                  <a:pt x="4362" y="289378"/>
                </a:lnTo>
                <a:lnTo>
                  <a:pt x="0" y="267772"/>
                </a:lnTo>
                <a:lnTo>
                  <a:pt x="0" y="55507"/>
                </a:lnTo>
                <a:close/>
              </a:path>
            </a:pathLst>
          </a:custGeom>
          <a:ln w="9524">
            <a:solidFill>
              <a:srgbClr val="4950B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4820" y="1854220"/>
            <a:ext cx="596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4950BB"/>
                </a:solidFill>
                <a:latin typeface="Lucida Grande"/>
                <a:cs typeface="Lucida Grande"/>
              </a:rPr>
              <a:t>DAWNIEJ</a:t>
            </a:r>
            <a:endParaRPr sz="1000">
              <a:latin typeface="Lucida Grande"/>
              <a:cs typeface="Lucida Gran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980" y="2148892"/>
            <a:ext cx="17957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Tradycyjny</a:t>
            </a:r>
            <a:r>
              <a:rPr dirty="0" sz="1600" spc="1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680" y="2290320"/>
            <a:ext cx="5232239" cy="28591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80783" y="3612460"/>
            <a:ext cx="5543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Reklama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3418" y="3593739"/>
            <a:ext cx="6121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Sprzedaż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8585" y="3599860"/>
            <a:ext cx="4902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Telefon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04319" y="1816199"/>
            <a:ext cx="699770" cy="311150"/>
          </a:xfrm>
          <a:custGeom>
            <a:avLst/>
            <a:gdLst/>
            <a:ahLst/>
            <a:cxnLst/>
            <a:rect l="l" t="t" r="r" b="b"/>
            <a:pathLst>
              <a:path w="699770" h="311150">
                <a:moveTo>
                  <a:pt x="643957" y="310679"/>
                </a:moveTo>
                <a:lnTo>
                  <a:pt x="55521" y="310679"/>
                </a:lnTo>
                <a:lnTo>
                  <a:pt x="33910" y="306316"/>
                </a:lnTo>
                <a:lnTo>
                  <a:pt x="16261" y="294418"/>
                </a:lnTo>
                <a:lnTo>
                  <a:pt x="4363" y="276769"/>
                </a:lnTo>
                <a:lnTo>
                  <a:pt x="0" y="255158"/>
                </a:lnTo>
                <a:lnTo>
                  <a:pt x="0" y="55521"/>
                </a:lnTo>
                <a:lnTo>
                  <a:pt x="4363" y="33910"/>
                </a:lnTo>
                <a:lnTo>
                  <a:pt x="16261" y="16261"/>
                </a:lnTo>
                <a:lnTo>
                  <a:pt x="33910" y="4363"/>
                </a:lnTo>
                <a:lnTo>
                  <a:pt x="55521" y="0"/>
                </a:lnTo>
                <a:lnTo>
                  <a:pt x="643957" y="0"/>
                </a:lnTo>
                <a:lnTo>
                  <a:pt x="683218" y="16261"/>
                </a:lnTo>
                <a:lnTo>
                  <a:pt x="699479" y="55521"/>
                </a:lnTo>
                <a:lnTo>
                  <a:pt x="699479" y="255158"/>
                </a:lnTo>
                <a:lnTo>
                  <a:pt x="695116" y="276769"/>
                </a:lnTo>
                <a:lnTo>
                  <a:pt x="683218" y="294418"/>
                </a:lnTo>
                <a:lnTo>
                  <a:pt x="665569" y="306316"/>
                </a:lnTo>
                <a:lnTo>
                  <a:pt x="643957" y="310679"/>
                </a:lnTo>
                <a:close/>
              </a:path>
            </a:pathLst>
          </a:custGeom>
          <a:solidFill>
            <a:srgbClr val="DADB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90620" y="1848099"/>
            <a:ext cx="5060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272525"/>
                </a:solidFill>
                <a:latin typeface="Lucida Grande"/>
                <a:cs typeface="Lucida Grande"/>
              </a:rPr>
              <a:t>DZISIAJ</a:t>
            </a:r>
            <a:endParaRPr sz="1000">
              <a:latin typeface="Lucida Grande"/>
              <a:cs typeface="Lucida Gran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1620" y="2136292"/>
            <a:ext cx="19659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Nowoczesny</a:t>
            </a:r>
            <a:r>
              <a:rPr dirty="0" sz="1600" spc="2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model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4320" y="2277720"/>
            <a:ext cx="5232239" cy="285911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323423" y="3599500"/>
            <a:ext cx="5543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Reklama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11441" y="3416020"/>
            <a:ext cx="701675" cy="448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4295">
              <a:lnSpc>
                <a:spcPct val="1389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Kontakt, </a:t>
            </a:r>
            <a:r>
              <a:rPr dirty="0" sz="1000" spc="-20" b="1">
                <a:latin typeface="Arial"/>
                <a:cs typeface="Arial"/>
              </a:rPr>
              <a:t>SPRZEDAŻ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67491" y="3339579"/>
            <a:ext cx="1198245" cy="49530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algn="ctr" marL="12700" marR="5080" indent="-635">
              <a:lnSpc>
                <a:spcPct val="104000"/>
              </a:lnSpc>
              <a:spcBef>
                <a:spcPts val="50"/>
              </a:spcBef>
            </a:pPr>
            <a:r>
              <a:rPr dirty="0" sz="1000" spc="-10" b="1">
                <a:latin typeface="Arial"/>
                <a:cs typeface="Arial"/>
              </a:rPr>
              <a:t>Google, Opinie,Social </a:t>
            </a:r>
            <a:r>
              <a:rPr dirty="0" sz="1000" b="1">
                <a:latin typeface="Arial"/>
                <a:cs typeface="Arial"/>
              </a:rPr>
              <a:t>media,strona</a:t>
            </a:r>
            <a:r>
              <a:rPr dirty="0" sz="1000" spc="135" b="1">
                <a:latin typeface="Arial"/>
                <a:cs typeface="Arial"/>
              </a:rPr>
              <a:t> </a:t>
            </a:r>
            <a:r>
              <a:rPr dirty="0" sz="1000" spc="35" b="1">
                <a:latin typeface="Arial"/>
                <a:cs typeface="Arial"/>
              </a:rPr>
              <a:t>www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1680" y="5377679"/>
            <a:ext cx="10868660" cy="644525"/>
            <a:chOff x="661680" y="5377679"/>
            <a:chExt cx="10868660" cy="644525"/>
          </a:xfrm>
        </p:grpSpPr>
        <p:sp>
          <p:nvSpPr>
            <p:cNvPr id="18" name="object 18"/>
            <p:cNvSpPr/>
            <p:nvPr/>
          </p:nvSpPr>
          <p:spPr>
            <a:xfrm>
              <a:off x="661680" y="5377679"/>
              <a:ext cx="10868660" cy="644525"/>
            </a:xfrm>
            <a:custGeom>
              <a:avLst/>
              <a:gdLst/>
              <a:ahLst/>
              <a:cxnLst/>
              <a:rect l="l" t="t" r="r" b="b"/>
              <a:pathLst>
                <a:path w="10868660" h="644525">
                  <a:moveTo>
                    <a:pt x="10798978" y="644399"/>
                  </a:moveTo>
                  <a:lnTo>
                    <a:pt x="69421" y="644399"/>
                  </a:lnTo>
                  <a:lnTo>
                    <a:pt x="42399" y="638944"/>
                  </a:lnTo>
                  <a:lnTo>
                    <a:pt x="20333" y="624067"/>
                  </a:lnTo>
                  <a:lnTo>
                    <a:pt x="5455" y="602000"/>
                  </a:lnTo>
                  <a:lnTo>
                    <a:pt x="0" y="574978"/>
                  </a:lnTo>
                  <a:lnTo>
                    <a:pt x="0" y="69421"/>
                  </a:lnTo>
                  <a:lnTo>
                    <a:pt x="5455" y="42399"/>
                  </a:lnTo>
                  <a:lnTo>
                    <a:pt x="20333" y="20333"/>
                  </a:lnTo>
                  <a:lnTo>
                    <a:pt x="42399" y="5455"/>
                  </a:lnTo>
                  <a:lnTo>
                    <a:pt x="69421" y="0"/>
                  </a:lnTo>
                  <a:lnTo>
                    <a:pt x="10798978" y="0"/>
                  </a:lnTo>
                  <a:lnTo>
                    <a:pt x="10837493" y="11663"/>
                  </a:lnTo>
                  <a:lnTo>
                    <a:pt x="10863115" y="42854"/>
                  </a:lnTo>
                  <a:lnTo>
                    <a:pt x="10868399" y="69421"/>
                  </a:lnTo>
                  <a:lnTo>
                    <a:pt x="10868399" y="574978"/>
                  </a:lnTo>
                  <a:lnTo>
                    <a:pt x="10862944" y="602000"/>
                  </a:lnTo>
                  <a:lnTo>
                    <a:pt x="10848066" y="624067"/>
                  </a:lnTo>
                  <a:lnTo>
                    <a:pt x="10826000" y="638944"/>
                  </a:lnTo>
                  <a:lnTo>
                    <a:pt x="10798978" y="644399"/>
                  </a:lnTo>
                  <a:close/>
                </a:path>
              </a:pathLst>
            </a:custGeom>
            <a:solidFill>
              <a:srgbClr val="C7C9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280" y="5653440"/>
              <a:ext cx="206279" cy="16487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186460" y="5548456"/>
            <a:ext cx="633920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latin typeface="Arial"/>
                <a:cs typeface="Arial"/>
              </a:rPr>
              <a:t>Kluczowa</a:t>
            </a:r>
            <a:r>
              <a:rPr dirty="0" sz="1300" spc="-4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myśl: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-20">
                <a:latin typeface="Lucida Grande"/>
                <a:cs typeface="Lucida Grande"/>
              </a:rPr>
              <a:t>Firma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55">
                <a:latin typeface="Lucida Grande"/>
                <a:cs typeface="Lucida Grande"/>
              </a:rPr>
              <a:t>musi</a:t>
            </a:r>
            <a:r>
              <a:rPr dirty="0" sz="1300" spc="-35">
                <a:latin typeface="Lucida Grande"/>
                <a:cs typeface="Lucida Grande"/>
              </a:rPr>
              <a:t> </a:t>
            </a:r>
            <a:r>
              <a:rPr dirty="0" sz="1300">
                <a:latin typeface="Lucida Grande"/>
                <a:cs typeface="Lucida Grande"/>
              </a:rPr>
              <a:t>być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>
                <a:latin typeface="Lucida Grande"/>
                <a:cs typeface="Lucida Grande"/>
              </a:rPr>
              <a:t>obecna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>
                <a:latin typeface="Lucida Grande"/>
                <a:cs typeface="Lucida Grande"/>
              </a:rPr>
              <a:t>na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25">
                <a:latin typeface="Lucida Grande"/>
                <a:cs typeface="Lucida Grande"/>
              </a:rPr>
              <a:t>każdym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10">
                <a:latin typeface="Lucida Grande"/>
                <a:cs typeface="Lucida Grande"/>
              </a:rPr>
              <a:t>etapie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10">
                <a:latin typeface="Lucida Grande"/>
                <a:cs typeface="Lucida Grande"/>
              </a:rPr>
              <a:t>procesu</a:t>
            </a:r>
            <a:r>
              <a:rPr dirty="0" sz="1300" spc="-30">
                <a:latin typeface="Lucida Grande"/>
                <a:cs typeface="Lucida Grande"/>
              </a:rPr>
              <a:t> </a:t>
            </a:r>
            <a:r>
              <a:rPr dirty="0" sz="1300" spc="-10">
                <a:latin typeface="Lucida Grande"/>
                <a:cs typeface="Lucida Grande"/>
              </a:rPr>
              <a:t>zakupowego.</a:t>
            </a:r>
            <a:endParaRPr sz="13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3520" y="900000"/>
            <a:ext cx="3468479" cy="5039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18540" y="727381"/>
            <a:ext cx="6055995" cy="911860"/>
          </a:xfrm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ts val="3560"/>
              </a:lnSpc>
              <a:spcBef>
                <a:spcPts val="55"/>
              </a:spcBef>
            </a:pPr>
            <a:r>
              <a:rPr dirty="0" sz="2850"/>
              <a:t>Fundament</a:t>
            </a:r>
            <a:r>
              <a:rPr dirty="0" sz="2850" spc="25"/>
              <a:t> </a:t>
            </a:r>
            <a:r>
              <a:rPr dirty="0" sz="2850"/>
              <a:t>promocji:</a:t>
            </a:r>
            <a:r>
              <a:rPr dirty="0" sz="2850" spc="15"/>
              <a:t> </a:t>
            </a:r>
            <a:r>
              <a:rPr dirty="0" sz="2850" spc="45"/>
              <a:t>Widoczność </a:t>
            </a:r>
            <a:r>
              <a:rPr dirty="0" sz="2850" spc="195"/>
              <a:t>w</a:t>
            </a:r>
            <a:r>
              <a:rPr dirty="0" sz="2850" spc="-120"/>
              <a:t> </a:t>
            </a:r>
            <a:r>
              <a:rPr dirty="0" sz="2850" spc="-10"/>
              <a:t>Google</a:t>
            </a:r>
            <a:endParaRPr sz="2850"/>
          </a:p>
        </p:txBody>
      </p:sp>
      <p:sp>
        <p:nvSpPr>
          <p:cNvPr id="4" name="object 4"/>
          <p:cNvSpPr txBox="1"/>
          <p:nvPr/>
        </p:nvSpPr>
        <p:spPr>
          <a:xfrm>
            <a:off x="818540" y="1656690"/>
            <a:ext cx="592518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100"/>
              </a:spcBef>
            </a:pP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Dlaczego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Google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nadal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sprzedaje?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Klienci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szukają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usług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lokalnych, 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produktów,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60">
                <a:solidFill>
                  <a:srgbClr val="272525"/>
                </a:solidFill>
                <a:latin typeface="Lucida Grande"/>
                <a:cs typeface="Lucida Grande"/>
              </a:rPr>
              <a:t>opinii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50">
                <a:solidFill>
                  <a:srgbClr val="272525"/>
                </a:solidFill>
                <a:latin typeface="Lucida Grande"/>
                <a:cs typeface="Lucida Grande"/>
              </a:rPr>
              <a:t>i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porównań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45">
                <a:solidFill>
                  <a:srgbClr val="272525"/>
                </a:solidFill>
                <a:latin typeface="Lucida Grande"/>
                <a:cs typeface="Lucida Grande"/>
              </a:rPr>
              <a:t>-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a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Google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jest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pierwszym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miejscem,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do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którego</a:t>
            </a:r>
            <a:r>
              <a:rPr dirty="0" sz="11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się</a:t>
            </a:r>
            <a:r>
              <a:rPr dirty="0" sz="115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zwracają.</a:t>
            </a:r>
            <a:endParaRPr sz="1150">
              <a:latin typeface="Lucida Grande"/>
              <a:cs typeface="Lucida Gran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540" y="2418827"/>
            <a:ext cx="13290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Klienci </a:t>
            </a:r>
            <a:r>
              <a:rPr dirty="0" sz="1400" spc="-10" b="1">
                <a:latin typeface="Arial"/>
                <a:cs typeface="Arial"/>
              </a:rPr>
              <a:t>szukają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6477" y="2808997"/>
            <a:ext cx="2989580" cy="544195"/>
            <a:chOff x="826477" y="2808997"/>
            <a:chExt cx="2989580" cy="544195"/>
          </a:xfrm>
        </p:grpSpPr>
        <p:sp>
          <p:nvSpPr>
            <p:cNvPr id="7" name="object 7"/>
            <p:cNvSpPr/>
            <p:nvPr/>
          </p:nvSpPr>
          <p:spPr>
            <a:xfrm>
              <a:off x="831239" y="2813760"/>
              <a:ext cx="2980055" cy="534670"/>
            </a:xfrm>
            <a:custGeom>
              <a:avLst/>
              <a:gdLst/>
              <a:ahLst/>
              <a:cxnLst/>
              <a:rect l="l" t="t" r="r" b="b"/>
              <a:pathLst>
                <a:path w="2980054" h="534670">
                  <a:moveTo>
                    <a:pt x="2918207" y="534239"/>
                  </a:moveTo>
                  <a:lnTo>
                    <a:pt x="61512" y="534239"/>
                  </a:lnTo>
                  <a:lnTo>
                    <a:pt x="37569" y="529406"/>
                  </a:lnTo>
                  <a:lnTo>
                    <a:pt x="18016" y="516223"/>
                  </a:lnTo>
                  <a:lnTo>
                    <a:pt x="4833" y="496670"/>
                  </a:lnTo>
                  <a:lnTo>
                    <a:pt x="0" y="472727"/>
                  </a:lnTo>
                  <a:lnTo>
                    <a:pt x="0" y="61512"/>
                  </a:lnTo>
                  <a:lnTo>
                    <a:pt x="4833" y="37569"/>
                  </a:lnTo>
                  <a:lnTo>
                    <a:pt x="18016" y="18016"/>
                  </a:lnTo>
                  <a:lnTo>
                    <a:pt x="37569" y="4833"/>
                  </a:lnTo>
                  <a:lnTo>
                    <a:pt x="61512" y="0"/>
                  </a:lnTo>
                  <a:lnTo>
                    <a:pt x="2918207" y="0"/>
                  </a:lnTo>
                  <a:lnTo>
                    <a:pt x="2961703" y="18016"/>
                  </a:lnTo>
                  <a:lnTo>
                    <a:pt x="2979719" y="61512"/>
                  </a:lnTo>
                  <a:lnTo>
                    <a:pt x="2979719" y="472727"/>
                  </a:lnTo>
                  <a:lnTo>
                    <a:pt x="2974886" y="496670"/>
                  </a:lnTo>
                  <a:lnTo>
                    <a:pt x="2961703" y="516223"/>
                  </a:lnTo>
                  <a:lnTo>
                    <a:pt x="2942150" y="529406"/>
                  </a:lnTo>
                  <a:lnTo>
                    <a:pt x="2918207" y="53423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31239" y="2813760"/>
              <a:ext cx="2980055" cy="534670"/>
            </a:xfrm>
            <a:custGeom>
              <a:avLst/>
              <a:gdLst/>
              <a:ahLst/>
              <a:cxnLst/>
              <a:rect l="l" t="t" r="r" b="b"/>
              <a:pathLst>
                <a:path w="2980054" h="534670">
                  <a:moveTo>
                    <a:pt x="0" y="61512"/>
                  </a:moveTo>
                  <a:lnTo>
                    <a:pt x="4833" y="37569"/>
                  </a:lnTo>
                  <a:lnTo>
                    <a:pt x="18016" y="18016"/>
                  </a:lnTo>
                  <a:lnTo>
                    <a:pt x="37569" y="4833"/>
                  </a:lnTo>
                  <a:lnTo>
                    <a:pt x="61512" y="0"/>
                  </a:lnTo>
                  <a:lnTo>
                    <a:pt x="2918207" y="0"/>
                  </a:lnTo>
                  <a:lnTo>
                    <a:pt x="2961703" y="18016"/>
                  </a:lnTo>
                  <a:lnTo>
                    <a:pt x="2979719" y="61512"/>
                  </a:lnTo>
                  <a:lnTo>
                    <a:pt x="2979719" y="472727"/>
                  </a:lnTo>
                  <a:lnTo>
                    <a:pt x="2974886" y="496670"/>
                  </a:lnTo>
                  <a:lnTo>
                    <a:pt x="2961703" y="516223"/>
                  </a:lnTo>
                  <a:lnTo>
                    <a:pt x="2942150" y="529406"/>
                  </a:lnTo>
                  <a:lnTo>
                    <a:pt x="2918207" y="534239"/>
                  </a:lnTo>
                  <a:lnTo>
                    <a:pt x="61512" y="534239"/>
                  </a:lnTo>
                  <a:lnTo>
                    <a:pt x="37569" y="529406"/>
                  </a:lnTo>
                  <a:lnTo>
                    <a:pt x="18016" y="516223"/>
                  </a:lnTo>
                  <a:lnTo>
                    <a:pt x="4833" y="496670"/>
                  </a:lnTo>
                  <a:lnTo>
                    <a:pt x="0" y="472727"/>
                  </a:lnTo>
                  <a:lnTo>
                    <a:pt x="0" y="6151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971180" y="2946587"/>
            <a:ext cx="14058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72525"/>
                </a:solidFill>
                <a:latin typeface="Arial"/>
                <a:cs typeface="Arial"/>
              </a:rPr>
              <a:t>Usług</a:t>
            </a:r>
            <a:r>
              <a:rPr dirty="0" sz="1400" spc="-4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72525"/>
                </a:solidFill>
                <a:latin typeface="Arial"/>
                <a:cs typeface="Arial"/>
              </a:rPr>
              <a:t>lokalnych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6477" y="3473197"/>
            <a:ext cx="2989580" cy="544195"/>
            <a:chOff x="826477" y="3473197"/>
            <a:chExt cx="2989580" cy="544195"/>
          </a:xfrm>
        </p:grpSpPr>
        <p:sp>
          <p:nvSpPr>
            <p:cNvPr id="11" name="object 11"/>
            <p:cNvSpPr/>
            <p:nvPr/>
          </p:nvSpPr>
          <p:spPr>
            <a:xfrm>
              <a:off x="831239" y="3477959"/>
              <a:ext cx="2980055" cy="534670"/>
            </a:xfrm>
            <a:custGeom>
              <a:avLst/>
              <a:gdLst/>
              <a:ahLst/>
              <a:cxnLst/>
              <a:rect l="l" t="t" r="r" b="b"/>
              <a:pathLst>
                <a:path w="2980054" h="534670">
                  <a:moveTo>
                    <a:pt x="2918207" y="534239"/>
                  </a:moveTo>
                  <a:lnTo>
                    <a:pt x="61512" y="534239"/>
                  </a:lnTo>
                  <a:lnTo>
                    <a:pt x="37569" y="529406"/>
                  </a:lnTo>
                  <a:lnTo>
                    <a:pt x="18016" y="516223"/>
                  </a:lnTo>
                  <a:lnTo>
                    <a:pt x="4833" y="496670"/>
                  </a:lnTo>
                  <a:lnTo>
                    <a:pt x="0" y="472727"/>
                  </a:lnTo>
                  <a:lnTo>
                    <a:pt x="0" y="61512"/>
                  </a:lnTo>
                  <a:lnTo>
                    <a:pt x="4833" y="37568"/>
                  </a:lnTo>
                  <a:lnTo>
                    <a:pt x="18016" y="18016"/>
                  </a:lnTo>
                  <a:lnTo>
                    <a:pt x="37569" y="4833"/>
                  </a:lnTo>
                  <a:lnTo>
                    <a:pt x="61512" y="0"/>
                  </a:lnTo>
                  <a:lnTo>
                    <a:pt x="2918207" y="0"/>
                  </a:lnTo>
                  <a:lnTo>
                    <a:pt x="2961703" y="18016"/>
                  </a:lnTo>
                  <a:lnTo>
                    <a:pt x="2979719" y="61512"/>
                  </a:lnTo>
                  <a:lnTo>
                    <a:pt x="2979719" y="472727"/>
                  </a:lnTo>
                  <a:lnTo>
                    <a:pt x="2974886" y="496670"/>
                  </a:lnTo>
                  <a:lnTo>
                    <a:pt x="2961703" y="516223"/>
                  </a:lnTo>
                  <a:lnTo>
                    <a:pt x="2942150" y="529406"/>
                  </a:lnTo>
                  <a:lnTo>
                    <a:pt x="2918207" y="53423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31239" y="3477959"/>
              <a:ext cx="2980055" cy="534670"/>
            </a:xfrm>
            <a:custGeom>
              <a:avLst/>
              <a:gdLst/>
              <a:ahLst/>
              <a:cxnLst/>
              <a:rect l="l" t="t" r="r" b="b"/>
              <a:pathLst>
                <a:path w="2980054" h="534670">
                  <a:moveTo>
                    <a:pt x="0" y="61512"/>
                  </a:moveTo>
                  <a:lnTo>
                    <a:pt x="4833" y="37568"/>
                  </a:lnTo>
                  <a:lnTo>
                    <a:pt x="18016" y="18016"/>
                  </a:lnTo>
                  <a:lnTo>
                    <a:pt x="37569" y="4833"/>
                  </a:lnTo>
                  <a:lnTo>
                    <a:pt x="61512" y="0"/>
                  </a:lnTo>
                  <a:lnTo>
                    <a:pt x="2918207" y="0"/>
                  </a:lnTo>
                  <a:lnTo>
                    <a:pt x="2961703" y="18016"/>
                  </a:lnTo>
                  <a:lnTo>
                    <a:pt x="2979719" y="61512"/>
                  </a:lnTo>
                  <a:lnTo>
                    <a:pt x="2979719" y="472727"/>
                  </a:lnTo>
                  <a:lnTo>
                    <a:pt x="2974886" y="496670"/>
                  </a:lnTo>
                  <a:lnTo>
                    <a:pt x="2961703" y="516223"/>
                  </a:lnTo>
                  <a:lnTo>
                    <a:pt x="2942150" y="529406"/>
                  </a:lnTo>
                  <a:lnTo>
                    <a:pt x="2918207" y="534239"/>
                  </a:lnTo>
                  <a:lnTo>
                    <a:pt x="61512" y="534239"/>
                  </a:lnTo>
                  <a:lnTo>
                    <a:pt x="37569" y="529406"/>
                  </a:lnTo>
                  <a:lnTo>
                    <a:pt x="18016" y="516223"/>
                  </a:lnTo>
                  <a:lnTo>
                    <a:pt x="4833" y="496670"/>
                  </a:lnTo>
                  <a:lnTo>
                    <a:pt x="0" y="472727"/>
                  </a:lnTo>
                  <a:lnTo>
                    <a:pt x="0" y="6151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71180" y="3610788"/>
            <a:ext cx="965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72525"/>
                </a:solidFill>
                <a:latin typeface="Arial"/>
                <a:cs typeface="Arial"/>
              </a:rPr>
              <a:t>Produktów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26477" y="4137397"/>
            <a:ext cx="2989580" cy="544195"/>
            <a:chOff x="826477" y="4137397"/>
            <a:chExt cx="2989580" cy="544195"/>
          </a:xfrm>
        </p:grpSpPr>
        <p:sp>
          <p:nvSpPr>
            <p:cNvPr id="15" name="object 15"/>
            <p:cNvSpPr/>
            <p:nvPr/>
          </p:nvSpPr>
          <p:spPr>
            <a:xfrm>
              <a:off x="831239" y="4142159"/>
              <a:ext cx="2980055" cy="534670"/>
            </a:xfrm>
            <a:custGeom>
              <a:avLst/>
              <a:gdLst/>
              <a:ahLst/>
              <a:cxnLst/>
              <a:rect l="l" t="t" r="r" b="b"/>
              <a:pathLst>
                <a:path w="2980054" h="534670">
                  <a:moveTo>
                    <a:pt x="2918207" y="534239"/>
                  </a:moveTo>
                  <a:lnTo>
                    <a:pt x="61512" y="534239"/>
                  </a:lnTo>
                  <a:lnTo>
                    <a:pt x="37569" y="529406"/>
                  </a:lnTo>
                  <a:lnTo>
                    <a:pt x="18016" y="516223"/>
                  </a:lnTo>
                  <a:lnTo>
                    <a:pt x="4833" y="496670"/>
                  </a:lnTo>
                  <a:lnTo>
                    <a:pt x="0" y="472727"/>
                  </a:lnTo>
                  <a:lnTo>
                    <a:pt x="0" y="61512"/>
                  </a:lnTo>
                  <a:lnTo>
                    <a:pt x="4833" y="37568"/>
                  </a:lnTo>
                  <a:lnTo>
                    <a:pt x="18016" y="18016"/>
                  </a:lnTo>
                  <a:lnTo>
                    <a:pt x="37569" y="4833"/>
                  </a:lnTo>
                  <a:lnTo>
                    <a:pt x="61512" y="0"/>
                  </a:lnTo>
                  <a:lnTo>
                    <a:pt x="2918207" y="0"/>
                  </a:lnTo>
                  <a:lnTo>
                    <a:pt x="2961703" y="18016"/>
                  </a:lnTo>
                  <a:lnTo>
                    <a:pt x="2979719" y="61512"/>
                  </a:lnTo>
                  <a:lnTo>
                    <a:pt x="2979719" y="472727"/>
                  </a:lnTo>
                  <a:lnTo>
                    <a:pt x="2974886" y="496670"/>
                  </a:lnTo>
                  <a:lnTo>
                    <a:pt x="2961703" y="516223"/>
                  </a:lnTo>
                  <a:lnTo>
                    <a:pt x="2942150" y="529406"/>
                  </a:lnTo>
                  <a:lnTo>
                    <a:pt x="2918207" y="53423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1239" y="4142159"/>
              <a:ext cx="2980055" cy="534670"/>
            </a:xfrm>
            <a:custGeom>
              <a:avLst/>
              <a:gdLst/>
              <a:ahLst/>
              <a:cxnLst/>
              <a:rect l="l" t="t" r="r" b="b"/>
              <a:pathLst>
                <a:path w="2980054" h="534670">
                  <a:moveTo>
                    <a:pt x="0" y="61512"/>
                  </a:moveTo>
                  <a:lnTo>
                    <a:pt x="4833" y="37568"/>
                  </a:lnTo>
                  <a:lnTo>
                    <a:pt x="18016" y="18016"/>
                  </a:lnTo>
                  <a:lnTo>
                    <a:pt x="37569" y="4833"/>
                  </a:lnTo>
                  <a:lnTo>
                    <a:pt x="61512" y="0"/>
                  </a:lnTo>
                  <a:lnTo>
                    <a:pt x="2918207" y="0"/>
                  </a:lnTo>
                  <a:lnTo>
                    <a:pt x="2961703" y="18016"/>
                  </a:lnTo>
                  <a:lnTo>
                    <a:pt x="2979719" y="61512"/>
                  </a:lnTo>
                  <a:lnTo>
                    <a:pt x="2979719" y="472727"/>
                  </a:lnTo>
                  <a:lnTo>
                    <a:pt x="2974886" y="496670"/>
                  </a:lnTo>
                  <a:lnTo>
                    <a:pt x="2961703" y="516223"/>
                  </a:lnTo>
                  <a:lnTo>
                    <a:pt x="2942150" y="529406"/>
                  </a:lnTo>
                  <a:lnTo>
                    <a:pt x="2918207" y="534239"/>
                  </a:lnTo>
                  <a:lnTo>
                    <a:pt x="61512" y="534239"/>
                  </a:lnTo>
                  <a:lnTo>
                    <a:pt x="37569" y="529406"/>
                  </a:lnTo>
                  <a:lnTo>
                    <a:pt x="18016" y="516223"/>
                  </a:lnTo>
                  <a:lnTo>
                    <a:pt x="4833" y="496670"/>
                  </a:lnTo>
                  <a:lnTo>
                    <a:pt x="0" y="472727"/>
                  </a:lnTo>
                  <a:lnTo>
                    <a:pt x="0" y="6151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971180" y="4274988"/>
            <a:ext cx="5289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72525"/>
                </a:solidFill>
                <a:latin typeface="Arial"/>
                <a:cs typeface="Arial"/>
              </a:rPr>
              <a:t>Opinii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6477" y="4801597"/>
            <a:ext cx="2989580" cy="544195"/>
            <a:chOff x="826477" y="4801597"/>
            <a:chExt cx="2989580" cy="544195"/>
          </a:xfrm>
        </p:grpSpPr>
        <p:sp>
          <p:nvSpPr>
            <p:cNvPr id="19" name="object 19"/>
            <p:cNvSpPr/>
            <p:nvPr/>
          </p:nvSpPr>
          <p:spPr>
            <a:xfrm>
              <a:off x="831239" y="4806360"/>
              <a:ext cx="2980055" cy="534670"/>
            </a:xfrm>
            <a:custGeom>
              <a:avLst/>
              <a:gdLst/>
              <a:ahLst/>
              <a:cxnLst/>
              <a:rect l="l" t="t" r="r" b="b"/>
              <a:pathLst>
                <a:path w="2980054" h="534670">
                  <a:moveTo>
                    <a:pt x="2918207" y="534239"/>
                  </a:moveTo>
                  <a:lnTo>
                    <a:pt x="61512" y="534239"/>
                  </a:lnTo>
                  <a:lnTo>
                    <a:pt x="37569" y="529406"/>
                  </a:lnTo>
                  <a:lnTo>
                    <a:pt x="18016" y="516223"/>
                  </a:lnTo>
                  <a:lnTo>
                    <a:pt x="4833" y="496670"/>
                  </a:lnTo>
                  <a:lnTo>
                    <a:pt x="0" y="472727"/>
                  </a:lnTo>
                  <a:lnTo>
                    <a:pt x="0" y="61512"/>
                  </a:lnTo>
                  <a:lnTo>
                    <a:pt x="4833" y="37568"/>
                  </a:lnTo>
                  <a:lnTo>
                    <a:pt x="18016" y="18016"/>
                  </a:lnTo>
                  <a:lnTo>
                    <a:pt x="37569" y="4833"/>
                  </a:lnTo>
                  <a:lnTo>
                    <a:pt x="61512" y="0"/>
                  </a:lnTo>
                  <a:lnTo>
                    <a:pt x="2918207" y="0"/>
                  </a:lnTo>
                  <a:lnTo>
                    <a:pt x="2961703" y="18016"/>
                  </a:lnTo>
                  <a:lnTo>
                    <a:pt x="2979719" y="61512"/>
                  </a:lnTo>
                  <a:lnTo>
                    <a:pt x="2979719" y="472727"/>
                  </a:lnTo>
                  <a:lnTo>
                    <a:pt x="2974886" y="496670"/>
                  </a:lnTo>
                  <a:lnTo>
                    <a:pt x="2961703" y="516223"/>
                  </a:lnTo>
                  <a:lnTo>
                    <a:pt x="2942150" y="529406"/>
                  </a:lnTo>
                  <a:lnTo>
                    <a:pt x="2918207" y="53423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31239" y="4806360"/>
              <a:ext cx="2980055" cy="534670"/>
            </a:xfrm>
            <a:custGeom>
              <a:avLst/>
              <a:gdLst/>
              <a:ahLst/>
              <a:cxnLst/>
              <a:rect l="l" t="t" r="r" b="b"/>
              <a:pathLst>
                <a:path w="2980054" h="534670">
                  <a:moveTo>
                    <a:pt x="0" y="61512"/>
                  </a:moveTo>
                  <a:lnTo>
                    <a:pt x="4833" y="37568"/>
                  </a:lnTo>
                  <a:lnTo>
                    <a:pt x="18016" y="18016"/>
                  </a:lnTo>
                  <a:lnTo>
                    <a:pt x="37569" y="4833"/>
                  </a:lnTo>
                  <a:lnTo>
                    <a:pt x="61512" y="0"/>
                  </a:lnTo>
                  <a:lnTo>
                    <a:pt x="2918207" y="0"/>
                  </a:lnTo>
                  <a:lnTo>
                    <a:pt x="2961703" y="18016"/>
                  </a:lnTo>
                  <a:lnTo>
                    <a:pt x="2979719" y="61512"/>
                  </a:lnTo>
                  <a:lnTo>
                    <a:pt x="2979719" y="472727"/>
                  </a:lnTo>
                  <a:lnTo>
                    <a:pt x="2974886" y="496670"/>
                  </a:lnTo>
                  <a:lnTo>
                    <a:pt x="2961703" y="516223"/>
                  </a:lnTo>
                  <a:lnTo>
                    <a:pt x="2942150" y="529406"/>
                  </a:lnTo>
                  <a:lnTo>
                    <a:pt x="2918207" y="534239"/>
                  </a:lnTo>
                  <a:lnTo>
                    <a:pt x="61512" y="534239"/>
                  </a:lnTo>
                  <a:lnTo>
                    <a:pt x="37569" y="529406"/>
                  </a:lnTo>
                  <a:lnTo>
                    <a:pt x="18016" y="516223"/>
                  </a:lnTo>
                  <a:lnTo>
                    <a:pt x="4833" y="496670"/>
                  </a:lnTo>
                  <a:lnTo>
                    <a:pt x="0" y="472727"/>
                  </a:lnTo>
                  <a:lnTo>
                    <a:pt x="0" y="6151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971180" y="4939548"/>
            <a:ext cx="8985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272525"/>
                </a:solidFill>
                <a:latin typeface="Arial"/>
                <a:cs typeface="Arial"/>
              </a:rPr>
              <a:t>Porównań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9640" y="2818080"/>
            <a:ext cx="219239" cy="21923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162219" y="2418827"/>
            <a:ext cx="2158365" cy="61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2860">
              <a:lnSpc>
                <a:spcPct val="100000"/>
              </a:lnSpc>
              <a:spcBef>
                <a:spcPts val="100"/>
              </a:spcBef>
            </a:pPr>
            <a:r>
              <a:rPr dirty="0" sz="1400" spc="10" b="1">
                <a:latin typeface="Arial"/>
                <a:cs typeface="Arial"/>
              </a:rPr>
              <a:t>Najważniejsze</a:t>
            </a:r>
            <a:r>
              <a:rPr dirty="0" sz="1400" spc="204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elementy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270"/>
              </a:spcBef>
            </a:pPr>
            <a:r>
              <a:rPr dirty="0" sz="1400" b="1">
                <a:solidFill>
                  <a:srgbClr val="272525"/>
                </a:solidFill>
                <a:latin typeface="Arial"/>
                <a:cs typeface="Arial"/>
              </a:rPr>
              <a:t>Strona</a:t>
            </a:r>
            <a:r>
              <a:rPr dirty="0" sz="1400" spc="-3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72525"/>
                </a:solidFill>
                <a:latin typeface="Arial"/>
                <a:cs typeface="Arial"/>
              </a:rPr>
              <a:t>internetowa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9640" y="3521519"/>
            <a:ext cx="219239" cy="21923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638140" y="3497388"/>
            <a:ext cx="165671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50" b="1">
                <a:solidFill>
                  <a:srgbClr val="272525"/>
                </a:solidFill>
                <a:latin typeface="Arial"/>
                <a:cs typeface="Arial"/>
              </a:rPr>
              <a:t>Wizytówka</a:t>
            </a:r>
            <a:r>
              <a:rPr dirty="0" sz="1400" spc="-5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72525"/>
                </a:solidFill>
                <a:latin typeface="Arial"/>
                <a:cs typeface="Arial"/>
              </a:rPr>
              <a:t>Google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9640" y="4225319"/>
            <a:ext cx="219239" cy="21923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638140" y="4200828"/>
            <a:ext cx="13658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72525"/>
                </a:solidFill>
                <a:latin typeface="Arial"/>
                <a:cs typeface="Arial"/>
              </a:rPr>
              <a:t>Opinie </a:t>
            </a:r>
            <a:r>
              <a:rPr dirty="0" sz="1400" spc="-10" b="1">
                <a:solidFill>
                  <a:srgbClr val="272525"/>
                </a:solidFill>
                <a:latin typeface="Arial"/>
                <a:cs typeface="Arial"/>
              </a:rPr>
              <a:t>klientów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9640" y="4928760"/>
            <a:ext cx="219239" cy="21923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638140" y="4904628"/>
            <a:ext cx="2117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272525"/>
                </a:solidFill>
                <a:latin typeface="Arial"/>
                <a:cs typeface="Arial"/>
              </a:rPr>
              <a:t>Pozycjonowanie</a:t>
            </a:r>
            <a:r>
              <a:rPr dirty="0" sz="1400" spc="18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272525"/>
                </a:solidFill>
                <a:latin typeface="Arial"/>
                <a:cs typeface="Arial"/>
              </a:rPr>
              <a:t>lokalne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8140" y="5596170"/>
            <a:ext cx="605980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6000"/>
              </a:lnSpc>
              <a:spcBef>
                <a:spcPts val="100"/>
              </a:spcBef>
            </a:pP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Klient</a:t>
            </a:r>
            <a:r>
              <a:rPr dirty="0" sz="1150" spc="1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wpisuje:</a:t>
            </a:r>
            <a:r>
              <a:rPr dirty="0" sz="1150" spc="1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b="1">
                <a:solidFill>
                  <a:srgbClr val="272525"/>
                </a:solidFill>
                <a:latin typeface="Arial"/>
                <a:cs typeface="Arial"/>
              </a:rPr>
              <a:t>"dentysta</a:t>
            </a:r>
            <a:r>
              <a:rPr dirty="0" sz="1150" spc="11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272525"/>
                </a:solidFill>
                <a:latin typeface="Arial"/>
                <a:cs typeface="Arial"/>
              </a:rPr>
              <a:t>Częstochowa"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,</a:t>
            </a:r>
            <a:r>
              <a:rPr dirty="0" sz="1150" spc="1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b="1">
                <a:solidFill>
                  <a:srgbClr val="272525"/>
                </a:solidFill>
                <a:latin typeface="Arial"/>
                <a:cs typeface="Arial"/>
              </a:rPr>
              <a:t>"sklep</a:t>
            </a:r>
            <a:r>
              <a:rPr dirty="0" sz="1150" spc="10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272525"/>
                </a:solidFill>
                <a:latin typeface="Arial"/>
                <a:cs typeface="Arial"/>
              </a:rPr>
              <a:t>dziecięcy</a:t>
            </a:r>
            <a:r>
              <a:rPr dirty="0" sz="1150" spc="10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150" b="1">
                <a:solidFill>
                  <a:srgbClr val="272525"/>
                </a:solidFill>
                <a:latin typeface="Arial"/>
                <a:cs typeface="Arial"/>
              </a:rPr>
              <a:t>Częstochowa"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,</a:t>
            </a:r>
            <a:r>
              <a:rPr dirty="0" sz="1150" spc="1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 b="1">
                <a:solidFill>
                  <a:srgbClr val="272525"/>
                </a:solidFill>
                <a:latin typeface="Arial"/>
                <a:cs typeface="Arial"/>
              </a:rPr>
              <a:t>"księgowa </a:t>
            </a:r>
            <a:r>
              <a:rPr dirty="0" sz="1150" b="1">
                <a:solidFill>
                  <a:srgbClr val="272525"/>
                </a:solidFill>
                <a:latin typeface="Arial"/>
                <a:cs typeface="Arial"/>
              </a:rPr>
              <a:t>Częstochowa"</a:t>
            </a:r>
            <a:r>
              <a:rPr dirty="0" sz="1150" spc="3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150" spc="-145">
                <a:solidFill>
                  <a:srgbClr val="272525"/>
                </a:solidFill>
                <a:latin typeface="Lucida Grande"/>
                <a:cs typeface="Lucida Grande"/>
              </a:rPr>
              <a:t>-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0">
                <a:solidFill>
                  <a:srgbClr val="272525"/>
                </a:solidFill>
                <a:latin typeface="Lucida Grande"/>
                <a:cs typeface="Lucida Grande"/>
              </a:rPr>
              <a:t>firmy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niewidoczne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50">
                <a:solidFill>
                  <a:srgbClr val="272525"/>
                </a:solidFill>
                <a:latin typeface="Lucida Grande"/>
                <a:cs typeface="Lucida Grande"/>
              </a:rPr>
              <a:t>w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>
                <a:solidFill>
                  <a:srgbClr val="272525"/>
                </a:solidFill>
                <a:latin typeface="Lucida Grande"/>
                <a:cs typeface="Lucida Grande"/>
              </a:rPr>
              <a:t>wynikach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praktycznie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0">
                <a:solidFill>
                  <a:srgbClr val="272525"/>
                </a:solidFill>
                <a:latin typeface="Lucida Grande"/>
                <a:cs typeface="Lucida Grande"/>
              </a:rPr>
              <a:t>nie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35">
                <a:solidFill>
                  <a:srgbClr val="272525"/>
                </a:solidFill>
                <a:latin typeface="Lucida Grande"/>
                <a:cs typeface="Lucida Grande"/>
              </a:rPr>
              <a:t>istnieją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25">
                <a:solidFill>
                  <a:srgbClr val="272525"/>
                </a:solidFill>
                <a:latin typeface="Lucida Grande"/>
                <a:cs typeface="Lucida Grande"/>
              </a:rPr>
              <a:t>dla</a:t>
            </a:r>
            <a:r>
              <a:rPr dirty="0" sz="1150" spc="-1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150" spc="-10">
                <a:solidFill>
                  <a:srgbClr val="272525"/>
                </a:solidFill>
                <a:latin typeface="Lucida Grande"/>
                <a:cs typeface="Lucida Grande"/>
              </a:rPr>
              <a:t>klienta.</a:t>
            </a:r>
            <a:endParaRPr sz="115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0" y="918360"/>
            <a:ext cx="3419639" cy="512963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220980" y="1327990"/>
            <a:ext cx="4744085" cy="1036319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ts val="4060"/>
              </a:lnSpc>
              <a:spcBef>
                <a:spcPts val="35"/>
              </a:spcBef>
            </a:pPr>
            <a:r>
              <a:rPr dirty="0" sz="3250" spc="120"/>
              <a:t>Wizytówka</a:t>
            </a:r>
            <a:r>
              <a:rPr dirty="0" sz="3250" spc="-150"/>
              <a:t> </a:t>
            </a:r>
            <a:r>
              <a:rPr dirty="0" sz="3250"/>
              <a:t>Google</a:t>
            </a:r>
            <a:r>
              <a:rPr dirty="0" sz="3250" spc="-150"/>
              <a:t> </a:t>
            </a:r>
            <a:r>
              <a:rPr dirty="0" sz="3250" spc="-20"/>
              <a:t>jako </a:t>
            </a:r>
            <a:r>
              <a:rPr dirty="0" sz="3250" spc="85"/>
              <a:t>narzędzie</a:t>
            </a:r>
            <a:r>
              <a:rPr dirty="0" sz="3250" spc="-125"/>
              <a:t> </a:t>
            </a:r>
            <a:r>
              <a:rPr dirty="0" sz="3250" spc="85"/>
              <a:t>sprzedaży</a:t>
            </a:r>
            <a:endParaRPr sz="3250"/>
          </a:p>
        </p:txBody>
      </p:sp>
      <p:grpSp>
        <p:nvGrpSpPr>
          <p:cNvPr id="4" name="object 4"/>
          <p:cNvGrpSpPr/>
          <p:nvPr/>
        </p:nvGrpSpPr>
        <p:grpSpPr>
          <a:xfrm>
            <a:off x="5233680" y="2824559"/>
            <a:ext cx="2946400" cy="2491105"/>
            <a:chOff x="5233680" y="2824559"/>
            <a:chExt cx="2946400" cy="2491105"/>
          </a:xfrm>
        </p:grpSpPr>
        <p:sp>
          <p:nvSpPr>
            <p:cNvPr id="5" name="object 5"/>
            <p:cNvSpPr/>
            <p:nvPr/>
          </p:nvSpPr>
          <p:spPr>
            <a:xfrm>
              <a:off x="5233680" y="2824559"/>
              <a:ext cx="2946400" cy="2491105"/>
            </a:xfrm>
            <a:custGeom>
              <a:avLst/>
              <a:gdLst/>
              <a:ahLst/>
              <a:cxnLst/>
              <a:rect l="l" t="t" r="r" b="b"/>
              <a:pathLst>
                <a:path w="2946400" h="2491104">
                  <a:moveTo>
                    <a:pt x="2876779" y="2490479"/>
                  </a:moveTo>
                  <a:lnTo>
                    <a:pt x="69459" y="2490479"/>
                  </a:lnTo>
                  <a:lnTo>
                    <a:pt x="42422" y="2485021"/>
                  </a:lnTo>
                  <a:lnTo>
                    <a:pt x="20344" y="2470135"/>
                  </a:lnTo>
                  <a:lnTo>
                    <a:pt x="5458" y="2448057"/>
                  </a:lnTo>
                  <a:lnTo>
                    <a:pt x="0" y="2421020"/>
                  </a:lnTo>
                  <a:lnTo>
                    <a:pt x="0" y="69459"/>
                  </a:lnTo>
                  <a:lnTo>
                    <a:pt x="5458" y="42422"/>
                  </a:lnTo>
                  <a:lnTo>
                    <a:pt x="20344" y="20344"/>
                  </a:lnTo>
                  <a:lnTo>
                    <a:pt x="42422" y="5458"/>
                  </a:lnTo>
                  <a:lnTo>
                    <a:pt x="69459" y="0"/>
                  </a:lnTo>
                  <a:lnTo>
                    <a:pt x="2876779" y="0"/>
                  </a:lnTo>
                  <a:lnTo>
                    <a:pt x="2915316" y="11670"/>
                  </a:lnTo>
                  <a:lnTo>
                    <a:pt x="2940952" y="42878"/>
                  </a:lnTo>
                  <a:lnTo>
                    <a:pt x="2946239" y="69459"/>
                  </a:lnTo>
                  <a:lnTo>
                    <a:pt x="2946239" y="2421020"/>
                  </a:lnTo>
                  <a:lnTo>
                    <a:pt x="2940781" y="2448057"/>
                  </a:lnTo>
                  <a:lnTo>
                    <a:pt x="2925895" y="2470135"/>
                  </a:lnTo>
                  <a:lnTo>
                    <a:pt x="2903817" y="2485021"/>
                  </a:lnTo>
                  <a:lnTo>
                    <a:pt x="2876779" y="2490479"/>
                  </a:lnTo>
                  <a:close/>
                </a:path>
              </a:pathLst>
            </a:custGeom>
            <a:solidFill>
              <a:srgbClr val="FFB3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8920" y="3053520"/>
              <a:ext cx="258119" cy="2062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809940" y="3010372"/>
            <a:ext cx="18395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0" b="1">
                <a:latin typeface="Arial"/>
                <a:cs typeface="Arial"/>
              </a:rPr>
              <a:t>Najczęstsze</a:t>
            </a:r>
            <a:r>
              <a:rPr dirty="0" sz="1600" spc="21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błędy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9938" y="3370236"/>
            <a:ext cx="1918335" cy="160655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15595" indent="-302895">
              <a:lnSpc>
                <a:spcPct val="100000"/>
              </a:lnSpc>
              <a:spcBef>
                <a:spcPts val="6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>
                <a:latin typeface="Lucida Grande"/>
                <a:cs typeface="Lucida Grande"/>
              </a:rPr>
              <a:t>Brak</a:t>
            </a:r>
            <a:r>
              <a:rPr dirty="0" sz="1300" spc="-65">
                <a:latin typeface="Lucida Grande"/>
                <a:cs typeface="Lucida Grande"/>
              </a:rPr>
              <a:t> </a:t>
            </a:r>
            <a:r>
              <a:rPr dirty="0" sz="1300" spc="-10">
                <a:latin typeface="Lucida Grande"/>
                <a:cs typeface="Lucida Grande"/>
              </a:rPr>
              <a:t>zdjęć</a:t>
            </a:r>
            <a:endParaRPr sz="1300">
              <a:latin typeface="Lucida Grande"/>
              <a:cs typeface="Lucida Grande"/>
            </a:endParaRPr>
          </a:p>
          <a:p>
            <a:pPr marL="315595" marR="5080" indent="-303530">
              <a:lnSpc>
                <a:spcPct val="133000"/>
              </a:lnSpc>
              <a:buFont typeface="Arial"/>
              <a:buChar char="∙"/>
              <a:tabLst>
                <a:tab pos="315595" algn="l"/>
              </a:tabLst>
            </a:pPr>
            <a:r>
              <a:rPr dirty="0" sz="1300" spc="-25">
                <a:latin typeface="Lucida Grande"/>
                <a:cs typeface="Lucida Grande"/>
              </a:rPr>
              <a:t>Nieaktualne</a:t>
            </a:r>
            <a:r>
              <a:rPr dirty="0" sz="1300" spc="-5">
                <a:latin typeface="Lucida Grande"/>
                <a:cs typeface="Lucida Grande"/>
              </a:rPr>
              <a:t> </a:t>
            </a:r>
            <a:r>
              <a:rPr dirty="0" sz="1300" spc="-30">
                <a:latin typeface="Lucida Grande"/>
                <a:cs typeface="Lucida Grande"/>
              </a:rPr>
              <a:t>godziny </a:t>
            </a:r>
            <a:r>
              <a:rPr dirty="0" sz="1300" spc="-10">
                <a:latin typeface="Lucida Grande"/>
                <a:cs typeface="Lucida Grande"/>
              </a:rPr>
              <a:t>otwarcia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>
                <a:latin typeface="Lucida Grande"/>
                <a:cs typeface="Lucida Grande"/>
              </a:rPr>
              <a:t>Mała</a:t>
            </a:r>
            <a:r>
              <a:rPr dirty="0" sz="1300" spc="-75">
                <a:latin typeface="Lucida Grande"/>
                <a:cs typeface="Lucida Grande"/>
              </a:rPr>
              <a:t> </a:t>
            </a:r>
            <a:r>
              <a:rPr dirty="0" sz="1300" spc="-20">
                <a:latin typeface="Lucida Grande"/>
                <a:cs typeface="Lucida Grande"/>
              </a:rPr>
              <a:t>liczba</a:t>
            </a:r>
            <a:r>
              <a:rPr dirty="0" sz="1300" spc="-70">
                <a:latin typeface="Lucida Grande"/>
                <a:cs typeface="Lucida Grande"/>
              </a:rPr>
              <a:t> </a:t>
            </a:r>
            <a:r>
              <a:rPr dirty="0" sz="1300" spc="-10">
                <a:latin typeface="Lucida Grande"/>
                <a:cs typeface="Lucida Grande"/>
              </a:rPr>
              <a:t>opinii</a:t>
            </a:r>
            <a:endParaRPr sz="1300">
              <a:latin typeface="Lucida Grande"/>
              <a:cs typeface="Lucida Grande"/>
            </a:endParaRPr>
          </a:p>
          <a:p>
            <a:pPr marL="315595" marR="58419" indent="-303530">
              <a:lnSpc>
                <a:spcPct val="133000"/>
              </a:lnSpc>
              <a:buFont typeface="Arial"/>
              <a:buChar char="∙"/>
              <a:tabLst>
                <a:tab pos="315595" algn="l"/>
              </a:tabLst>
            </a:pPr>
            <a:r>
              <a:rPr dirty="0" sz="1300">
                <a:latin typeface="Lucida Grande"/>
                <a:cs typeface="Lucida Grande"/>
              </a:rPr>
              <a:t>Brak</a:t>
            </a:r>
            <a:r>
              <a:rPr dirty="0" sz="1300" spc="-55">
                <a:latin typeface="Lucida Grande"/>
                <a:cs typeface="Lucida Grande"/>
              </a:rPr>
              <a:t> </a:t>
            </a:r>
            <a:r>
              <a:rPr dirty="0" sz="1300" spc="-25">
                <a:latin typeface="Lucida Grande"/>
                <a:cs typeface="Lucida Grande"/>
              </a:rPr>
              <a:t>odpowiedzi</a:t>
            </a:r>
            <a:r>
              <a:rPr dirty="0" sz="1300" spc="-55">
                <a:latin typeface="Lucida Grande"/>
                <a:cs typeface="Lucida Grande"/>
              </a:rPr>
              <a:t> </a:t>
            </a:r>
            <a:r>
              <a:rPr dirty="0" sz="1300" spc="-25">
                <a:latin typeface="Lucida Grande"/>
                <a:cs typeface="Lucida Grande"/>
              </a:rPr>
              <a:t>na </a:t>
            </a:r>
            <a:r>
              <a:rPr dirty="0" sz="1300" spc="-10">
                <a:latin typeface="Lucida Grande"/>
                <a:cs typeface="Lucida Grande"/>
              </a:rPr>
              <a:t>recenzje</a:t>
            </a:r>
            <a:endParaRPr sz="1300">
              <a:latin typeface="Lucida Grande"/>
              <a:cs typeface="Lucida Gran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590319" y="2824559"/>
            <a:ext cx="2946400" cy="2219960"/>
            <a:chOff x="8590319" y="2824559"/>
            <a:chExt cx="2946400" cy="2219960"/>
          </a:xfrm>
        </p:grpSpPr>
        <p:sp>
          <p:nvSpPr>
            <p:cNvPr id="10" name="object 10"/>
            <p:cNvSpPr/>
            <p:nvPr/>
          </p:nvSpPr>
          <p:spPr>
            <a:xfrm>
              <a:off x="8590319" y="2824559"/>
              <a:ext cx="2946400" cy="2219960"/>
            </a:xfrm>
            <a:custGeom>
              <a:avLst/>
              <a:gdLst/>
              <a:ahLst/>
              <a:cxnLst/>
              <a:rect l="l" t="t" r="r" b="b"/>
              <a:pathLst>
                <a:path w="2946400" h="2219960">
                  <a:moveTo>
                    <a:pt x="2876794" y="2219399"/>
                  </a:moveTo>
                  <a:lnTo>
                    <a:pt x="69444" y="2219399"/>
                  </a:lnTo>
                  <a:lnTo>
                    <a:pt x="42413" y="2213942"/>
                  </a:lnTo>
                  <a:lnTo>
                    <a:pt x="20340" y="2199059"/>
                  </a:lnTo>
                  <a:lnTo>
                    <a:pt x="5457" y="2176986"/>
                  </a:lnTo>
                  <a:lnTo>
                    <a:pt x="0" y="2149954"/>
                  </a:lnTo>
                  <a:lnTo>
                    <a:pt x="0" y="69444"/>
                  </a:lnTo>
                  <a:lnTo>
                    <a:pt x="5457" y="42413"/>
                  </a:lnTo>
                  <a:lnTo>
                    <a:pt x="20340" y="20339"/>
                  </a:lnTo>
                  <a:lnTo>
                    <a:pt x="42413" y="5457"/>
                  </a:lnTo>
                  <a:lnTo>
                    <a:pt x="69444" y="0"/>
                  </a:lnTo>
                  <a:lnTo>
                    <a:pt x="2876794" y="0"/>
                  </a:lnTo>
                  <a:lnTo>
                    <a:pt x="2915323" y="11667"/>
                  </a:lnTo>
                  <a:lnTo>
                    <a:pt x="2940953" y="42869"/>
                  </a:lnTo>
                  <a:lnTo>
                    <a:pt x="2946239" y="69444"/>
                  </a:lnTo>
                  <a:lnTo>
                    <a:pt x="2946239" y="2149954"/>
                  </a:lnTo>
                  <a:lnTo>
                    <a:pt x="2940782" y="2176986"/>
                  </a:lnTo>
                  <a:lnTo>
                    <a:pt x="2925900" y="2199059"/>
                  </a:lnTo>
                  <a:lnTo>
                    <a:pt x="2903826" y="2213942"/>
                  </a:lnTo>
                  <a:lnTo>
                    <a:pt x="2876794" y="2219399"/>
                  </a:lnTo>
                  <a:close/>
                </a:path>
              </a:pathLst>
            </a:custGeom>
            <a:solidFill>
              <a:srgbClr val="B6FC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5560" y="3053520"/>
              <a:ext cx="258119" cy="20627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166580" y="3010372"/>
            <a:ext cx="1917064" cy="523240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20"/>
              </a:spcBef>
            </a:pPr>
            <a:r>
              <a:rPr dirty="0" sz="1600" b="1">
                <a:latin typeface="Arial"/>
                <a:cs typeface="Arial"/>
              </a:rPr>
              <a:t>Co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55" b="1">
                <a:latin typeface="Arial"/>
                <a:cs typeface="Arial"/>
              </a:rPr>
              <a:t>zwiększa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liczbę kontaktów?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03577" y="3652439"/>
            <a:ext cx="2086610" cy="9271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318135" indent="-305435">
              <a:lnSpc>
                <a:spcPct val="100000"/>
              </a:lnSpc>
              <a:spcBef>
                <a:spcPts val="434"/>
              </a:spcBef>
              <a:buFont typeface="Arial"/>
              <a:buChar char="∙"/>
              <a:tabLst>
                <a:tab pos="318135" algn="l"/>
              </a:tabLst>
            </a:pPr>
            <a:r>
              <a:rPr dirty="0" sz="1200" spc="145">
                <a:latin typeface="Lucida Grande"/>
                <a:cs typeface="Lucida Grande"/>
              </a:rPr>
              <a:t>✓</a:t>
            </a:r>
            <a:r>
              <a:rPr dirty="0" sz="1200" spc="-50">
                <a:latin typeface="Lucida Grande"/>
                <a:cs typeface="Lucida Grande"/>
              </a:rPr>
              <a:t> </a:t>
            </a:r>
            <a:r>
              <a:rPr dirty="0" sz="1200" spc="-25">
                <a:latin typeface="Lucida Grande"/>
                <a:cs typeface="Lucida Grande"/>
              </a:rPr>
              <a:t>Aktualne</a:t>
            </a:r>
            <a:r>
              <a:rPr dirty="0" sz="1200" spc="-45">
                <a:latin typeface="Lucida Grande"/>
                <a:cs typeface="Lucida Grande"/>
              </a:rPr>
              <a:t> </a:t>
            </a:r>
            <a:r>
              <a:rPr dirty="0" sz="1200" spc="-10">
                <a:latin typeface="Lucida Grande"/>
                <a:cs typeface="Lucida Grande"/>
              </a:rPr>
              <a:t>zdjęcia</a:t>
            </a:r>
            <a:endParaRPr sz="1200">
              <a:latin typeface="Lucida Grande"/>
              <a:cs typeface="Lucida Grande"/>
            </a:endParaRPr>
          </a:p>
          <a:p>
            <a:pPr marL="318135" indent="-305435">
              <a:lnSpc>
                <a:spcPct val="100000"/>
              </a:lnSpc>
              <a:spcBef>
                <a:spcPts val="334"/>
              </a:spcBef>
              <a:buFont typeface="Arial"/>
              <a:buChar char="∙"/>
              <a:tabLst>
                <a:tab pos="318135" algn="l"/>
              </a:tabLst>
            </a:pPr>
            <a:r>
              <a:rPr dirty="0" sz="1200" spc="145">
                <a:latin typeface="Lucida Grande"/>
                <a:cs typeface="Lucida Grande"/>
              </a:rPr>
              <a:t>✓</a:t>
            </a:r>
            <a:r>
              <a:rPr dirty="0" sz="1200" spc="-30">
                <a:latin typeface="Lucida Grande"/>
                <a:cs typeface="Lucida Grande"/>
              </a:rPr>
              <a:t> </a:t>
            </a:r>
            <a:r>
              <a:rPr dirty="0" sz="1200" spc="-20">
                <a:latin typeface="Lucida Grande"/>
                <a:cs typeface="Lucida Grande"/>
              </a:rPr>
              <a:t>Regularne</a:t>
            </a:r>
            <a:r>
              <a:rPr dirty="0" sz="1200" spc="-30">
                <a:latin typeface="Lucida Grande"/>
                <a:cs typeface="Lucida Grande"/>
              </a:rPr>
              <a:t> </a:t>
            </a:r>
            <a:r>
              <a:rPr dirty="0" sz="1200" spc="-10">
                <a:latin typeface="Lucida Grande"/>
                <a:cs typeface="Lucida Grande"/>
              </a:rPr>
              <a:t>wpisy</a:t>
            </a:r>
            <a:endParaRPr sz="1200">
              <a:latin typeface="Lucida Grande"/>
              <a:cs typeface="Lucida Grande"/>
            </a:endParaRPr>
          </a:p>
          <a:p>
            <a:pPr marL="318135" indent="-305435">
              <a:lnSpc>
                <a:spcPct val="100000"/>
              </a:lnSpc>
              <a:spcBef>
                <a:spcPts val="334"/>
              </a:spcBef>
              <a:buFont typeface="Arial"/>
              <a:buChar char="∙"/>
              <a:tabLst>
                <a:tab pos="318135" algn="l"/>
              </a:tabLst>
            </a:pPr>
            <a:r>
              <a:rPr dirty="0" sz="1200" spc="145">
                <a:latin typeface="Lucida Grande"/>
                <a:cs typeface="Lucida Grande"/>
              </a:rPr>
              <a:t>✓</a:t>
            </a:r>
            <a:r>
              <a:rPr dirty="0" sz="1200" spc="-45">
                <a:latin typeface="Lucida Grande"/>
                <a:cs typeface="Lucida Grande"/>
              </a:rPr>
              <a:t> </a:t>
            </a:r>
            <a:r>
              <a:rPr dirty="0" sz="1200" spc="-25">
                <a:latin typeface="Lucida Grande"/>
                <a:cs typeface="Lucida Grande"/>
              </a:rPr>
              <a:t>Odpowiedzi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>
                <a:latin typeface="Lucida Grande"/>
                <a:cs typeface="Lucida Grande"/>
              </a:rPr>
              <a:t>na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 spc="-10">
                <a:latin typeface="Lucida Grande"/>
                <a:cs typeface="Lucida Grande"/>
              </a:rPr>
              <a:t>opinie</a:t>
            </a:r>
            <a:endParaRPr sz="1200">
              <a:latin typeface="Lucida Grande"/>
              <a:cs typeface="Lucida Grande"/>
            </a:endParaRPr>
          </a:p>
          <a:p>
            <a:pPr marL="318135" indent="-305435">
              <a:lnSpc>
                <a:spcPct val="100000"/>
              </a:lnSpc>
              <a:spcBef>
                <a:spcPts val="334"/>
              </a:spcBef>
              <a:buFont typeface="Arial"/>
              <a:buChar char="∙"/>
              <a:tabLst>
                <a:tab pos="318135" algn="l"/>
              </a:tabLst>
            </a:pPr>
            <a:r>
              <a:rPr dirty="0" sz="1200" spc="145">
                <a:latin typeface="Lucida Grande"/>
                <a:cs typeface="Lucida Grande"/>
              </a:rPr>
              <a:t>✓</a:t>
            </a:r>
            <a:r>
              <a:rPr dirty="0" sz="1200" spc="-40">
                <a:latin typeface="Lucida Grande"/>
                <a:cs typeface="Lucida Grande"/>
              </a:rPr>
              <a:t> </a:t>
            </a:r>
            <a:r>
              <a:rPr dirty="0" sz="1200" spc="-30">
                <a:latin typeface="Lucida Grande"/>
                <a:cs typeface="Lucida Grande"/>
              </a:rPr>
              <a:t>Kompletne</a:t>
            </a:r>
            <a:r>
              <a:rPr dirty="0" sz="1200" spc="-35">
                <a:latin typeface="Lucida Grande"/>
                <a:cs typeface="Lucida Grande"/>
              </a:rPr>
              <a:t> </a:t>
            </a:r>
            <a:r>
              <a:rPr dirty="0" sz="1200" spc="-10">
                <a:latin typeface="Lucida Grande"/>
                <a:cs typeface="Lucida Grande"/>
              </a:rPr>
              <a:t>informacje</a:t>
            </a:r>
            <a:endParaRPr sz="12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50"/>
              <a:t>Social</a:t>
            </a:r>
            <a:r>
              <a:rPr dirty="0" sz="3050" spc="-114"/>
              <a:t> </a:t>
            </a:r>
            <a:r>
              <a:rPr dirty="0" sz="3050" spc="95"/>
              <a:t>Media</a:t>
            </a:r>
            <a:r>
              <a:rPr dirty="0" sz="3050" spc="-105"/>
              <a:t> </a:t>
            </a:r>
            <a:r>
              <a:rPr dirty="0" sz="3050" spc="405"/>
              <a:t>-</a:t>
            </a:r>
            <a:r>
              <a:rPr dirty="0" sz="3050" spc="-105"/>
              <a:t> </a:t>
            </a:r>
            <a:r>
              <a:rPr dirty="0" sz="3050"/>
              <a:t>nie</a:t>
            </a:r>
            <a:r>
              <a:rPr dirty="0" sz="3050" spc="-110"/>
              <a:t> </a:t>
            </a:r>
            <a:r>
              <a:rPr dirty="0" sz="3050" spc="95"/>
              <a:t>wszędzie,</a:t>
            </a:r>
            <a:r>
              <a:rPr dirty="0" sz="3050" spc="-204"/>
              <a:t> </a:t>
            </a:r>
            <a:r>
              <a:rPr dirty="0" sz="3050" spc="50"/>
              <a:t>tylko</a:t>
            </a:r>
            <a:r>
              <a:rPr dirty="0" sz="3050" spc="-105"/>
              <a:t> </a:t>
            </a:r>
            <a:r>
              <a:rPr dirty="0" sz="3050" spc="75"/>
              <a:t>tam</a:t>
            </a:r>
            <a:r>
              <a:rPr dirty="0" sz="3050" spc="-105"/>
              <a:t> </a:t>
            </a:r>
            <a:r>
              <a:rPr dirty="0" sz="3050" spc="70"/>
              <a:t>gdzie</a:t>
            </a:r>
            <a:r>
              <a:rPr dirty="0" sz="3050" spc="-110"/>
              <a:t> </a:t>
            </a:r>
            <a:r>
              <a:rPr dirty="0" sz="3050"/>
              <a:t>są</a:t>
            </a:r>
            <a:r>
              <a:rPr dirty="0" sz="3050" spc="-105"/>
              <a:t> </a:t>
            </a:r>
            <a:r>
              <a:rPr dirty="0" sz="3050" spc="-10"/>
              <a:t>klienci</a:t>
            </a:r>
            <a:endParaRPr sz="3050"/>
          </a:p>
        </p:txBody>
      </p:sp>
      <p:grpSp>
        <p:nvGrpSpPr>
          <p:cNvPr id="3" name="object 3"/>
          <p:cNvGrpSpPr/>
          <p:nvPr/>
        </p:nvGrpSpPr>
        <p:grpSpPr>
          <a:xfrm>
            <a:off x="656557" y="1287277"/>
            <a:ext cx="5368925" cy="2303145"/>
            <a:chOff x="656557" y="1287277"/>
            <a:chExt cx="5368925" cy="2303145"/>
          </a:xfrm>
        </p:grpSpPr>
        <p:sp>
          <p:nvSpPr>
            <p:cNvPr id="4" name="object 4"/>
            <p:cNvSpPr/>
            <p:nvPr/>
          </p:nvSpPr>
          <p:spPr>
            <a:xfrm>
              <a:off x="661320" y="1292040"/>
              <a:ext cx="5359400" cy="2293620"/>
            </a:xfrm>
            <a:custGeom>
              <a:avLst/>
              <a:gdLst/>
              <a:ahLst/>
              <a:cxnLst/>
              <a:rect l="l" t="t" r="r" b="b"/>
              <a:pathLst>
                <a:path w="5359400" h="2293620">
                  <a:moveTo>
                    <a:pt x="5297724" y="2293199"/>
                  </a:moveTo>
                  <a:lnTo>
                    <a:pt x="61595" y="2293199"/>
                  </a:lnTo>
                  <a:lnTo>
                    <a:pt x="37619" y="2288359"/>
                  </a:lnTo>
                  <a:lnTo>
                    <a:pt x="18040" y="2275159"/>
                  </a:lnTo>
                  <a:lnTo>
                    <a:pt x="4840" y="2255580"/>
                  </a:lnTo>
                  <a:lnTo>
                    <a:pt x="0" y="2231604"/>
                  </a:lnTo>
                  <a:lnTo>
                    <a:pt x="0" y="61595"/>
                  </a:lnTo>
                  <a:lnTo>
                    <a:pt x="4840" y="37619"/>
                  </a:lnTo>
                  <a:lnTo>
                    <a:pt x="18040" y="18040"/>
                  </a:lnTo>
                  <a:lnTo>
                    <a:pt x="37619" y="4840"/>
                  </a:lnTo>
                  <a:lnTo>
                    <a:pt x="61595" y="0"/>
                  </a:lnTo>
                  <a:lnTo>
                    <a:pt x="5297724" y="0"/>
                  </a:lnTo>
                  <a:lnTo>
                    <a:pt x="5341279" y="18040"/>
                  </a:lnTo>
                  <a:lnTo>
                    <a:pt x="5359319" y="61595"/>
                  </a:lnTo>
                  <a:lnTo>
                    <a:pt x="5359319" y="2231604"/>
                  </a:lnTo>
                  <a:lnTo>
                    <a:pt x="5354479" y="2255580"/>
                  </a:lnTo>
                  <a:lnTo>
                    <a:pt x="5341279" y="2275159"/>
                  </a:lnTo>
                  <a:lnTo>
                    <a:pt x="5321700" y="2288359"/>
                  </a:lnTo>
                  <a:lnTo>
                    <a:pt x="5297724" y="229319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61320" y="1292040"/>
              <a:ext cx="5359400" cy="2293620"/>
            </a:xfrm>
            <a:custGeom>
              <a:avLst/>
              <a:gdLst/>
              <a:ahLst/>
              <a:cxnLst/>
              <a:rect l="l" t="t" r="r" b="b"/>
              <a:pathLst>
                <a:path w="5359400" h="2293620">
                  <a:moveTo>
                    <a:pt x="0" y="61595"/>
                  </a:moveTo>
                  <a:lnTo>
                    <a:pt x="4840" y="37619"/>
                  </a:lnTo>
                  <a:lnTo>
                    <a:pt x="18040" y="18040"/>
                  </a:lnTo>
                  <a:lnTo>
                    <a:pt x="37619" y="4840"/>
                  </a:lnTo>
                  <a:lnTo>
                    <a:pt x="61595" y="0"/>
                  </a:lnTo>
                  <a:lnTo>
                    <a:pt x="5297724" y="0"/>
                  </a:lnTo>
                  <a:lnTo>
                    <a:pt x="5341279" y="18040"/>
                  </a:lnTo>
                  <a:lnTo>
                    <a:pt x="5359319" y="61595"/>
                  </a:lnTo>
                  <a:lnTo>
                    <a:pt x="5359319" y="2231604"/>
                  </a:lnTo>
                  <a:lnTo>
                    <a:pt x="5354479" y="2255580"/>
                  </a:lnTo>
                  <a:lnTo>
                    <a:pt x="5341279" y="2275159"/>
                  </a:lnTo>
                  <a:lnTo>
                    <a:pt x="5321700" y="2288359"/>
                  </a:lnTo>
                  <a:lnTo>
                    <a:pt x="5297724" y="2293199"/>
                  </a:lnTo>
                  <a:lnTo>
                    <a:pt x="61595" y="2293199"/>
                  </a:lnTo>
                  <a:lnTo>
                    <a:pt x="37619" y="2288359"/>
                  </a:lnTo>
                  <a:lnTo>
                    <a:pt x="18040" y="2275159"/>
                  </a:lnTo>
                  <a:lnTo>
                    <a:pt x="4840" y="2255580"/>
                  </a:lnTo>
                  <a:lnTo>
                    <a:pt x="0" y="2231604"/>
                  </a:lnTo>
                  <a:lnTo>
                    <a:pt x="0" y="61595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24760" y="145548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69" h="471169">
                  <a:moveTo>
                    <a:pt x="235439" y="470879"/>
                  </a:moveTo>
                  <a:lnTo>
                    <a:pt x="187990" y="466096"/>
                  </a:lnTo>
                  <a:lnTo>
                    <a:pt x="143796" y="452377"/>
                  </a:lnTo>
                  <a:lnTo>
                    <a:pt x="103803" y="430670"/>
                  </a:lnTo>
                  <a:lnTo>
                    <a:pt x="68958" y="401921"/>
                  </a:lnTo>
                  <a:lnTo>
                    <a:pt x="40209" y="367076"/>
                  </a:lnTo>
                  <a:lnTo>
                    <a:pt x="18502" y="327083"/>
                  </a:lnTo>
                  <a:lnTo>
                    <a:pt x="4783" y="282889"/>
                  </a:lnTo>
                  <a:lnTo>
                    <a:pt x="0" y="235439"/>
                  </a:lnTo>
                  <a:lnTo>
                    <a:pt x="4783" y="187990"/>
                  </a:lnTo>
                  <a:lnTo>
                    <a:pt x="18502" y="143796"/>
                  </a:lnTo>
                  <a:lnTo>
                    <a:pt x="40209" y="103803"/>
                  </a:lnTo>
                  <a:lnTo>
                    <a:pt x="68958" y="68958"/>
                  </a:lnTo>
                  <a:lnTo>
                    <a:pt x="103803" y="40209"/>
                  </a:lnTo>
                  <a:lnTo>
                    <a:pt x="143796" y="18502"/>
                  </a:lnTo>
                  <a:lnTo>
                    <a:pt x="187990" y="4783"/>
                  </a:lnTo>
                  <a:lnTo>
                    <a:pt x="235439" y="0"/>
                  </a:lnTo>
                  <a:lnTo>
                    <a:pt x="281586" y="4565"/>
                  </a:lnTo>
                  <a:lnTo>
                    <a:pt x="325538" y="17921"/>
                  </a:lnTo>
                  <a:lnTo>
                    <a:pt x="366062" y="39556"/>
                  </a:lnTo>
                  <a:lnTo>
                    <a:pt x="401921" y="68958"/>
                  </a:lnTo>
                  <a:lnTo>
                    <a:pt x="431323" y="104817"/>
                  </a:lnTo>
                  <a:lnTo>
                    <a:pt x="452958" y="145341"/>
                  </a:lnTo>
                  <a:lnTo>
                    <a:pt x="466314" y="189293"/>
                  </a:lnTo>
                  <a:lnTo>
                    <a:pt x="470879" y="235439"/>
                  </a:lnTo>
                  <a:lnTo>
                    <a:pt x="466096" y="282889"/>
                  </a:lnTo>
                  <a:lnTo>
                    <a:pt x="452377" y="327083"/>
                  </a:lnTo>
                  <a:lnTo>
                    <a:pt x="430670" y="367076"/>
                  </a:lnTo>
                  <a:lnTo>
                    <a:pt x="401921" y="401921"/>
                  </a:lnTo>
                  <a:lnTo>
                    <a:pt x="367076" y="430670"/>
                  </a:lnTo>
                  <a:lnTo>
                    <a:pt x="327083" y="452377"/>
                  </a:lnTo>
                  <a:lnTo>
                    <a:pt x="282889" y="466096"/>
                  </a:lnTo>
                  <a:lnTo>
                    <a:pt x="235439" y="470879"/>
                  </a:lnTo>
                  <a:close/>
                </a:path>
              </a:pathLst>
            </a:custGeom>
            <a:solidFill>
              <a:srgbClr val="4950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4360" y="1585080"/>
              <a:ext cx="211679" cy="21167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12060" y="2055800"/>
            <a:ext cx="1076325" cy="54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272525"/>
                </a:solidFill>
                <a:latin typeface="Arial"/>
                <a:cs typeface="Arial"/>
              </a:rPr>
              <a:t>Facebook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200" b="1">
                <a:solidFill>
                  <a:srgbClr val="272525"/>
                </a:solidFill>
                <a:latin typeface="Arial"/>
                <a:cs typeface="Arial"/>
              </a:rPr>
              <a:t>Najlepszy</a:t>
            </a:r>
            <a:r>
              <a:rPr dirty="0" sz="1200" spc="18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72525"/>
                </a:solidFill>
                <a:latin typeface="Arial"/>
                <a:cs typeface="Arial"/>
              </a:rPr>
              <a:t>dla: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969" y="2672059"/>
            <a:ext cx="1391920" cy="73914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530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Lokalnych</a:t>
            </a:r>
            <a:r>
              <a:rPr dirty="0" sz="1200" spc="-7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0">
                <a:solidFill>
                  <a:srgbClr val="272525"/>
                </a:solidFill>
                <a:latin typeface="Lucida Grande"/>
                <a:cs typeface="Lucida Grande"/>
              </a:rPr>
              <a:t>firm</a:t>
            </a:r>
            <a:endParaRPr sz="1200">
              <a:latin typeface="Lucida Grande"/>
              <a:cs typeface="Lucida Grande"/>
            </a:endParaRPr>
          </a:p>
          <a:p>
            <a:pPr marL="318770" indent="-306070">
              <a:lnSpc>
                <a:spcPct val="100000"/>
              </a:lnSpc>
              <a:spcBef>
                <a:spcPts val="434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Usług</a:t>
            </a:r>
            <a:endParaRPr sz="1200">
              <a:latin typeface="Lucida Grande"/>
              <a:cs typeface="Lucida Grande"/>
            </a:endParaRPr>
          </a:p>
          <a:p>
            <a:pPr marL="318770" indent="-306070">
              <a:lnSpc>
                <a:spcPct val="100000"/>
              </a:lnSpc>
              <a:spcBef>
                <a:spcPts val="430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Sklepów</a:t>
            </a:r>
            <a:endParaRPr sz="1200">
              <a:latin typeface="Lucida Grande"/>
              <a:cs typeface="Lucida Gran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65637" y="1287277"/>
            <a:ext cx="5368925" cy="2303145"/>
            <a:chOff x="6165637" y="1287277"/>
            <a:chExt cx="5368925" cy="2303145"/>
          </a:xfrm>
        </p:grpSpPr>
        <p:sp>
          <p:nvSpPr>
            <p:cNvPr id="11" name="object 11"/>
            <p:cNvSpPr/>
            <p:nvPr/>
          </p:nvSpPr>
          <p:spPr>
            <a:xfrm>
              <a:off x="6170400" y="1292040"/>
              <a:ext cx="5359400" cy="2293620"/>
            </a:xfrm>
            <a:custGeom>
              <a:avLst/>
              <a:gdLst/>
              <a:ahLst/>
              <a:cxnLst/>
              <a:rect l="l" t="t" r="r" b="b"/>
              <a:pathLst>
                <a:path w="5359400" h="2293620">
                  <a:moveTo>
                    <a:pt x="5297724" y="2293199"/>
                  </a:moveTo>
                  <a:lnTo>
                    <a:pt x="61595" y="2293199"/>
                  </a:lnTo>
                  <a:lnTo>
                    <a:pt x="37619" y="2288359"/>
                  </a:lnTo>
                  <a:lnTo>
                    <a:pt x="18040" y="2275159"/>
                  </a:lnTo>
                  <a:lnTo>
                    <a:pt x="4840" y="2255580"/>
                  </a:lnTo>
                  <a:lnTo>
                    <a:pt x="0" y="2231604"/>
                  </a:lnTo>
                  <a:lnTo>
                    <a:pt x="0" y="61595"/>
                  </a:lnTo>
                  <a:lnTo>
                    <a:pt x="4840" y="37619"/>
                  </a:lnTo>
                  <a:lnTo>
                    <a:pt x="18040" y="18040"/>
                  </a:lnTo>
                  <a:lnTo>
                    <a:pt x="37619" y="4840"/>
                  </a:lnTo>
                  <a:lnTo>
                    <a:pt x="61595" y="0"/>
                  </a:lnTo>
                  <a:lnTo>
                    <a:pt x="5297724" y="0"/>
                  </a:lnTo>
                  <a:lnTo>
                    <a:pt x="5341278" y="18040"/>
                  </a:lnTo>
                  <a:lnTo>
                    <a:pt x="5359319" y="61595"/>
                  </a:lnTo>
                  <a:lnTo>
                    <a:pt x="5359319" y="2231604"/>
                  </a:lnTo>
                  <a:lnTo>
                    <a:pt x="5354479" y="2255580"/>
                  </a:lnTo>
                  <a:lnTo>
                    <a:pt x="5341279" y="2275159"/>
                  </a:lnTo>
                  <a:lnTo>
                    <a:pt x="5321700" y="2288359"/>
                  </a:lnTo>
                  <a:lnTo>
                    <a:pt x="5297724" y="229319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70400" y="1292040"/>
              <a:ext cx="5359400" cy="2293620"/>
            </a:xfrm>
            <a:custGeom>
              <a:avLst/>
              <a:gdLst/>
              <a:ahLst/>
              <a:cxnLst/>
              <a:rect l="l" t="t" r="r" b="b"/>
              <a:pathLst>
                <a:path w="5359400" h="2293620">
                  <a:moveTo>
                    <a:pt x="0" y="61595"/>
                  </a:moveTo>
                  <a:lnTo>
                    <a:pt x="4840" y="37619"/>
                  </a:lnTo>
                  <a:lnTo>
                    <a:pt x="18040" y="18040"/>
                  </a:lnTo>
                  <a:lnTo>
                    <a:pt x="37619" y="4840"/>
                  </a:lnTo>
                  <a:lnTo>
                    <a:pt x="61595" y="0"/>
                  </a:lnTo>
                  <a:lnTo>
                    <a:pt x="5297724" y="0"/>
                  </a:lnTo>
                  <a:lnTo>
                    <a:pt x="5341278" y="18040"/>
                  </a:lnTo>
                  <a:lnTo>
                    <a:pt x="5359319" y="61595"/>
                  </a:lnTo>
                  <a:lnTo>
                    <a:pt x="5359319" y="2231604"/>
                  </a:lnTo>
                  <a:lnTo>
                    <a:pt x="5354479" y="2255580"/>
                  </a:lnTo>
                  <a:lnTo>
                    <a:pt x="5341279" y="2275159"/>
                  </a:lnTo>
                  <a:lnTo>
                    <a:pt x="5321700" y="2288359"/>
                  </a:lnTo>
                  <a:lnTo>
                    <a:pt x="5297724" y="2293199"/>
                  </a:lnTo>
                  <a:lnTo>
                    <a:pt x="61595" y="2293199"/>
                  </a:lnTo>
                  <a:lnTo>
                    <a:pt x="37619" y="2288359"/>
                  </a:lnTo>
                  <a:lnTo>
                    <a:pt x="18040" y="2275159"/>
                  </a:lnTo>
                  <a:lnTo>
                    <a:pt x="4840" y="2255580"/>
                  </a:lnTo>
                  <a:lnTo>
                    <a:pt x="0" y="2231604"/>
                  </a:lnTo>
                  <a:lnTo>
                    <a:pt x="0" y="61595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33840" y="145548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>
                  <a:moveTo>
                    <a:pt x="235439" y="470879"/>
                  </a:moveTo>
                  <a:lnTo>
                    <a:pt x="187990" y="466096"/>
                  </a:lnTo>
                  <a:lnTo>
                    <a:pt x="143796" y="452377"/>
                  </a:lnTo>
                  <a:lnTo>
                    <a:pt x="103803" y="430670"/>
                  </a:lnTo>
                  <a:lnTo>
                    <a:pt x="68958" y="401921"/>
                  </a:lnTo>
                  <a:lnTo>
                    <a:pt x="40209" y="367076"/>
                  </a:lnTo>
                  <a:lnTo>
                    <a:pt x="18502" y="327083"/>
                  </a:lnTo>
                  <a:lnTo>
                    <a:pt x="4783" y="282889"/>
                  </a:lnTo>
                  <a:lnTo>
                    <a:pt x="0" y="235439"/>
                  </a:lnTo>
                  <a:lnTo>
                    <a:pt x="4783" y="187990"/>
                  </a:lnTo>
                  <a:lnTo>
                    <a:pt x="18502" y="143796"/>
                  </a:lnTo>
                  <a:lnTo>
                    <a:pt x="40209" y="103803"/>
                  </a:lnTo>
                  <a:lnTo>
                    <a:pt x="68958" y="68958"/>
                  </a:lnTo>
                  <a:lnTo>
                    <a:pt x="103803" y="40209"/>
                  </a:lnTo>
                  <a:lnTo>
                    <a:pt x="143796" y="18502"/>
                  </a:lnTo>
                  <a:lnTo>
                    <a:pt x="187990" y="4783"/>
                  </a:lnTo>
                  <a:lnTo>
                    <a:pt x="235439" y="0"/>
                  </a:lnTo>
                  <a:lnTo>
                    <a:pt x="281586" y="4565"/>
                  </a:lnTo>
                  <a:lnTo>
                    <a:pt x="325538" y="17921"/>
                  </a:lnTo>
                  <a:lnTo>
                    <a:pt x="366062" y="39556"/>
                  </a:lnTo>
                  <a:lnTo>
                    <a:pt x="401920" y="68958"/>
                  </a:lnTo>
                  <a:lnTo>
                    <a:pt x="431323" y="104817"/>
                  </a:lnTo>
                  <a:lnTo>
                    <a:pt x="452958" y="145341"/>
                  </a:lnTo>
                  <a:lnTo>
                    <a:pt x="466314" y="189293"/>
                  </a:lnTo>
                  <a:lnTo>
                    <a:pt x="470879" y="235439"/>
                  </a:lnTo>
                  <a:lnTo>
                    <a:pt x="466096" y="282889"/>
                  </a:lnTo>
                  <a:lnTo>
                    <a:pt x="452377" y="327083"/>
                  </a:lnTo>
                  <a:lnTo>
                    <a:pt x="430670" y="367076"/>
                  </a:lnTo>
                  <a:lnTo>
                    <a:pt x="401921" y="401921"/>
                  </a:lnTo>
                  <a:lnTo>
                    <a:pt x="367076" y="430670"/>
                  </a:lnTo>
                  <a:lnTo>
                    <a:pt x="327083" y="452377"/>
                  </a:lnTo>
                  <a:lnTo>
                    <a:pt x="282889" y="466096"/>
                  </a:lnTo>
                  <a:lnTo>
                    <a:pt x="235439" y="470879"/>
                  </a:lnTo>
                  <a:close/>
                </a:path>
              </a:pathLst>
            </a:custGeom>
            <a:solidFill>
              <a:srgbClr val="4950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3440" y="1585080"/>
              <a:ext cx="211679" cy="2116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321140" y="2055800"/>
            <a:ext cx="1076325" cy="54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272525"/>
                </a:solidFill>
                <a:latin typeface="Arial"/>
                <a:cs typeface="Arial"/>
              </a:rPr>
              <a:t>Instagram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200" b="1">
                <a:solidFill>
                  <a:srgbClr val="272525"/>
                </a:solidFill>
                <a:latin typeface="Arial"/>
                <a:cs typeface="Arial"/>
              </a:rPr>
              <a:t>Najlepszy</a:t>
            </a:r>
            <a:r>
              <a:rPr dirty="0" sz="1200" spc="18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72525"/>
                </a:solidFill>
                <a:latin typeface="Arial"/>
                <a:cs typeface="Arial"/>
              </a:rPr>
              <a:t>dla: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58049" y="2672059"/>
            <a:ext cx="1676400" cy="73914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530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>
                <a:solidFill>
                  <a:srgbClr val="272525"/>
                </a:solidFill>
                <a:latin typeface="Lucida Grande"/>
                <a:cs typeface="Lucida Grande"/>
              </a:rPr>
              <a:t>Branży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 beauty</a:t>
            </a:r>
            <a:endParaRPr sz="1200">
              <a:latin typeface="Lucida Grande"/>
              <a:cs typeface="Lucida Grande"/>
            </a:endParaRPr>
          </a:p>
          <a:p>
            <a:pPr marL="318770" indent="-306070">
              <a:lnSpc>
                <a:spcPct val="100000"/>
              </a:lnSpc>
              <a:spcBef>
                <a:spcPts val="434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Gastronomii</a:t>
            </a:r>
            <a:endParaRPr sz="1200">
              <a:latin typeface="Lucida Grande"/>
              <a:cs typeface="Lucida Grande"/>
            </a:endParaRPr>
          </a:p>
          <a:p>
            <a:pPr marL="318770" indent="-306070">
              <a:lnSpc>
                <a:spcPct val="100000"/>
              </a:lnSpc>
              <a:spcBef>
                <a:spcPts val="430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25">
                <a:solidFill>
                  <a:srgbClr val="272525"/>
                </a:solidFill>
                <a:latin typeface="Lucida Grande"/>
                <a:cs typeface="Lucida Grande"/>
              </a:rPr>
              <a:t>Turystyki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60">
                <a:solidFill>
                  <a:srgbClr val="272525"/>
                </a:solidFill>
                <a:latin typeface="Lucida Grande"/>
                <a:cs typeface="Lucida Grande"/>
              </a:rPr>
              <a:t>i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lifestyle</a:t>
            </a:r>
            <a:endParaRPr sz="1200">
              <a:latin typeface="Lucida Grande"/>
              <a:cs typeface="Lucida Grande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56557" y="3713677"/>
            <a:ext cx="5368925" cy="2411095"/>
            <a:chOff x="656557" y="3713677"/>
            <a:chExt cx="5368925" cy="2411095"/>
          </a:xfrm>
        </p:grpSpPr>
        <p:sp>
          <p:nvSpPr>
            <p:cNvPr id="18" name="object 18"/>
            <p:cNvSpPr/>
            <p:nvPr/>
          </p:nvSpPr>
          <p:spPr>
            <a:xfrm>
              <a:off x="661320" y="3718440"/>
              <a:ext cx="5359400" cy="2401570"/>
            </a:xfrm>
            <a:custGeom>
              <a:avLst/>
              <a:gdLst/>
              <a:ahLst/>
              <a:cxnLst/>
              <a:rect l="l" t="t" r="r" b="b"/>
              <a:pathLst>
                <a:path w="5359400" h="2401570">
                  <a:moveTo>
                    <a:pt x="5294813" y="2401559"/>
                  </a:moveTo>
                  <a:lnTo>
                    <a:pt x="64505" y="2401559"/>
                  </a:lnTo>
                  <a:lnTo>
                    <a:pt x="39397" y="2396490"/>
                  </a:lnTo>
                  <a:lnTo>
                    <a:pt x="18893" y="2382666"/>
                  </a:lnTo>
                  <a:lnTo>
                    <a:pt x="5069" y="2362162"/>
                  </a:lnTo>
                  <a:lnTo>
                    <a:pt x="0" y="2337054"/>
                  </a:lnTo>
                  <a:lnTo>
                    <a:pt x="0" y="64505"/>
                  </a:lnTo>
                  <a:lnTo>
                    <a:pt x="5069" y="39397"/>
                  </a:lnTo>
                  <a:lnTo>
                    <a:pt x="18893" y="18893"/>
                  </a:lnTo>
                  <a:lnTo>
                    <a:pt x="39397" y="5069"/>
                  </a:lnTo>
                  <a:lnTo>
                    <a:pt x="64505" y="0"/>
                  </a:lnTo>
                  <a:lnTo>
                    <a:pt x="5294813" y="0"/>
                  </a:lnTo>
                  <a:lnTo>
                    <a:pt x="5340426" y="18893"/>
                  </a:lnTo>
                  <a:lnTo>
                    <a:pt x="5359319" y="64505"/>
                  </a:lnTo>
                  <a:lnTo>
                    <a:pt x="5359319" y="2337054"/>
                  </a:lnTo>
                  <a:lnTo>
                    <a:pt x="5354250" y="2362162"/>
                  </a:lnTo>
                  <a:lnTo>
                    <a:pt x="5340426" y="2382666"/>
                  </a:lnTo>
                  <a:lnTo>
                    <a:pt x="5319922" y="2396490"/>
                  </a:lnTo>
                  <a:lnTo>
                    <a:pt x="5294813" y="24015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61320" y="3718440"/>
              <a:ext cx="5359400" cy="2401570"/>
            </a:xfrm>
            <a:custGeom>
              <a:avLst/>
              <a:gdLst/>
              <a:ahLst/>
              <a:cxnLst/>
              <a:rect l="l" t="t" r="r" b="b"/>
              <a:pathLst>
                <a:path w="5359400" h="2401570">
                  <a:moveTo>
                    <a:pt x="0" y="64505"/>
                  </a:moveTo>
                  <a:lnTo>
                    <a:pt x="5069" y="39397"/>
                  </a:lnTo>
                  <a:lnTo>
                    <a:pt x="18893" y="18893"/>
                  </a:lnTo>
                  <a:lnTo>
                    <a:pt x="39397" y="5069"/>
                  </a:lnTo>
                  <a:lnTo>
                    <a:pt x="64505" y="0"/>
                  </a:lnTo>
                  <a:lnTo>
                    <a:pt x="5294813" y="0"/>
                  </a:lnTo>
                  <a:lnTo>
                    <a:pt x="5340426" y="18893"/>
                  </a:lnTo>
                  <a:lnTo>
                    <a:pt x="5359319" y="64505"/>
                  </a:lnTo>
                  <a:lnTo>
                    <a:pt x="5359319" y="2337054"/>
                  </a:lnTo>
                  <a:lnTo>
                    <a:pt x="5354250" y="2362162"/>
                  </a:lnTo>
                  <a:lnTo>
                    <a:pt x="5340426" y="2382666"/>
                  </a:lnTo>
                  <a:lnTo>
                    <a:pt x="5319922" y="2396490"/>
                  </a:lnTo>
                  <a:lnTo>
                    <a:pt x="5294813" y="2401559"/>
                  </a:lnTo>
                  <a:lnTo>
                    <a:pt x="64505" y="2401559"/>
                  </a:lnTo>
                  <a:lnTo>
                    <a:pt x="39397" y="2396490"/>
                  </a:lnTo>
                  <a:lnTo>
                    <a:pt x="18893" y="2382666"/>
                  </a:lnTo>
                  <a:lnTo>
                    <a:pt x="5069" y="2362162"/>
                  </a:lnTo>
                  <a:lnTo>
                    <a:pt x="0" y="2337054"/>
                  </a:lnTo>
                  <a:lnTo>
                    <a:pt x="0" y="64505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24760" y="384588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69" h="471170">
                  <a:moveTo>
                    <a:pt x="235439" y="470879"/>
                  </a:moveTo>
                  <a:lnTo>
                    <a:pt x="187990" y="466096"/>
                  </a:lnTo>
                  <a:lnTo>
                    <a:pt x="143796" y="452377"/>
                  </a:lnTo>
                  <a:lnTo>
                    <a:pt x="103803" y="430670"/>
                  </a:lnTo>
                  <a:lnTo>
                    <a:pt x="68958" y="401921"/>
                  </a:lnTo>
                  <a:lnTo>
                    <a:pt x="40209" y="367076"/>
                  </a:lnTo>
                  <a:lnTo>
                    <a:pt x="18502" y="327083"/>
                  </a:lnTo>
                  <a:lnTo>
                    <a:pt x="4783" y="282889"/>
                  </a:lnTo>
                  <a:lnTo>
                    <a:pt x="0" y="235439"/>
                  </a:lnTo>
                  <a:lnTo>
                    <a:pt x="4783" y="187990"/>
                  </a:lnTo>
                  <a:lnTo>
                    <a:pt x="18502" y="143796"/>
                  </a:lnTo>
                  <a:lnTo>
                    <a:pt x="40209" y="103803"/>
                  </a:lnTo>
                  <a:lnTo>
                    <a:pt x="68958" y="68958"/>
                  </a:lnTo>
                  <a:lnTo>
                    <a:pt x="103803" y="40209"/>
                  </a:lnTo>
                  <a:lnTo>
                    <a:pt x="143796" y="18502"/>
                  </a:lnTo>
                  <a:lnTo>
                    <a:pt x="187990" y="4783"/>
                  </a:lnTo>
                  <a:lnTo>
                    <a:pt x="235439" y="0"/>
                  </a:lnTo>
                  <a:lnTo>
                    <a:pt x="281586" y="4565"/>
                  </a:lnTo>
                  <a:lnTo>
                    <a:pt x="325538" y="17921"/>
                  </a:lnTo>
                  <a:lnTo>
                    <a:pt x="366062" y="39556"/>
                  </a:lnTo>
                  <a:lnTo>
                    <a:pt x="401921" y="68958"/>
                  </a:lnTo>
                  <a:lnTo>
                    <a:pt x="431323" y="104817"/>
                  </a:lnTo>
                  <a:lnTo>
                    <a:pt x="452958" y="145340"/>
                  </a:lnTo>
                  <a:lnTo>
                    <a:pt x="466314" y="189293"/>
                  </a:lnTo>
                  <a:lnTo>
                    <a:pt x="470879" y="235439"/>
                  </a:lnTo>
                  <a:lnTo>
                    <a:pt x="466096" y="282889"/>
                  </a:lnTo>
                  <a:lnTo>
                    <a:pt x="452377" y="327083"/>
                  </a:lnTo>
                  <a:lnTo>
                    <a:pt x="430670" y="367076"/>
                  </a:lnTo>
                  <a:lnTo>
                    <a:pt x="401921" y="401921"/>
                  </a:lnTo>
                  <a:lnTo>
                    <a:pt x="367076" y="430670"/>
                  </a:lnTo>
                  <a:lnTo>
                    <a:pt x="327083" y="452377"/>
                  </a:lnTo>
                  <a:lnTo>
                    <a:pt x="282889" y="466096"/>
                  </a:lnTo>
                  <a:lnTo>
                    <a:pt x="235439" y="470879"/>
                  </a:lnTo>
                  <a:close/>
                </a:path>
              </a:pathLst>
            </a:custGeom>
            <a:solidFill>
              <a:srgbClr val="4950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360" y="3975120"/>
              <a:ext cx="211679" cy="21167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12060" y="4373840"/>
            <a:ext cx="1076325" cy="54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272525"/>
                </a:solidFill>
                <a:latin typeface="Arial"/>
                <a:cs typeface="Arial"/>
              </a:rPr>
              <a:t>LinkedIn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200" b="1">
                <a:solidFill>
                  <a:srgbClr val="272525"/>
                </a:solidFill>
                <a:latin typeface="Arial"/>
                <a:cs typeface="Arial"/>
              </a:rPr>
              <a:t>Najlepszy</a:t>
            </a:r>
            <a:r>
              <a:rPr dirty="0" sz="1200" spc="18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72525"/>
                </a:solidFill>
                <a:latin typeface="Arial"/>
                <a:cs typeface="Arial"/>
              </a:rPr>
              <a:t>dla: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8969" y="5062459"/>
            <a:ext cx="1937385" cy="73914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530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25">
                <a:solidFill>
                  <a:srgbClr val="272525"/>
                </a:solidFill>
                <a:latin typeface="Lucida Grande"/>
                <a:cs typeface="Lucida Grande"/>
              </a:rPr>
              <a:t>B2B</a:t>
            </a:r>
            <a:endParaRPr sz="1200">
              <a:latin typeface="Lucida Grande"/>
              <a:cs typeface="Lucida Grande"/>
            </a:endParaRPr>
          </a:p>
          <a:p>
            <a:pPr marL="318770" indent="-306070">
              <a:lnSpc>
                <a:spcPct val="100000"/>
              </a:lnSpc>
              <a:spcBef>
                <a:spcPts val="434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20">
                <a:solidFill>
                  <a:srgbClr val="272525"/>
                </a:solidFill>
                <a:latin typeface="Lucida Grande"/>
                <a:cs typeface="Lucida Grande"/>
              </a:rPr>
              <a:t>Usług</a:t>
            </a:r>
            <a:r>
              <a:rPr dirty="0" sz="1200" spc="-7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20">
                <a:solidFill>
                  <a:srgbClr val="272525"/>
                </a:solidFill>
                <a:latin typeface="Lucida Grande"/>
                <a:cs typeface="Lucida Grande"/>
              </a:rPr>
              <a:t>profesjonalnych</a:t>
            </a:r>
            <a:endParaRPr sz="1200">
              <a:latin typeface="Lucida Grande"/>
              <a:cs typeface="Lucida Grande"/>
            </a:endParaRPr>
          </a:p>
          <a:p>
            <a:pPr marL="318770" indent="-306070">
              <a:lnSpc>
                <a:spcPct val="100000"/>
              </a:lnSpc>
              <a:spcBef>
                <a:spcPts val="430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Ekspertów</a:t>
            </a:r>
            <a:endParaRPr sz="1200">
              <a:latin typeface="Lucida Grande"/>
              <a:cs typeface="Lucida Grande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165637" y="3713677"/>
            <a:ext cx="5368925" cy="2411095"/>
            <a:chOff x="6165637" y="3713677"/>
            <a:chExt cx="5368925" cy="2411095"/>
          </a:xfrm>
        </p:grpSpPr>
        <p:sp>
          <p:nvSpPr>
            <p:cNvPr id="25" name="object 25"/>
            <p:cNvSpPr/>
            <p:nvPr/>
          </p:nvSpPr>
          <p:spPr>
            <a:xfrm>
              <a:off x="6170400" y="3718440"/>
              <a:ext cx="5359400" cy="2401570"/>
            </a:xfrm>
            <a:custGeom>
              <a:avLst/>
              <a:gdLst/>
              <a:ahLst/>
              <a:cxnLst/>
              <a:rect l="l" t="t" r="r" b="b"/>
              <a:pathLst>
                <a:path w="5359400" h="2401570">
                  <a:moveTo>
                    <a:pt x="5294813" y="2401559"/>
                  </a:moveTo>
                  <a:lnTo>
                    <a:pt x="64505" y="2401559"/>
                  </a:lnTo>
                  <a:lnTo>
                    <a:pt x="39397" y="2396490"/>
                  </a:lnTo>
                  <a:lnTo>
                    <a:pt x="18893" y="2382666"/>
                  </a:lnTo>
                  <a:lnTo>
                    <a:pt x="5069" y="2362162"/>
                  </a:lnTo>
                  <a:lnTo>
                    <a:pt x="0" y="2337054"/>
                  </a:lnTo>
                  <a:lnTo>
                    <a:pt x="0" y="64505"/>
                  </a:lnTo>
                  <a:lnTo>
                    <a:pt x="5069" y="39397"/>
                  </a:lnTo>
                  <a:lnTo>
                    <a:pt x="18893" y="18893"/>
                  </a:lnTo>
                  <a:lnTo>
                    <a:pt x="39397" y="5069"/>
                  </a:lnTo>
                  <a:lnTo>
                    <a:pt x="64505" y="0"/>
                  </a:lnTo>
                  <a:lnTo>
                    <a:pt x="5294813" y="0"/>
                  </a:lnTo>
                  <a:lnTo>
                    <a:pt x="5340426" y="18893"/>
                  </a:lnTo>
                  <a:lnTo>
                    <a:pt x="5359319" y="64505"/>
                  </a:lnTo>
                  <a:lnTo>
                    <a:pt x="5359319" y="2337054"/>
                  </a:lnTo>
                  <a:lnTo>
                    <a:pt x="5354250" y="2362162"/>
                  </a:lnTo>
                  <a:lnTo>
                    <a:pt x="5340426" y="2382666"/>
                  </a:lnTo>
                  <a:lnTo>
                    <a:pt x="5319922" y="2396490"/>
                  </a:lnTo>
                  <a:lnTo>
                    <a:pt x="5294813" y="24015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170400" y="3718440"/>
              <a:ext cx="5359400" cy="2401570"/>
            </a:xfrm>
            <a:custGeom>
              <a:avLst/>
              <a:gdLst/>
              <a:ahLst/>
              <a:cxnLst/>
              <a:rect l="l" t="t" r="r" b="b"/>
              <a:pathLst>
                <a:path w="5359400" h="2401570">
                  <a:moveTo>
                    <a:pt x="0" y="64505"/>
                  </a:moveTo>
                  <a:lnTo>
                    <a:pt x="5069" y="39397"/>
                  </a:lnTo>
                  <a:lnTo>
                    <a:pt x="18893" y="18893"/>
                  </a:lnTo>
                  <a:lnTo>
                    <a:pt x="39397" y="5069"/>
                  </a:lnTo>
                  <a:lnTo>
                    <a:pt x="64505" y="0"/>
                  </a:lnTo>
                  <a:lnTo>
                    <a:pt x="5294813" y="0"/>
                  </a:lnTo>
                  <a:lnTo>
                    <a:pt x="5340426" y="18893"/>
                  </a:lnTo>
                  <a:lnTo>
                    <a:pt x="5359319" y="64505"/>
                  </a:lnTo>
                  <a:lnTo>
                    <a:pt x="5359319" y="2337054"/>
                  </a:lnTo>
                  <a:lnTo>
                    <a:pt x="5354250" y="2362162"/>
                  </a:lnTo>
                  <a:lnTo>
                    <a:pt x="5340426" y="2382666"/>
                  </a:lnTo>
                  <a:lnTo>
                    <a:pt x="5319922" y="2396490"/>
                  </a:lnTo>
                  <a:lnTo>
                    <a:pt x="5294813" y="2401559"/>
                  </a:lnTo>
                  <a:lnTo>
                    <a:pt x="64505" y="2401559"/>
                  </a:lnTo>
                  <a:lnTo>
                    <a:pt x="39397" y="2396490"/>
                  </a:lnTo>
                  <a:lnTo>
                    <a:pt x="18893" y="2382666"/>
                  </a:lnTo>
                  <a:lnTo>
                    <a:pt x="5069" y="2362162"/>
                  </a:lnTo>
                  <a:lnTo>
                    <a:pt x="0" y="2337054"/>
                  </a:lnTo>
                  <a:lnTo>
                    <a:pt x="0" y="64505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333840" y="3845880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70">
                  <a:moveTo>
                    <a:pt x="235439" y="470879"/>
                  </a:moveTo>
                  <a:lnTo>
                    <a:pt x="187990" y="466096"/>
                  </a:lnTo>
                  <a:lnTo>
                    <a:pt x="143796" y="452377"/>
                  </a:lnTo>
                  <a:lnTo>
                    <a:pt x="103803" y="430670"/>
                  </a:lnTo>
                  <a:lnTo>
                    <a:pt x="68958" y="401921"/>
                  </a:lnTo>
                  <a:lnTo>
                    <a:pt x="40209" y="367076"/>
                  </a:lnTo>
                  <a:lnTo>
                    <a:pt x="18502" y="327083"/>
                  </a:lnTo>
                  <a:lnTo>
                    <a:pt x="4783" y="282889"/>
                  </a:lnTo>
                  <a:lnTo>
                    <a:pt x="0" y="235439"/>
                  </a:lnTo>
                  <a:lnTo>
                    <a:pt x="4783" y="187990"/>
                  </a:lnTo>
                  <a:lnTo>
                    <a:pt x="18502" y="143796"/>
                  </a:lnTo>
                  <a:lnTo>
                    <a:pt x="40209" y="103803"/>
                  </a:lnTo>
                  <a:lnTo>
                    <a:pt x="68958" y="68958"/>
                  </a:lnTo>
                  <a:lnTo>
                    <a:pt x="103803" y="40209"/>
                  </a:lnTo>
                  <a:lnTo>
                    <a:pt x="143796" y="18502"/>
                  </a:lnTo>
                  <a:lnTo>
                    <a:pt x="187990" y="4783"/>
                  </a:lnTo>
                  <a:lnTo>
                    <a:pt x="235439" y="0"/>
                  </a:lnTo>
                  <a:lnTo>
                    <a:pt x="281586" y="4565"/>
                  </a:lnTo>
                  <a:lnTo>
                    <a:pt x="325538" y="17921"/>
                  </a:lnTo>
                  <a:lnTo>
                    <a:pt x="366062" y="39556"/>
                  </a:lnTo>
                  <a:lnTo>
                    <a:pt x="401920" y="68958"/>
                  </a:lnTo>
                  <a:lnTo>
                    <a:pt x="431323" y="104817"/>
                  </a:lnTo>
                  <a:lnTo>
                    <a:pt x="452958" y="145340"/>
                  </a:lnTo>
                  <a:lnTo>
                    <a:pt x="466314" y="189293"/>
                  </a:lnTo>
                  <a:lnTo>
                    <a:pt x="470879" y="235439"/>
                  </a:lnTo>
                  <a:lnTo>
                    <a:pt x="466096" y="282889"/>
                  </a:lnTo>
                  <a:lnTo>
                    <a:pt x="452377" y="327083"/>
                  </a:lnTo>
                  <a:lnTo>
                    <a:pt x="430670" y="367076"/>
                  </a:lnTo>
                  <a:lnTo>
                    <a:pt x="401921" y="401921"/>
                  </a:lnTo>
                  <a:lnTo>
                    <a:pt x="367076" y="430670"/>
                  </a:lnTo>
                  <a:lnTo>
                    <a:pt x="327083" y="452377"/>
                  </a:lnTo>
                  <a:lnTo>
                    <a:pt x="282889" y="466096"/>
                  </a:lnTo>
                  <a:lnTo>
                    <a:pt x="235439" y="470879"/>
                  </a:lnTo>
                  <a:close/>
                </a:path>
              </a:pathLst>
            </a:custGeom>
            <a:solidFill>
              <a:srgbClr val="4950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3440" y="3975120"/>
              <a:ext cx="211679" cy="2116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6321140" y="4373840"/>
            <a:ext cx="1076325" cy="54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272525"/>
                </a:solidFill>
                <a:latin typeface="Arial"/>
                <a:cs typeface="Arial"/>
              </a:rPr>
              <a:t>TikTok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200" b="1">
                <a:solidFill>
                  <a:srgbClr val="272525"/>
                </a:solidFill>
                <a:latin typeface="Arial"/>
                <a:cs typeface="Arial"/>
              </a:rPr>
              <a:t>Najlepszy</a:t>
            </a:r>
            <a:r>
              <a:rPr dirty="0" sz="1200" spc="18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272525"/>
                </a:solidFill>
                <a:latin typeface="Arial"/>
                <a:cs typeface="Arial"/>
              </a:rPr>
              <a:t>dla: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58049" y="5026460"/>
            <a:ext cx="2296160" cy="50101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530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Budowania</a:t>
            </a:r>
            <a:r>
              <a:rPr dirty="0" sz="120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zasięgów</a:t>
            </a:r>
            <a:endParaRPr sz="1200">
              <a:latin typeface="Lucida Grande"/>
              <a:cs typeface="Lucida Grande"/>
            </a:endParaRPr>
          </a:p>
          <a:p>
            <a:pPr marL="318770" indent="-306070">
              <a:lnSpc>
                <a:spcPct val="100000"/>
              </a:lnSpc>
              <a:spcBef>
                <a:spcPts val="434"/>
              </a:spcBef>
              <a:buFont typeface="Arial"/>
              <a:buChar char="∙"/>
              <a:tabLst>
                <a:tab pos="318770" algn="l"/>
              </a:tabLst>
            </a:pP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Młodszych</a:t>
            </a:r>
            <a:r>
              <a:rPr dirty="0" sz="12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35">
                <a:solidFill>
                  <a:srgbClr val="272525"/>
                </a:solidFill>
                <a:latin typeface="Lucida Grande"/>
                <a:cs typeface="Lucida Grande"/>
              </a:rPr>
              <a:t>grup</a:t>
            </a:r>
            <a:r>
              <a:rPr dirty="0" sz="1200" spc="-4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00" spc="-10">
                <a:solidFill>
                  <a:srgbClr val="272525"/>
                </a:solidFill>
                <a:latin typeface="Lucida Grande"/>
                <a:cs typeface="Lucida Grande"/>
              </a:rPr>
              <a:t>odbiorców</a:t>
            </a:r>
            <a:endParaRPr sz="12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000" y="990720"/>
            <a:ext cx="3372119" cy="505835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48620" y="992830"/>
            <a:ext cx="3954779" cy="1377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ts val="4060"/>
              </a:lnSpc>
              <a:spcBef>
                <a:spcPts val="100"/>
              </a:spcBef>
            </a:pPr>
            <a:r>
              <a:rPr dirty="0" sz="3250"/>
              <a:t>Co</a:t>
            </a:r>
            <a:r>
              <a:rPr dirty="0" sz="3250" spc="-110"/>
              <a:t> </a:t>
            </a:r>
            <a:r>
              <a:rPr dirty="0" sz="3250" spc="50"/>
              <a:t>publikować,</a:t>
            </a:r>
            <a:r>
              <a:rPr dirty="0" sz="3250" spc="-215"/>
              <a:t> </a:t>
            </a:r>
            <a:r>
              <a:rPr dirty="0" sz="3250" spc="30"/>
              <a:t>aby </a:t>
            </a:r>
            <a:r>
              <a:rPr dirty="0" sz="3250" spc="50"/>
              <a:t>sprzedawać?</a:t>
            </a:r>
            <a:endParaRPr sz="3250"/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/>
              <a:t>Zasada</a:t>
            </a:r>
            <a:r>
              <a:rPr dirty="0" sz="1600" spc="125"/>
              <a:t> </a:t>
            </a:r>
            <a:r>
              <a:rPr dirty="0" sz="1600" spc="85"/>
              <a:t>70/20/10</a:t>
            </a:r>
            <a:endParaRPr sz="1600"/>
          </a:p>
        </p:txBody>
      </p:sp>
      <p:grpSp>
        <p:nvGrpSpPr>
          <p:cNvPr id="4" name="object 4"/>
          <p:cNvGrpSpPr/>
          <p:nvPr/>
        </p:nvGrpSpPr>
        <p:grpSpPr>
          <a:xfrm>
            <a:off x="656557" y="2623237"/>
            <a:ext cx="6548755" cy="3217545"/>
            <a:chOff x="656557" y="2623237"/>
            <a:chExt cx="6548755" cy="3217545"/>
          </a:xfrm>
        </p:grpSpPr>
        <p:sp>
          <p:nvSpPr>
            <p:cNvPr id="5" name="object 5"/>
            <p:cNvSpPr/>
            <p:nvPr/>
          </p:nvSpPr>
          <p:spPr>
            <a:xfrm>
              <a:off x="661320" y="2628000"/>
              <a:ext cx="6539230" cy="3208020"/>
            </a:xfrm>
            <a:custGeom>
              <a:avLst/>
              <a:gdLst/>
              <a:ahLst/>
              <a:cxnLst/>
              <a:rect l="l" t="t" r="r" b="b"/>
              <a:pathLst>
                <a:path w="6539230" h="3208020">
                  <a:moveTo>
                    <a:pt x="6469227" y="3207959"/>
                  </a:moveTo>
                  <a:lnTo>
                    <a:pt x="69452" y="3207959"/>
                  </a:lnTo>
                  <a:lnTo>
                    <a:pt x="42418" y="3202502"/>
                  </a:lnTo>
                  <a:lnTo>
                    <a:pt x="20342" y="3187617"/>
                  </a:lnTo>
                  <a:lnTo>
                    <a:pt x="5457" y="3165541"/>
                  </a:lnTo>
                  <a:lnTo>
                    <a:pt x="0" y="3138507"/>
                  </a:lnTo>
                  <a:lnTo>
                    <a:pt x="0" y="69452"/>
                  </a:lnTo>
                  <a:lnTo>
                    <a:pt x="5457" y="42418"/>
                  </a:lnTo>
                  <a:lnTo>
                    <a:pt x="20342" y="20342"/>
                  </a:lnTo>
                  <a:lnTo>
                    <a:pt x="42418" y="5457"/>
                  </a:lnTo>
                  <a:lnTo>
                    <a:pt x="69452" y="0"/>
                  </a:lnTo>
                  <a:lnTo>
                    <a:pt x="6469227" y="0"/>
                  </a:lnTo>
                  <a:lnTo>
                    <a:pt x="6507759" y="11668"/>
                  </a:lnTo>
                  <a:lnTo>
                    <a:pt x="6533393" y="42874"/>
                  </a:lnTo>
                  <a:lnTo>
                    <a:pt x="6538679" y="69452"/>
                  </a:lnTo>
                  <a:lnTo>
                    <a:pt x="6538679" y="3138507"/>
                  </a:lnTo>
                  <a:lnTo>
                    <a:pt x="6533222" y="3165541"/>
                  </a:lnTo>
                  <a:lnTo>
                    <a:pt x="6518337" y="3187617"/>
                  </a:lnTo>
                  <a:lnTo>
                    <a:pt x="6496261" y="3202502"/>
                  </a:lnTo>
                  <a:lnTo>
                    <a:pt x="6469227" y="320795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1320" y="2628000"/>
              <a:ext cx="6539230" cy="3208020"/>
            </a:xfrm>
            <a:custGeom>
              <a:avLst/>
              <a:gdLst/>
              <a:ahLst/>
              <a:cxnLst/>
              <a:rect l="l" t="t" r="r" b="b"/>
              <a:pathLst>
                <a:path w="6539230" h="3208020">
                  <a:moveTo>
                    <a:pt x="0" y="69452"/>
                  </a:moveTo>
                  <a:lnTo>
                    <a:pt x="5457" y="42418"/>
                  </a:lnTo>
                  <a:lnTo>
                    <a:pt x="20342" y="20342"/>
                  </a:lnTo>
                  <a:lnTo>
                    <a:pt x="42418" y="5457"/>
                  </a:lnTo>
                  <a:lnTo>
                    <a:pt x="69452" y="0"/>
                  </a:lnTo>
                  <a:lnTo>
                    <a:pt x="6469227" y="0"/>
                  </a:lnTo>
                  <a:lnTo>
                    <a:pt x="6507759" y="11668"/>
                  </a:lnTo>
                  <a:lnTo>
                    <a:pt x="6533393" y="42874"/>
                  </a:lnTo>
                  <a:lnTo>
                    <a:pt x="6538679" y="69452"/>
                  </a:lnTo>
                  <a:lnTo>
                    <a:pt x="6538679" y="3138507"/>
                  </a:lnTo>
                  <a:lnTo>
                    <a:pt x="6533222" y="3165541"/>
                  </a:lnTo>
                  <a:lnTo>
                    <a:pt x="6518337" y="3187617"/>
                  </a:lnTo>
                  <a:lnTo>
                    <a:pt x="6496261" y="3202502"/>
                  </a:lnTo>
                  <a:lnTo>
                    <a:pt x="6469227" y="3207959"/>
                  </a:lnTo>
                  <a:lnTo>
                    <a:pt x="69452" y="3207959"/>
                  </a:lnTo>
                  <a:lnTo>
                    <a:pt x="42418" y="3202502"/>
                  </a:lnTo>
                  <a:lnTo>
                    <a:pt x="20342" y="3187617"/>
                  </a:lnTo>
                  <a:lnTo>
                    <a:pt x="5457" y="3165541"/>
                  </a:lnTo>
                  <a:lnTo>
                    <a:pt x="0" y="3138507"/>
                  </a:lnTo>
                  <a:lnTo>
                    <a:pt x="0" y="69452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7800" y="2634480"/>
              <a:ext cx="3141980" cy="1597660"/>
            </a:xfrm>
            <a:custGeom>
              <a:avLst/>
              <a:gdLst/>
              <a:ahLst/>
              <a:cxnLst/>
              <a:rect l="l" t="t" r="r" b="b"/>
              <a:pathLst>
                <a:path w="3141979" h="1597660">
                  <a:moveTo>
                    <a:pt x="3072284" y="1597319"/>
                  </a:moveTo>
                  <a:lnTo>
                    <a:pt x="69435" y="1597319"/>
                  </a:lnTo>
                  <a:lnTo>
                    <a:pt x="42408" y="1591863"/>
                  </a:lnTo>
                  <a:lnTo>
                    <a:pt x="20337" y="1576982"/>
                  </a:lnTo>
                  <a:lnTo>
                    <a:pt x="5456" y="1554911"/>
                  </a:lnTo>
                  <a:lnTo>
                    <a:pt x="0" y="1527884"/>
                  </a:lnTo>
                  <a:lnTo>
                    <a:pt x="0" y="69435"/>
                  </a:lnTo>
                  <a:lnTo>
                    <a:pt x="5456" y="42408"/>
                  </a:lnTo>
                  <a:lnTo>
                    <a:pt x="20337" y="20337"/>
                  </a:lnTo>
                  <a:lnTo>
                    <a:pt x="42408" y="5456"/>
                  </a:lnTo>
                  <a:lnTo>
                    <a:pt x="69435" y="0"/>
                  </a:lnTo>
                  <a:lnTo>
                    <a:pt x="3072284" y="0"/>
                  </a:lnTo>
                  <a:lnTo>
                    <a:pt x="3110807" y="11666"/>
                  </a:lnTo>
                  <a:lnTo>
                    <a:pt x="3136434" y="42863"/>
                  </a:lnTo>
                  <a:lnTo>
                    <a:pt x="3141719" y="69435"/>
                  </a:lnTo>
                  <a:lnTo>
                    <a:pt x="3141719" y="1527884"/>
                  </a:lnTo>
                  <a:lnTo>
                    <a:pt x="3136263" y="1554911"/>
                  </a:lnTo>
                  <a:lnTo>
                    <a:pt x="3121382" y="1576982"/>
                  </a:lnTo>
                  <a:lnTo>
                    <a:pt x="3099311" y="1591863"/>
                  </a:lnTo>
                  <a:lnTo>
                    <a:pt x="3072284" y="159731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20340" y="2778892"/>
            <a:ext cx="24847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25" b="1">
                <a:solidFill>
                  <a:srgbClr val="272525"/>
                </a:solidFill>
                <a:latin typeface="Arial"/>
                <a:cs typeface="Arial"/>
              </a:rPr>
              <a:t>70%</a:t>
            </a:r>
            <a:r>
              <a:rPr dirty="0" sz="1600" spc="-5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610" b="1">
                <a:solidFill>
                  <a:srgbClr val="272525"/>
                </a:solidFill>
                <a:latin typeface="Arial"/>
                <a:cs typeface="Arial"/>
              </a:rPr>
              <a:t></a:t>
            </a:r>
            <a:r>
              <a:rPr dirty="0" sz="1600" spc="-5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Treści</a:t>
            </a:r>
            <a:r>
              <a:rPr dirty="0" sz="1600" spc="-5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edukacyjne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337" y="3072876"/>
            <a:ext cx="1206500" cy="81597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15595" indent="-302895">
              <a:lnSpc>
                <a:spcPct val="100000"/>
              </a:lnSpc>
              <a:spcBef>
                <a:spcPts val="6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Porady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Wskazówki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Inspiracje</a:t>
            </a:r>
            <a:endParaRPr sz="1300">
              <a:latin typeface="Lucida Grande"/>
              <a:cs typeface="Lucida Grande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09879" y="2634480"/>
            <a:ext cx="3322320" cy="1597660"/>
            <a:chOff x="3809879" y="2634480"/>
            <a:chExt cx="3322320" cy="1597660"/>
          </a:xfrm>
        </p:grpSpPr>
        <p:sp>
          <p:nvSpPr>
            <p:cNvPr id="11" name="object 11"/>
            <p:cNvSpPr/>
            <p:nvPr/>
          </p:nvSpPr>
          <p:spPr>
            <a:xfrm>
              <a:off x="3989879" y="2634480"/>
              <a:ext cx="3141980" cy="1597660"/>
            </a:xfrm>
            <a:custGeom>
              <a:avLst/>
              <a:gdLst/>
              <a:ahLst/>
              <a:cxnLst/>
              <a:rect l="l" t="t" r="r" b="b"/>
              <a:pathLst>
                <a:path w="3141979" h="1597660">
                  <a:moveTo>
                    <a:pt x="3141719" y="1597319"/>
                  </a:moveTo>
                  <a:lnTo>
                    <a:pt x="0" y="1597319"/>
                  </a:lnTo>
                  <a:lnTo>
                    <a:pt x="0" y="0"/>
                  </a:lnTo>
                  <a:lnTo>
                    <a:pt x="3141719" y="0"/>
                  </a:lnTo>
                  <a:lnTo>
                    <a:pt x="3141719" y="159731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09879" y="2634480"/>
              <a:ext cx="19050" cy="1597660"/>
            </a:xfrm>
            <a:custGeom>
              <a:avLst/>
              <a:gdLst/>
              <a:ahLst/>
              <a:cxnLst/>
              <a:rect l="l" t="t" r="r" b="b"/>
              <a:pathLst>
                <a:path w="19050" h="1597660">
                  <a:moveTo>
                    <a:pt x="14529" y="1597319"/>
                  </a:moveTo>
                  <a:lnTo>
                    <a:pt x="4190" y="1597319"/>
                  </a:lnTo>
                  <a:lnTo>
                    <a:pt x="0" y="1593129"/>
                  </a:lnTo>
                  <a:lnTo>
                    <a:pt x="0" y="9359"/>
                  </a:lnTo>
                  <a:lnTo>
                    <a:pt x="0" y="4190"/>
                  </a:lnTo>
                  <a:lnTo>
                    <a:pt x="4190" y="0"/>
                  </a:lnTo>
                  <a:lnTo>
                    <a:pt x="11842" y="0"/>
                  </a:lnTo>
                  <a:lnTo>
                    <a:pt x="14222" y="986"/>
                  </a:lnTo>
                  <a:lnTo>
                    <a:pt x="17733" y="4496"/>
                  </a:lnTo>
                  <a:lnTo>
                    <a:pt x="18719" y="6877"/>
                  </a:lnTo>
                  <a:lnTo>
                    <a:pt x="18719" y="1593129"/>
                  </a:lnTo>
                  <a:lnTo>
                    <a:pt x="14529" y="1597319"/>
                  </a:lnTo>
                  <a:close/>
                </a:path>
              </a:pathLst>
            </a:custGeom>
            <a:solidFill>
              <a:srgbClr val="C0C1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962420" y="2778892"/>
            <a:ext cx="26930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55" b="1">
                <a:solidFill>
                  <a:srgbClr val="272525"/>
                </a:solidFill>
                <a:latin typeface="Arial"/>
                <a:cs typeface="Arial"/>
              </a:rPr>
              <a:t>20%</a:t>
            </a:r>
            <a:r>
              <a:rPr dirty="0" sz="1600" spc="-4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610" b="1">
                <a:solidFill>
                  <a:srgbClr val="272525"/>
                </a:solidFill>
                <a:latin typeface="Arial"/>
                <a:cs typeface="Arial"/>
              </a:rPr>
              <a:t></a:t>
            </a:r>
            <a:r>
              <a:rPr dirty="0" sz="1600" spc="-3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Budowanie</a:t>
            </a:r>
            <a:r>
              <a:rPr dirty="0" sz="1600" spc="-3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zaufania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2418" y="3072876"/>
            <a:ext cx="1238250" cy="81597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15595" indent="-302895">
              <a:lnSpc>
                <a:spcPct val="100000"/>
              </a:lnSpc>
              <a:spcBef>
                <a:spcPts val="6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Kulisy</a:t>
            </a:r>
            <a:r>
              <a:rPr dirty="0" sz="130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300" spc="-20">
                <a:solidFill>
                  <a:srgbClr val="272525"/>
                </a:solidFill>
                <a:latin typeface="Lucida Grande"/>
                <a:cs typeface="Lucida Grande"/>
              </a:rPr>
              <a:t>firmy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Pracownicy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Realizacje</a:t>
            </a:r>
            <a:endParaRPr sz="1300">
              <a:latin typeface="Lucida Grande"/>
              <a:cs typeface="Lucida Gran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9799" y="4232159"/>
            <a:ext cx="6391910" cy="1597660"/>
            <a:chOff x="739799" y="4232159"/>
            <a:chExt cx="6391910" cy="1597660"/>
          </a:xfrm>
        </p:grpSpPr>
        <p:sp>
          <p:nvSpPr>
            <p:cNvPr id="16" name="object 16"/>
            <p:cNvSpPr/>
            <p:nvPr/>
          </p:nvSpPr>
          <p:spPr>
            <a:xfrm>
              <a:off x="847799" y="4232159"/>
              <a:ext cx="6283960" cy="1597660"/>
            </a:xfrm>
            <a:custGeom>
              <a:avLst/>
              <a:gdLst/>
              <a:ahLst/>
              <a:cxnLst/>
              <a:rect l="l" t="t" r="r" b="b"/>
              <a:pathLst>
                <a:path w="6283959" h="1597660">
                  <a:moveTo>
                    <a:pt x="6283799" y="1597319"/>
                  </a:moveTo>
                  <a:lnTo>
                    <a:pt x="0" y="1597319"/>
                  </a:lnTo>
                  <a:lnTo>
                    <a:pt x="0" y="0"/>
                  </a:lnTo>
                  <a:lnTo>
                    <a:pt x="6283799" y="0"/>
                  </a:lnTo>
                  <a:lnTo>
                    <a:pt x="6283799" y="159731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39799" y="4232159"/>
              <a:ext cx="6283960" cy="19050"/>
            </a:xfrm>
            <a:custGeom>
              <a:avLst/>
              <a:gdLst/>
              <a:ahLst/>
              <a:cxnLst/>
              <a:rect l="l" t="t" r="r" b="b"/>
              <a:pathLst>
                <a:path w="6283959" h="19050">
                  <a:moveTo>
                    <a:pt x="6279609" y="18719"/>
                  </a:moveTo>
                  <a:lnTo>
                    <a:pt x="4190" y="18719"/>
                  </a:lnTo>
                  <a:lnTo>
                    <a:pt x="0" y="14529"/>
                  </a:lnTo>
                  <a:lnTo>
                    <a:pt x="0" y="9359"/>
                  </a:lnTo>
                  <a:lnTo>
                    <a:pt x="0" y="4190"/>
                  </a:lnTo>
                  <a:lnTo>
                    <a:pt x="4190" y="0"/>
                  </a:lnTo>
                  <a:lnTo>
                    <a:pt x="6276922" y="0"/>
                  </a:lnTo>
                  <a:lnTo>
                    <a:pt x="6279302" y="985"/>
                  </a:lnTo>
                  <a:lnTo>
                    <a:pt x="6282813" y="4496"/>
                  </a:lnTo>
                  <a:lnTo>
                    <a:pt x="6283799" y="6877"/>
                  </a:lnTo>
                  <a:lnTo>
                    <a:pt x="6283799" y="14529"/>
                  </a:lnTo>
                  <a:lnTo>
                    <a:pt x="6279609" y="18719"/>
                  </a:lnTo>
                  <a:close/>
                </a:path>
              </a:pathLst>
            </a:custGeom>
            <a:solidFill>
              <a:srgbClr val="C0C1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20340" y="4376932"/>
            <a:ext cx="15855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60" b="1">
                <a:solidFill>
                  <a:srgbClr val="272525"/>
                </a:solidFill>
                <a:latin typeface="Arial"/>
                <a:cs typeface="Arial"/>
              </a:rPr>
              <a:t>10%</a:t>
            </a:r>
            <a:r>
              <a:rPr dirty="0" sz="1600" spc="-7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610" b="1">
                <a:solidFill>
                  <a:srgbClr val="272525"/>
                </a:solidFill>
                <a:latin typeface="Arial"/>
                <a:cs typeface="Arial"/>
              </a:rPr>
              <a:t></a:t>
            </a:r>
            <a:r>
              <a:rPr dirty="0" sz="1600" spc="-7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Sprzedaż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0337" y="4670556"/>
            <a:ext cx="1066800" cy="81597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315595" indent="-302895">
              <a:lnSpc>
                <a:spcPct val="100000"/>
              </a:lnSpc>
              <a:spcBef>
                <a:spcPts val="6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Promocje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Oferty</a:t>
            </a:r>
            <a:endParaRPr sz="1300">
              <a:latin typeface="Lucida Grande"/>
              <a:cs typeface="Lucida Grande"/>
            </a:endParaRPr>
          </a:p>
          <a:p>
            <a:pPr marL="315595" indent="-302895">
              <a:lnSpc>
                <a:spcPct val="100000"/>
              </a:lnSpc>
              <a:spcBef>
                <a:spcPts val="515"/>
              </a:spcBef>
              <a:buFont typeface="Arial"/>
              <a:buChar char="∙"/>
              <a:tabLst>
                <a:tab pos="315595" algn="l"/>
              </a:tabLst>
            </a:pPr>
            <a:r>
              <a:rPr dirty="0" sz="1300" spc="-10">
                <a:solidFill>
                  <a:srgbClr val="272525"/>
                </a:solidFill>
                <a:latin typeface="Lucida Grande"/>
                <a:cs typeface="Lucida Grande"/>
              </a:rPr>
              <a:t>Rabaty</a:t>
            </a:r>
            <a:endParaRPr sz="13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0000" y="900000"/>
            <a:ext cx="3371399" cy="505727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38539" y="680963"/>
            <a:ext cx="5271770" cy="1020444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3990"/>
              </a:lnSpc>
              <a:spcBef>
                <a:spcPts val="50"/>
              </a:spcBef>
            </a:pPr>
            <a:r>
              <a:rPr dirty="0" sz="3200" spc="90"/>
              <a:t>Wideo</a:t>
            </a:r>
            <a:r>
              <a:rPr dirty="0" sz="3200" spc="-135"/>
              <a:t> </a:t>
            </a:r>
            <a:r>
              <a:rPr dirty="0" sz="3200" spc="425"/>
              <a:t>-</a:t>
            </a:r>
            <a:r>
              <a:rPr dirty="0" sz="3200" spc="-135"/>
              <a:t> </a:t>
            </a:r>
            <a:r>
              <a:rPr dirty="0" sz="3200" spc="55"/>
              <a:t>najskuteczniejszy </a:t>
            </a:r>
            <a:r>
              <a:rPr dirty="0" sz="3200" spc="70"/>
              <a:t>format</a:t>
            </a:r>
            <a:r>
              <a:rPr dirty="0" sz="3200" spc="-135"/>
              <a:t> </a:t>
            </a:r>
            <a:r>
              <a:rPr dirty="0" sz="3200" spc="-10"/>
              <a:t>komunikacji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638539" y="1891132"/>
            <a:ext cx="52400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5660" algn="l"/>
              </a:tabLst>
            </a:pPr>
            <a:r>
              <a:rPr dirty="0" sz="1600" b="1">
                <a:latin typeface="Arial"/>
                <a:cs typeface="Arial"/>
              </a:rPr>
              <a:t>Dlaczego</a:t>
            </a:r>
            <a:r>
              <a:rPr dirty="0" sz="1600" spc="9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wideo</a:t>
            </a:r>
            <a:r>
              <a:rPr dirty="0" sz="1600" spc="9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działa?</a:t>
            </a:r>
            <a:r>
              <a:rPr dirty="0" sz="1600" b="1">
                <a:latin typeface="Arial"/>
                <a:cs typeface="Arial"/>
              </a:rPr>
              <a:t>	Popularne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formaty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6477" y="2341717"/>
            <a:ext cx="375920" cy="375920"/>
            <a:chOff x="646477" y="2341717"/>
            <a:chExt cx="375920" cy="375920"/>
          </a:xfrm>
        </p:grpSpPr>
        <p:sp>
          <p:nvSpPr>
            <p:cNvPr id="6" name="object 6"/>
            <p:cNvSpPr/>
            <p:nvPr/>
          </p:nvSpPr>
          <p:spPr>
            <a:xfrm>
              <a:off x="651239" y="2346480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4" h="366394">
                  <a:moveTo>
                    <a:pt x="297776" y="366119"/>
                  </a:moveTo>
                  <a:lnTo>
                    <a:pt x="68343" y="366119"/>
                  </a:lnTo>
                  <a:lnTo>
                    <a:pt x="41741" y="360749"/>
                  </a:lnTo>
                  <a:lnTo>
                    <a:pt x="20017" y="346102"/>
                  </a:lnTo>
                  <a:lnTo>
                    <a:pt x="5370" y="324378"/>
                  </a:lnTo>
                  <a:lnTo>
                    <a:pt x="0" y="297776"/>
                  </a:lnTo>
                  <a:lnTo>
                    <a:pt x="0" y="68343"/>
                  </a:lnTo>
                  <a:lnTo>
                    <a:pt x="5370" y="41741"/>
                  </a:lnTo>
                  <a:lnTo>
                    <a:pt x="20017" y="20017"/>
                  </a:lnTo>
                  <a:lnTo>
                    <a:pt x="41741" y="5370"/>
                  </a:lnTo>
                  <a:lnTo>
                    <a:pt x="68343" y="0"/>
                  </a:lnTo>
                  <a:lnTo>
                    <a:pt x="297776" y="0"/>
                  </a:lnTo>
                  <a:lnTo>
                    <a:pt x="335693" y="11482"/>
                  </a:lnTo>
                  <a:lnTo>
                    <a:pt x="360917" y="42189"/>
                  </a:lnTo>
                  <a:lnTo>
                    <a:pt x="366119" y="68343"/>
                  </a:lnTo>
                  <a:lnTo>
                    <a:pt x="366119" y="297776"/>
                  </a:lnTo>
                  <a:lnTo>
                    <a:pt x="360749" y="324378"/>
                  </a:lnTo>
                  <a:lnTo>
                    <a:pt x="346102" y="346102"/>
                  </a:lnTo>
                  <a:lnTo>
                    <a:pt x="324378" y="360749"/>
                  </a:lnTo>
                  <a:lnTo>
                    <a:pt x="297776" y="36611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1239" y="2346480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4" h="366394">
                  <a:moveTo>
                    <a:pt x="0" y="68343"/>
                  </a:moveTo>
                  <a:lnTo>
                    <a:pt x="5370" y="41741"/>
                  </a:lnTo>
                  <a:lnTo>
                    <a:pt x="20017" y="20017"/>
                  </a:lnTo>
                  <a:lnTo>
                    <a:pt x="41741" y="5370"/>
                  </a:lnTo>
                  <a:lnTo>
                    <a:pt x="68343" y="0"/>
                  </a:lnTo>
                  <a:lnTo>
                    <a:pt x="297776" y="0"/>
                  </a:lnTo>
                  <a:lnTo>
                    <a:pt x="335693" y="11482"/>
                  </a:lnTo>
                  <a:lnTo>
                    <a:pt x="360917" y="42189"/>
                  </a:lnTo>
                  <a:lnTo>
                    <a:pt x="366119" y="68343"/>
                  </a:lnTo>
                  <a:lnTo>
                    <a:pt x="366119" y="297776"/>
                  </a:lnTo>
                  <a:lnTo>
                    <a:pt x="360749" y="324378"/>
                  </a:lnTo>
                  <a:lnTo>
                    <a:pt x="346102" y="346102"/>
                  </a:lnTo>
                  <a:lnTo>
                    <a:pt x="324378" y="360749"/>
                  </a:lnTo>
                  <a:lnTo>
                    <a:pt x="297776" y="366119"/>
                  </a:lnTo>
                  <a:lnTo>
                    <a:pt x="68343" y="366119"/>
                  </a:lnTo>
                  <a:lnTo>
                    <a:pt x="41741" y="360749"/>
                  </a:lnTo>
                  <a:lnTo>
                    <a:pt x="20017" y="346102"/>
                  </a:lnTo>
                  <a:lnTo>
                    <a:pt x="5370" y="324378"/>
                  </a:lnTo>
                  <a:lnTo>
                    <a:pt x="0" y="297776"/>
                  </a:lnTo>
                  <a:lnTo>
                    <a:pt x="0" y="68343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164860" y="2381811"/>
            <a:ext cx="2390775" cy="164147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457834">
              <a:lnSpc>
                <a:spcPct val="104000"/>
              </a:lnSpc>
              <a:spcBef>
                <a:spcPts val="20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Algorytmy</a:t>
            </a:r>
            <a:r>
              <a:rPr dirty="0" sz="1600" spc="22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promują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materiały</a:t>
            </a:r>
            <a:r>
              <a:rPr dirty="0" sz="1600" spc="18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wideo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32000"/>
              </a:lnSpc>
              <a:spcBef>
                <a:spcPts val="885"/>
              </a:spcBef>
            </a:pPr>
            <a:r>
              <a:rPr dirty="0" sz="1250" spc="-20">
                <a:solidFill>
                  <a:srgbClr val="272525"/>
                </a:solidFill>
                <a:latin typeface="Lucida Grande"/>
                <a:cs typeface="Lucida Grande"/>
              </a:rPr>
              <a:t>Platformy</a:t>
            </a:r>
            <a:r>
              <a:rPr dirty="0" sz="1250" spc="-5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społecznościowe faworyzują</a:t>
            </a:r>
            <a:r>
              <a:rPr dirty="0" sz="1250" spc="-7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treści</a:t>
            </a:r>
            <a:r>
              <a:rPr dirty="0" sz="125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wideo</a:t>
            </a:r>
            <a:r>
              <a:rPr dirty="0" sz="125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5">
                <a:solidFill>
                  <a:srgbClr val="272525"/>
                </a:solidFill>
                <a:latin typeface="Lucida Grande"/>
                <a:cs typeface="Lucida Grande"/>
              </a:rPr>
              <a:t>w </a:t>
            </a:r>
            <a:r>
              <a:rPr dirty="0" sz="1250">
                <a:solidFill>
                  <a:srgbClr val="272525"/>
                </a:solidFill>
                <a:latin typeface="Lucida Grande"/>
                <a:cs typeface="Lucida Grande"/>
              </a:rPr>
              <a:t>swoich</a:t>
            </a:r>
            <a:r>
              <a:rPr dirty="0" sz="1250" spc="-6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algorytmach, </a:t>
            </a:r>
            <a:r>
              <a:rPr dirty="0" sz="1250">
                <a:solidFill>
                  <a:srgbClr val="272525"/>
                </a:solidFill>
                <a:latin typeface="Lucida Grande"/>
                <a:cs typeface="Lucida Grande"/>
              </a:rPr>
              <a:t>zwiększając</a:t>
            </a:r>
            <a:r>
              <a:rPr dirty="0" sz="1250" spc="-7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20">
                <a:solidFill>
                  <a:srgbClr val="272525"/>
                </a:solidFill>
                <a:latin typeface="Lucida Grande"/>
                <a:cs typeface="Lucida Grande"/>
              </a:rPr>
              <a:t>organiczny</a:t>
            </a:r>
            <a:r>
              <a:rPr dirty="0" sz="1250" spc="-7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zasięg.</a:t>
            </a:r>
            <a:endParaRPr sz="1250">
              <a:latin typeface="Lucida Grande"/>
              <a:cs typeface="Lucida Gran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6477" y="4421077"/>
            <a:ext cx="375920" cy="375920"/>
            <a:chOff x="646477" y="4421077"/>
            <a:chExt cx="375920" cy="375920"/>
          </a:xfrm>
        </p:grpSpPr>
        <p:sp>
          <p:nvSpPr>
            <p:cNvPr id="10" name="object 10"/>
            <p:cNvSpPr/>
            <p:nvPr/>
          </p:nvSpPr>
          <p:spPr>
            <a:xfrm>
              <a:off x="651239" y="4425839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4" h="366395">
                  <a:moveTo>
                    <a:pt x="297776" y="366119"/>
                  </a:moveTo>
                  <a:lnTo>
                    <a:pt x="68343" y="366119"/>
                  </a:lnTo>
                  <a:lnTo>
                    <a:pt x="41741" y="360749"/>
                  </a:lnTo>
                  <a:lnTo>
                    <a:pt x="20017" y="346102"/>
                  </a:lnTo>
                  <a:lnTo>
                    <a:pt x="5370" y="324378"/>
                  </a:lnTo>
                  <a:lnTo>
                    <a:pt x="0" y="297776"/>
                  </a:lnTo>
                  <a:lnTo>
                    <a:pt x="0" y="68343"/>
                  </a:lnTo>
                  <a:lnTo>
                    <a:pt x="5370" y="41741"/>
                  </a:lnTo>
                  <a:lnTo>
                    <a:pt x="20017" y="20017"/>
                  </a:lnTo>
                  <a:lnTo>
                    <a:pt x="41741" y="5370"/>
                  </a:lnTo>
                  <a:lnTo>
                    <a:pt x="68343" y="0"/>
                  </a:lnTo>
                  <a:lnTo>
                    <a:pt x="297776" y="0"/>
                  </a:lnTo>
                  <a:lnTo>
                    <a:pt x="335693" y="11482"/>
                  </a:lnTo>
                  <a:lnTo>
                    <a:pt x="360917" y="42189"/>
                  </a:lnTo>
                  <a:lnTo>
                    <a:pt x="366119" y="68343"/>
                  </a:lnTo>
                  <a:lnTo>
                    <a:pt x="366119" y="297776"/>
                  </a:lnTo>
                  <a:lnTo>
                    <a:pt x="360749" y="324378"/>
                  </a:lnTo>
                  <a:lnTo>
                    <a:pt x="346102" y="346102"/>
                  </a:lnTo>
                  <a:lnTo>
                    <a:pt x="324378" y="360749"/>
                  </a:lnTo>
                  <a:lnTo>
                    <a:pt x="297776" y="366119"/>
                  </a:lnTo>
                  <a:close/>
                </a:path>
              </a:pathLst>
            </a:custGeom>
            <a:solidFill>
              <a:srgbClr val="DADB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51239" y="4425839"/>
              <a:ext cx="366395" cy="366395"/>
            </a:xfrm>
            <a:custGeom>
              <a:avLst/>
              <a:gdLst/>
              <a:ahLst/>
              <a:cxnLst/>
              <a:rect l="l" t="t" r="r" b="b"/>
              <a:pathLst>
                <a:path w="366394" h="366395">
                  <a:moveTo>
                    <a:pt x="0" y="68343"/>
                  </a:moveTo>
                  <a:lnTo>
                    <a:pt x="5370" y="41741"/>
                  </a:lnTo>
                  <a:lnTo>
                    <a:pt x="20017" y="20017"/>
                  </a:lnTo>
                  <a:lnTo>
                    <a:pt x="41741" y="5370"/>
                  </a:lnTo>
                  <a:lnTo>
                    <a:pt x="68343" y="0"/>
                  </a:lnTo>
                  <a:lnTo>
                    <a:pt x="297776" y="0"/>
                  </a:lnTo>
                  <a:lnTo>
                    <a:pt x="335693" y="11482"/>
                  </a:lnTo>
                  <a:lnTo>
                    <a:pt x="360917" y="42189"/>
                  </a:lnTo>
                  <a:lnTo>
                    <a:pt x="366119" y="68343"/>
                  </a:lnTo>
                  <a:lnTo>
                    <a:pt x="366119" y="297776"/>
                  </a:lnTo>
                  <a:lnTo>
                    <a:pt x="360749" y="324378"/>
                  </a:lnTo>
                  <a:lnTo>
                    <a:pt x="346102" y="346102"/>
                  </a:lnTo>
                  <a:lnTo>
                    <a:pt x="324378" y="360749"/>
                  </a:lnTo>
                  <a:lnTo>
                    <a:pt x="297776" y="366119"/>
                  </a:lnTo>
                  <a:lnTo>
                    <a:pt x="68343" y="366119"/>
                  </a:lnTo>
                  <a:lnTo>
                    <a:pt x="41741" y="360749"/>
                  </a:lnTo>
                  <a:lnTo>
                    <a:pt x="20017" y="346102"/>
                  </a:lnTo>
                  <a:lnTo>
                    <a:pt x="5370" y="324378"/>
                  </a:lnTo>
                  <a:lnTo>
                    <a:pt x="0" y="297776"/>
                  </a:lnTo>
                  <a:lnTo>
                    <a:pt x="0" y="68343"/>
                  </a:lnTo>
                  <a:close/>
                </a:path>
              </a:pathLst>
            </a:custGeom>
            <a:ln w="9524">
              <a:solidFill>
                <a:srgbClr val="C0C1D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164860" y="4460812"/>
            <a:ext cx="2440305" cy="164147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20"/>
              </a:spcBef>
            </a:pP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Klienci</a:t>
            </a:r>
            <a:r>
              <a:rPr dirty="0" sz="1600" spc="4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chętniej</a:t>
            </a:r>
            <a:r>
              <a:rPr dirty="0" sz="1600" spc="45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oglądają </a:t>
            </a:r>
            <a:r>
              <a:rPr dirty="0" sz="1600" b="1">
                <a:solidFill>
                  <a:srgbClr val="272525"/>
                </a:solidFill>
                <a:latin typeface="Arial"/>
                <a:cs typeface="Arial"/>
              </a:rPr>
              <a:t>niż</a:t>
            </a:r>
            <a:r>
              <a:rPr dirty="0" sz="1600" spc="30" b="1">
                <a:solidFill>
                  <a:srgbClr val="27252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czytają</a:t>
            </a:r>
            <a:endParaRPr sz="1600">
              <a:latin typeface="Arial"/>
              <a:cs typeface="Arial"/>
            </a:endParaRPr>
          </a:p>
          <a:p>
            <a:pPr marL="12700" marR="111760">
              <a:lnSpc>
                <a:spcPct val="132000"/>
              </a:lnSpc>
              <a:spcBef>
                <a:spcPts val="885"/>
              </a:spcBef>
            </a:pPr>
            <a:r>
              <a:rPr dirty="0" sz="1250">
                <a:solidFill>
                  <a:srgbClr val="272525"/>
                </a:solidFill>
                <a:latin typeface="Lucida Grande"/>
                <a:cs typeface="Lucida Grande"/>
              </a:rPr>
              <a:t>Wideo</a:t>
            </a:r>
            <a:r>
              <a:rPr dirty="0" sz="12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20">
                <a:solidFill>
                  <a:srgbClr val="272525"/>
                </a:solidFill>
                <a:latin typeface="Lucida Grande"/>
                <a:cs typeface="Lucida Grande"/>
              </a:rPr>
              <a:t>angażuje</a:t>
            </a:r>
            <a:r>
              <a:rPr dirty="0" sz="12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20">
                <a:solidFill>
                  <a:srgbClr val="272525"/>
                </a:solidFill>
                <a:latin typeface="Lucida Grande"/>
                <a:cs typeface="Lucida Grande"/>
              </a:rPr>
              <a:t>zmysły</a:t>
            </a:r>
            <a:r>
              <a:rPr dirty="0" sz="12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50">
                <a:solidFill>
                  <a:srgbClr val="272525"/>
                </a:solidFill>
                <a:latin typeface="Lucida Grande"/>
                <a:cs typeface="Lucida Grande"/>
              </a:rPr>
              <a:t>i </a:t>
            </a:r>
            <a:r>
              <a:rPr dirty="0" sz="1250" spc="-30">
                <a:solidFill>
                  <a:srgbClr val="272525"/>
                </a:solidFill>
                <a:latin typeface="Lucida Grande"/>
                <a:cs typeface="Lucida Grande"/>
              </a:rPr>
              <a:t>przekazuje </a:t>
            </a:r>
            <a:r>
              <a:rPr dirty="0" sz="1250">
                <a:solidFill>
                  <a:srgbClr val="272525"/>
                </a:solidFill>
                <a:latin typeface="Lucida Grande"/>
                <a:cs typeface="Lucida Grande"/>
              </a:rPr>
              <a:t>więcej</a:t>
            </a:r>
            <a:r>
              <a:rPr dirty="0" sz="12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25">
                <a:solidFill>
                  <a:srgbClr val="272525"/>
                </a:solidFill>
                <a:latin typeface="Lucida Grande"/>
                <a:cs typeface="Lucida Grande"/>
              </a:rPr>
              <a:t>emocji</a:t>
            </a:r>
            <a:r>
              <a:rPr dirty="0" sz="12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25">
                <a:solidFill>
                  <a:srgbClr val="272525"/>
                </a:solidFill>
                <a:latin typeface="Lucida Grande"/>
                <a:cs typeface="Lucida Grande"/>
              </a:rPr>
              <a:t>niż </a:t>
            </a:r>
            <a:r>
              <a:rPr dirty="0" sz="1250" spc="-30">
                <a:solidFill>
                  <a:srgbClr val="272525"/>
                </a:solidFill>
                <a:latin typeface="Lucida Grande"/>
                <a:cs typeface="Lucida Grande"/>
              </a:rPr>
              <a:t>tekst,</a:t>
            </a:r>
            <a:r>
              <a:rPr dirty="0" sz="12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25">
                <a:solidFill>
                  <a:srgbClr val="272525"/>
                </a:solidFill>
                <a:latin typeface="Lucida Grande"/>
                <a:cs typeface="Lucida Grande"/>
              </a:rPr>
              <a:t>budując</a:t>
            </a:r>
            <a:r>
              <a:rPr dirty="0" sz="12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30">
                <a:solidFill>
                  <a:srgbClr val="272525"/>
                </a:solidFill>
                <a:latin typeface="Lucida Grande"/>
                <a:cs typeface="Lucida Grande"/>
              </a:rPr>
              <a:t>silniejszą</a:t>
            </a:r>
            <a:r>
              <a:rPr dirty="0" sz="12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>
                <a:solidFill>
                  <a:srgbClr val="272525"/>
                </a:solidFill>
                <a:latin typeface="Lucida Grande"/>
                <a:cs typeface="Lucida Grande"/>
              </a:rPr>
              <a:t>więź</a:t>
            </a:r>
            <a:r>
              <a:rPr dirty="0" sz="1250" spc="-4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50">
                <a:solidFill>
                  <a:srgbClr val="272525"/>
                </a:solidFill>
                <a:latin typeface="Lucida Grande"/>
                <a:cs typeface="Lucida Grande"/>
              </a:rPr>
              <a:t>z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odbiorcą.</a:t>
            </a:r>
            <a:endParaRPr sz="1250">
              <a:latin typeface="Lucida Grande"/>
              <a:cs typeface="Lucida Gran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4720" y="2346480"/>
            <a:ext cx="2959919" cy="5921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171220" y="2494851"/>
            <a:ext cx="5676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Reels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4720" y="3099240"/>
            <a:ext cx="2959919" cy="5921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171220" y="3247612"/>
            <a:ext cx="6832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Shorts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14720" y="3852000"/>
            <a:ext cx="2959919" cy="5921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171220" y="4000012"/>
            <a:ext cx="6851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272525"/>
                </a:solidFill>
                <a:latin typeface="Arial"/>
                <a:cs typeface="Arial"/>
              </a:rPr>
              <a:t>TikTok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02020" y="4603731"/>
            <a:ext cx="17780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Pomysły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na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treści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40492" y="4959270"/>
            <a:ext cx="2593340" cy="103124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16865" indent="-304165">
              <a:lnSpc>
                <a:spcPct val="100000"/>
              </a:lnSpc>
              <a:spcBef>
                <a:spcPts val="580"/>
              </a:spcBef>
              <a:buFont typeface="Arial"/>
              <a:buChar char="∙"/>
              <a:tabLst>
                <a:tab pos="316865" algn="l"/>
              </a:tabLst>
            </a:pP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Najczęściej</a:t>
            </a:r>
            <a:r>
              <a:rPr dirty="0" sz="1250" spc="-3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>
                <a:solidFill>
                  <a:srgbClr val="272525"/>
                </a:solidFill>
                <a:latin typeface="Lucida Grande"/>
                <a:cs typeface="Lucida Grande"/>
              </a:rPr>
              <a:t>zadawane</a:t>
            </a:r>
            <a:r>
              <a:rPr dirty="0" sz="1250" spc="-3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pytania</a:t>
            </a:r>
            <a:endParaRPr sz="1250">
              <a:latin typeface="Lucida Grande"/>
              <a:cs typeface="Lucida Grande"/>
            </a:endParaRPr>
          </a:p>
          <a:p>
            <a:pPr marL="316865" indent="-304165">
              <a:lnSpc>
                <a:spcPct val="100000"/>
              </a:lnSpc>
              <a:spcBef>
                <a:spcPts val="480"/>
              </a:spcBef>
              <a:buFont typeface="Arial"/>
              <a:buChar char="∙"/>
              <a:tabLst>
                <a:tab pos="316865" algn="l"/>
              </a:tabLst>
            </a:pP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Kulisy</a:t>
            </a:r>
            <a:r>
              <a:rPr dirty="0" sz="1250" spc="-90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działalności</a:t>
            </a:r>
            <a:endParaRPr sz="1250">
              <a:latin typeface="Lucida Grande"/>
              <a:cs typeface="Lucida Grande"/>
            </a:endParaRPr>
          </a:p>
          <a:p>
            <a:pPr marL="316865" indent="-304165">
              <a:lnSpc>
                <a:spcPct val="100000"/>
              </a:lnSpc>
              <a:spcBef>
                <a:spcPts val="480"/>
              </a:spcBef>
              <a:buFont typeface="Arial"/>
              <a:buChar char="∙"/>
              <a:tabLst>
                <a:tab pos="316865" algn="l"/>
              </a:tabLst>
            </a:pP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Prezentacja</a:t>
            </a:r>
            <a:r>
              <a:rPr dirty="0" sz="125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produktów</a:t>
            </a:r>
            <a:endParaRPr sz="1250">
              <a:latin typeface="Lucida Grande"/>
              <a:cs typeface="Lucida Grande"/>
            </a:endParaRPr>
          </a:p>
          <a:p>
            <a:pPr marL="316865" indent="-304165">
              <a:lnSpc>
                <a:spcPct val="100000"/>
              </a:lnSpc>
              <a:spcBef>
                <a:spcPts val="480"/>
              </a:spcBef>
              <a:buFont typeface="Arial"/>
              <a:buChar char="∙"/>
              <a:tabLst>
                <a:tab pos="316865" algn="l"/>
              </a:tabLst>
            </a:pPr>
            <a:r>
              <a:rPr dirty="0" sz="1250" spc="-30">
                <a:solidFill>
                  <a:srgbClr val="272525"/>
                </a:solidFill>
                <a:latin typeface="Lucida Grande"/>
                <a:cs typeface="Lucida Grande"/>
              </a:rPr>
              <a:t>Historie</a:t>
            </a:r>
            <a:r>
              <a:rPr dirty="0" sz="1250" spc="-25">
                <a:solidFill>
                  <a:srgbClr val="272525"/>
                </a:solidFill>
                <a:latin typeface="Lucida Grande"/>
                <a:cs typeface="Lucida Grande"/>
              </a:rPr>
              <a:t> </a:t>
            </a:r>
            <a:r>
              <a:rPr dirty="0" sz="1250" spc="-10">
                <a:solidFill>
                  <a:srgbClr val="272525"/>
                </a:solidFill>
                <a:latin typeface="Lucida Grande"/>
                <a:cs typeface="Lucida Grande"/>
              </a:rPr>
              <a:t>klientów</a:t>
            </a:r>
            <a:endParaRPr sz="125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 2026 - Nowoczesne-formy-promocji-i-sprzedazy.pptx</dc:title>
  <dcterms:created xsi:type="dcterms:W3CDTF">2026-06-10T06:01:32Z</dcterms:created>
  <dcterms:modified xsi:type="dcterms:W3CDTF">2026-06-10T06:01:32Z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2026-06-10T00:00:00Z</vt:filetime>
  </property>
  <property fmtid="{D5CDD505-2E9C-101B-9397-08002B2CF9AE}" pid="3" name="Creator">
    <vt:lpwstr>Google</vt:lpwstr>
  </property>
  <property fmtid="{D5CDD505-2E9C-101B-9397-08002B2CF9AE}" pid="4" name="LastSaved">
    <vt:filetime>2026-06-10T00:00:00Z</vt:filetime>
  </property>
</Properties>
</file>