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1998" r:id="rId3"/>
    <p:sldId id="257" r:id="rId4"/>
    <p:sldId id="441" r:id="rId5"/>
    <p:sldId id="443" r:id="rId6"/>
    <p:sldId id="444" r:id="rId7"/>
    <p:sldId id="1975" r:id="rId8"/>
    <p:sldId id="1987" r:id="rId9"/>
    <p:sldId id="1971" r:id="rId10"/>
    <p:sldId id="1986" r:id="rId11"/>
    <p:sldId id="1525" r:id="rId12"/>
    <p:sldId id="2000" r:id="rId13"/>
    <p:sldId id="1974" r:id="rId14"/>
    <p:sldId id="1527" r:id="rId15"/>
    <p:sldId id="1985" r:id="rId16"/>
    <p:sldId id="1965" r:id="rId17"/>
    <p:sldId id="1983" r:id="rId18"/>
    <p:sldId id="1969" r:id="rId19"/>
    <p:sldId id="359" r:id="rId20"/>
    <p:sldId id="1966" r:id="rId21"/>
    <p:sldId id="372" r:id="rId22"/>
    <p:sldId id="1976" r:id="rId23"/>
    <p:sldId id="1970" r:id="rId24"/>
    <p:sldId id="1988" r:id="rId25"/>
    <p:sldId id="1989" r:id="rId26"/>
    <p:sldId id="1972" r:id="rId27"/>
    <p:sldId id="1977" r:id="rId28"/>
    <p:sldId id="1990" r:id="rId29"/>
    <p:sldId id="1997" r:id="rId30"/>
    <p:sldId id="2001" r:id="rId31"/>
    <p:sldId id="2002" r:id="rId32"/>
    <p:sldId id="2003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573"/>
    <p:restoredTop sz="94693"/>
  </p:normalViewPr>
  <p:slideViewPr>
    <p:cSldViewPr snapToGrid="0" snapToObjects="1">
      <p:cViewPr varScale="1">
        <p:scale>
          <a:sx n="56" d="100"/>
          <a:sy n="56" d="100"/>
        </p:scale>
        <p:origin x="208" y="8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0614E0-0299-44E5-9CB7-2774B49CF20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EBF4F05B-0097-4885-ACA6-2AFEF7D6B76B}">
      <dgm:prSet phldrT="[Tekst]" custT="1"/>
      <dgm:spPr/>
      <dgm:t>
        <a:bodyPr/>
        <a:lstStyle/>
        <a:p>
          <a:r>
            <a:rPr lang="pl-PL" sz="1600" dirty="0"/>
            <a:t>Działania</a:t>
          </a:r>
          <a:r>
            <a:rPr lang="pl-PL" sz="800" dirty="0"/>
            <a:t> </a:t>
          </a:r>
          <a:r>
            <a:rPr lang="pl-PL" sz="1600" dirty="0"/>
            <a:t>improwizowane</a:t>
          </a:r>
        </a:p>
      </dgm:t>
    </dgm:pt>
    <dgm:pt modelId="{D2349380-5AF2-485F-83A3-D96E8F946634}" type="parTrans" cxnId="{BA017C98-6080-4B2F-B97A-D2284AF4E3A3}">
      <dgm:prSet/>
      <dgm:spPr/>
      <dgm:t>
        <a:bodyPr/>
        <a:lstStyle/>
        <a:p>
          <a:endParaRPr lang="pl-PL"/>
        </a:p>
      </dgm:t>
    </dgm:pt>
    <dgm:pt modelId="{16324DAA-85AC-4C2A-AFE2-3DB807CE0E92}" type="sibTrans" cxnId="{BA017C98-6080-4B2F-B97A-D2284AF4E3A3}">
      <dgm:prSet/>
      <dgm:spPr/>
      <dgm:t>
        <a:bodyPr/>
        <a:lstStyle/>
        <a:p>
          <a:endParaRPr lang="pl-PL"/>
        </a:p>
      </dgm:t>
    </dgm:pt>
    <dgm:pt modelId="{C6BEAD80-A69B-4D08-BFC3-8992B67AF729}">
      <dgm:prSet phldrT="[Tekst]" custT="1"/>
      <dgm:spPr/>
      <dgm:t>
        <a:bodyPr/>
        <a:lstStyle/>
        <a:p>
          <a:r>
            <a:rPr lang="pl-PL" sz="1600" dirty="0"/>
            <a:t>Działania rutynowe </a:t>
          </a:r>
        </a:p>
      </dgm:t>
    </dgm:pt>
    <dgm:pt modelId="{106702AB-466E-47B7-8F4E-8064D0A87917}" type="parTrans" cxnId="{3BF77003-A9AE-41A7-8132-2D3AA12B50DA}">
      <dgm:prSet/>
      <dgm:spPr/>
      <dgm:t>
        <a:bodyPr/>
        <a:lstStyle/>
        <a:p>
          <a:endParaRPr lang="pl-PL"/>
        </a:p>
      </dgm:t>
    </dgm:pt>
    <dgm:pt modelId="{69458A87-0128-45FE-BE78-4A19CBFDC4BE}" type="sibTrans" cxnId="{3BF77003-A9AE-41A7-8132-2D3AA12B50DA}">
      <dgm:prSet/>
      <dgm:spPr/>
      <dgm:t>
        <a:bodyPr/>
        <a:lstStyle/>
        <a:p>
          <a:endParaRPr lang="pl-PL"/>
        </a:p>
      </dgm:t>
    </dgm:pt>
    <dgm:pt modelId="{8273DF7F-C2E5-4BFE-A409-B5D570CA89A3}" type="pres">
      <dgm:prSet presAssocID="{280614E0-0299-44E5-9CB7-2774B49CF206}" presName="linear" presStyleCnt="0">
        <dgm:presLayoutVars>
          <dgm:dir/>
          <dgm:animLvl val="lvl"/>
          <dgm:resizeHandles val="exact"/>
        </dgm:presLayoutVars>
      </dgm:prSet>
      <dgm:spPr/>
    </dgm:pt>
    <dgm:pt modelId="{ADF79C7A-95D5-4B68-AD00-6D89C8ABE997}" type="pres">
      <dgm:prSet presAssocID="{EBF4F05B-0097-4885-ACA6-2AFEF7D6B76B}" presName="parentLin" presStyleCnt="0"/>
      <dgm:spPr/>
    </dgm:pt>
    <dgm:pt modelId="{9B03BEF7-71C2-4589-AC06-49453F065555}" type="pres">
      <dgm:prSet presAssocID="{EBF4F05B-0097-4885-ACA6-2AFEF7D6B76B}" presName="parentLeftMargin" presStyleLbl="node1" presStyleIdx="0" presStyleCnt="2"/>
      <dgm:spPr/>
    </dgm:pt>
    <dgm:pt modelId="{D8022E4D-4083-4161-8D54-77D54939BC8F}" type="pres">
      <dgm:prSet presAssocID="{EBF4F05B-0097-4885-ACA6-2AFEF7D6B76B}" presName="parentText" presStyleLbl="node1" presStyleIdx="0" presStyleCnt="2" custScaleX="125631" custScaleY="150451">
        <dgm:presLayoutVars>
          <dgm:chMax val="0"/>
          <dgm:bulletEnabled val="1"/>
        </dgm:presLayoutVars>
      </dgm:prSet>
      <dgm:spPr/>
    </dgm:pt>
    <dgm:pt modelId="{886361D7-4722-409E-953E-0F57576F8DA4}" type="pres">
      <dgm:prSet presAssocID="{EBF4F05B-0097-4885-ACA6-2AFEF7D6B76B}" presName="negativeSpace" presStyleCnt="0"/>
      <dgm:spPr/>
    </dgm:pt>
    <dgm:pt modelId="{48455A21-DEF0-4218-8E59-27FB2FC0A22D}" type="pres">
      <dgm:prSet presAssocID="{EBF4F05B-0097-4885-ACA6-2AFEF7D6B76B}" presName="childText" presStyleLbl="conFgAcc1" presStyleIdx="0" presStyleCnt="2" custScaleY="132763" custLinFactY="-67819" custLinFactNeighborX="0" custLinFactNeighborY="-100000">
        <dgm:presLayoutVars>
          <dgm:bulletEnabled val="1"/>
        </dgm:presLayoutVars>
      </dgm:prSet>
      <dgm:spPr/>
    </dgm:pt>
    <dgm:pt modelId="{D53B045A-1F77-4CE9-96E1-6274B97ABF7F}" type="pres">
      <dgm:prSet presAssocID="{16324DAA-85AC-4C2A-AFE2-3DB807CE0E92}" presName="spaceBetweenRectangles" presStyleCnt="0"/>
      <dgm:spPr/>
    </dgm:pt>
    <dgm:pt modelId="{B445A6A4-03CA-4C69-84EF-0582C489DA12}" type="pres">
      <dgm:prSet presAssocID="{C6BEAD80-A69B-4D08-BFC3-8992B67AF729}" presName="parentLin" presStyleCnt="0"/>
      <dgm:spPr/>
    </dgm:pt>
    <dgm:pt modelId="{A6C8229C-00E4-4D9A-80D1-B6E6F742DDAB}" type="pres">
      <dgm:prSet presAssocID="{C6BEAD80-A69B-4D08-BFC3-8992B67AF729}" presName="parentLeftMargin" presStyleLbl="node1" presStyleIdx="0" presStyleCnt="2"/>
      <dgm:spPr/>
    </dgm:pt>
    <dgm:pt modelId="{C6CA6A4F-47A9-45C5-B229-7A5BE7C2DCBB}" type="pres">
      <dgm:prSet presAssocID="{C6BEAD80-A69B-4D08-BFC3-8992B67AF729}" presName="parentText" presStyleLbl="node1" presStyleIdx="1" presStyleCnt="2" custScaleY="161931" custLinFactY="300000" custLinFactNeighborX="-38462" custLinFactNeighborY="312901">
        <dgm:presLayoutVars>
          <dgm:chMax val="0"/>
          <dgm:bulletEnabled val="1"/>
        </dgm:presLayoutVars>
      </dgm:prSet>
      <dgm:spPr/>
    </dgm:pt>
    <dgm:pt modelId="{4C8B55C6-B96E-43CD-A967-EDED235659D0}" type="pres">
      <dgm:prSet presAssocID="{C6BEAD80-A69B-4D08-BFC3-8992B67AF729}" presName="negativeSpace" presStyleCnt="0"/>
      <dgm:spPr/>
    </dgm:pt>
    <dgm:pt modelId="{5CB0CA29-508E-482D-A0D1-40E5BBBB9AE1}" type="pres">
      <dgm:prSet presAssocID="{C6BEAD80-A69B-4D08-BFC3-8992B67AF729}" presName="childText" presStyleLbl="conFgAcc1" presStyleIdx="1" presStyleCnt="2" custScaleY="799393" custLinFactNeighborX="0" custLinFactNeighborY="-37231">
        <dgm:presLayoutVars>
          <dgm:bulletEnabled val="1"/>
        </dgm:presLayoutVars>
      </dgm:prSet>
      <dgm:spPr/>
    </dgm:pt>
  </dgm:ptLst>
  <dgm:cxnLst>
    <dgm:cxn modelId="{3BF77003-A9AE-41A7-8132-2D3AA12B50DA}" srcId="{280614E0-0299-44E5-9CB7-2774B49CF206}" destId="{C6BEAD80-A69B-4D08-BFC3-8992B67AF729}" srcOrd="1" destOrd="0" parTransId="{106702AB-466E-47B7-8F4E-8064D0A87917}" sibTransId="{69458A87-0128-45FE-BE78-4A19CBFDC4BE}"/>
    <dgm:cxn modelId="{A0C8232A-9439-4E37-84C3-7F77CE5D6C0C}" type="presOf" srcId="{EBF4F05B-0097-4885-ACA6-2AFEF7D6B76B}" destId="{D8022E4D-4083-4161-8D54-77D54939BC8F}" srcOrd="1" destOrd="0" presId="urn:microsoft.com/office/officeart/2005/8/layout/list1"/>
    <dgm:cxn modelId="{9B54E660-17F1-4020-91AA-CB5E82CD00A0}" type="presOf" srcId="{C6BEAD80-A69B-4D08-BFC3-8992B67AF729}" destId="{C6CA6A4F-47A9-45C5-B229-7A5BE7C2DCBB}" srcOrd="1" destOrd="0" presId="urn:microsoft.com/office/officeart/2005/8/layout/list1"/>
    <dgm:cxn modelId="{BA017C98-6080-4B2F-B97A-D2284AF4E3A3}" srcId="{280614E0-0299-44E5-9CB7-2774B49CF206}" destId="{EBF4F05B-0097-4885-ACA6-2AFEF7D6B76B}" srcOrd="0" destOrd="0" parTransId="{D2349380-5AF2-485F-83A3-D96E8F946634}" sibTransId="{16324DAA-85AC-4C2A-AFE2-3DB807CE0E92}"/>
    <dgm:cxn modelId="{71A89BAF-F111-4E23-8407-ED3AB61A8856}" type="presOf" srcId="{280614E0-0299-44E5-9CB7-2774B49CF206}" destId="{8273DF7F-C2E5-4BFE-A409-B5D570CA89A3}" srcOrd="0" destOrd="0" presId="urn:microsoft.com/office/officeart/2005/8/layout/list1"/>
    <dgm:cxn modelId="{FED210F2-77D0-45D7-8BE0-652AB59BE3FF}" type="presOf" srcId="{EBF4F05B-0097-4885-ACA6-2AFEF7D6B76B}" destId="{9B03BEF7-71C2-4589-AC06-49453F065555}" srcOrd="0" destOrd="0" presId="urn:microsoft.com/office/officeart/2005/8/layout/list1"/>
    <dgm:cxn modelId="{AB650AF6-2B8B-49F8-A1B3-1C72EFCA4054}" type="presOf" srcId="{C6BEAD80-A69B-4D08-BFC3-8992B67AF729}" destId="{A6C8229C-00E4-4D9A-80D1-B6E6F742DDAB}" srcOrd="0" destOrd="0" presId="urn:microsoft.com/office/officeart/2005/8/layout/list1"/>
    <dgm:cxn modelId="{8DADF2D7-7056-4D0A-A1EC-BF2CF9DA7BEE}" type="presParOf" srcId="{8273DF7F-C2E5-4BFE-A409-B5D570CA89A3}" destId="{ADF79C7A-95D5-4B68-AD00-6D89C8ABE997}" srcOrd="0" destOrd="0" presId="urn:microsoft.com/office/officeart/2005/8/layout/list1"/>
    <dgm:cxn modelId="{D5875047-9CA5-4A28-A284-EF4A845F64E9}" type="presParOf" srcId="{ADF79C7A-95D5-4B68-AD00-6D89C8ABE997}" destId="{9B03BEF7-71C2-4589-AC06-49453F065555}" srcOrd="0" destOrd="0" presId="urn:microsoft.com/office/officeart/2005/8/layout/list1"/>
    <dgm:cxn modelId="{D5AE619A-DC51-486A-93F9-474D94AAD6E1}" type="presParOf" srcId="{ADF79C7A-95D5-4B68-AD00-6D89C8ABE997}" destId="{D8022E4D-4083-4161-8D54-77D54939BC8F}" srcOrd="1" destOrd="0" presId="urn:microsoft.com/office/officeart/2005/8/layout/list1"/>
    <dgm:cxn modelId="{E8095270-05FB-49B6-A363-BBE1F5F46DD8}" type="presParOf" srcId="{8273DF7F-C2E5-4BFE-A409-B5D570CA89A3}" destId="{886361D7-4722-409E-953E-0F57576F8DA4}" srcOrd="1" destOrd="0" presId="urn:microsoft.com/office/officeart/2005/8/layout/list1"/>
    <dgm:cxn modelId="{A0B8745F-4ACF-4463-891D-4BBFC840F896}" type="presParOf" srcId="{8273DF7F-C2E5-4BFE-A409-B5D570CA89A3}" destId="{48455A21-DEF0-4218-8E59-27FB2FC0A22D}" srcOrd="2" destOrd="0" presId="urn:microsoft.com/office/officeart/2005/8/layout/list1"/>
    <dgm:cxn modelId="{45E4E215-2F43-4717-BA40-3DCA4424285D}" type="presParOf" srcId="{8273DF7F-C2E5-4BFE-A409-B5D570CA89A3}" destId="{D53B045A-1F77-4CE9-96E1-6274B97ABF7F}" srcOrd="3" destOrd="0" presId="urn:microsoft.com/office/officeart/2005/8/layout/list1"/>
    <dgm:cxn modelId="{FB2E71BD-1789-44F7-BBDA-8ED9EA795BAE}" type="presParOf" srcId="{8273DF7F-C2E5-4BFE-A409-B5D570CA89A3}" destId="{B445A6A4-03CA-4C69-84EF-0582C489DA12}" srcOrd="4" destOrd="0" presId="urn:microsoft.com/office/officeart/2005/8/layout/list1"/>
    <dgm:cxn modelId="{392DD979-2014-4FFE-8B14-09EB0C0D1644}" type="presParOf" srcId="{B445A6A4-03CA-4C69-84EF-0582C489DA12}" destId="{A6C8229C-00E4-4D9A-80D1-B6E6F742DDAB}" srcOrd="0" destOrd="0" presId="urn:microsoft.com/office/officeart/2005/8/layout/list1"/>
    <dgm:cxn modelId="{CE4D4916-139E-40B9-8021-8BE376014C9D}" type="presParOf" srcId="{B445A6A4-03CA-4C69-84EF-0582C489DA12}" destId="{C6CA6A4F-47A9-45C5-B229-7A5BE7C2DCBB}" srcOrd="1" destOrd="0" presId="urn:microsoft.com/office/officeart/2005/8/layout/list1"/>
    <dgm:cxn modelId="{52132691-5904-4335-9D5A-98ADDDA74A3D}" type="presParOf" srcId="{8273DF7F-C2E5-4BFE-A409-B5D570CA89A3}" destId="{4C8B55C6-B96E-43CD-A967-EDED235659D0}" srcOrd="5" destOrd="0" presId="urn:microsoft.com/office/officeart/2005/8/layout/list1"/>
    <dgm:cxn modelId="{F34FA913-1BA5-42B0-BF16-D8F8D19283D0}" type="presParOf" srcId="{8273DF7F-C2E5-4BFE-A409-B5D570CA89A3}" destId="{5CB0CA29-508E-482D-A0D1-40E5BBBB9AE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0614E0-0299-44E5-9CB7-2774B49CF20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EBF4F05B-0097-4885-ACA6-2AFEF7D6B76B}">
      <dgm:prSet phldrT="[Tekst]"/>
      <dgm:spPr/>
      <dgm:t>
        <a:bodyPr/>
        <a:lstStyle/>
        <a:p>
          <a:r>
            <a:rPr lang="pl-PL" dirty="0"/>
            <a:t>Przedsięwzięcia (projekty)</a:t>
          </a:r>
        </a:p>
      </dgm:t>
    </dgm:pt>
    <dgm:pt modelId="{D2349380-5AF2-485F-83A3-D96E8F946634}" type="parTrans" cxnId="{BA017C98-6080-4B2F-B97A-D2284AF4E3A3}">
      <dgm:prSet/>
      <dgm:spPr/>
      <dgm:t>
        <a:bodyPr/>
        <a:lstStyle/>
        <a:p>
          <a:endParaRPr lang="pl-PL"/>
        </a:p>
      </dgm:t>
    </dgm:pt>
    <dgm:pt modelId="{16324DAA-85AC-4C2A-AFE2-3DB807CE0E92}" type="sibTrans" cxnId="{BA017C98-6080-4B2F-B97A-D2284AF4E3A3}">
      <dgm:prSet/>
      <dgm:spPr/>
      <dgm:t>
        <a:bodyPr/>
        <a:lstStyle/>
        <a:p>
          <a:endParaRPr lang="pl-PL"/>
        </a:p>
      </dgm:t>
    </dgm:pt>
    <dgm:pt modelId="{C6BEAD80-A69B-4D08-BFC3-8992B67AF729}">
      <dgm:prSet phldrT="[Tekst]"/>
      <dgm:spPr/>
      <dgm:t>
        <a:bodyPr/>
        <a:lstStyle/>
        <a:p>
          <a:r>
            <a:rPr lang="pl-PL" dirty="0"/>
            <a:t>Procesy, funkcje</a:t>
          </a:r>
        </a:p>
      </dgm:t>
    </dgm:pt>
    <dgm:pt modelId="{106702AB-466E-47B7-8F4E-8064D0A87917}" type="parTrans" cxnId="{3BF77003-A9AE-41A7-8132-2D3AA12B50DA}">
      <dgm:prSet/>
      <dgm:spPr/>
      <dgm:t>
        <a:bodyPr/>
        <a:lstStyle/>
        <a:p>
          <a:endParaRPr lang="pl-PL"/>
        </a:p>
      </dgm:t>
    </dgm:pt>
    <dgm:pt modelId="{69458A87-0128-45FE-BE78-4A19CBFDC4BE}" type="sibTrans" cxnId="{3BF77003-A9AE-41A7-8132-2D3AA12B50DA}">
      <dgm:prSet/>
      <dgm:spPr/>
      <dgm:t>
        <a:bodyPr/>
        <a:lstStyle/>
        <a:p>
          <a:endParaRPr lang="pl-PL"/>
        </a:p>
      </dgm:t>
    </dgm:pt>
    <dgm:pt modelId="{8273DF7F-C2E5-4BFE-A409-B5D570CA89A3}" type="pres">
      <dgm:prSet presAssocID="{280614E0-0299-44E5-9CB7-2774B49CF206}" presName="linear" presStyleCnt="0">
        <dgm:presLayoutVars>
          <dgm:dir/>
          <dgm:animLvl val="lvl"/>
          <dgm:resizeHandles val="exact"/>
        </dgm:presLayoutVars>
      </dgm:prSet>
      <dgm:spPr/>
    </dgm:pt>
    <dgm:pt modelId="{ADF79C7A-95D5-4B68-AD00-6D89C8ABE997}" type="pres">
      <dgm:prSet presAssocID="{EBF4F05B-0097-4885-ACA6-2AFEF7D6B76B}" presName="parentLin" presStyleCnt="0"/>
      <dgm:spPr/>
    </dgm:pt>
    <dgm:pt modelId="{9B03BEF7-71C2-4589-AC06-49453F065555}" type="pres">
      <dgm:prSet presAssocID="{EBF4F05B-0097-4885-ACA6-2AFEF7D6B76B}" presName="parentLeftMargin" presStyleLbl="node1" presStyleIdx="0" presStyleCnt="2"/>
      <dgm:spPr/>
    </dgm:pt>
    <dgm:pt modelId="{D8022E4D-4083-4161-8D54-77D54939BC8F}" type="pres">
      <dgm:prSet presAssocID="{EBF4F05B-0097-4885-ACA6-2AFEF7D6B76B}" presName="parentText" presStyleLbl="node1" presStyleIdx="0" presStyleCnt="2" custScaleY="55946" custLinFactX="25825" custLinFactNeighborX="100000" custLinFactNeighborY="-90222">
        <dgm:presLayoutVars>
          <dgm:chMax val="0"/>
          <dgm:bulletEnabled val="1"/>
        </dgm:presLayoutVars>
      </dgm:prSet>
      <dgm:spPr/>
    </dgm:pt>
    <dgm:pt modelId="{886361D7-4722-409E-953E-0F57576F8DA4}" type="pres">
      <dgm:prSet presAssocID="{EBF4F05B-0097-4885-ACA6-2AFEF7D6B76B}" presName="negativeSpace" presStyleCnt="0"/>
      <dgm:spPr/>
    </dgm:pt>
    <dgm:pt modelId="{48455A21-DEF0-4218-8E59-27FB2FC0A22D}" type="pres">
      <dgm:prSet presAssocID="{EBF4F05B-0097-4885-ACA6-2AFEF7D6B76B}" presName="childText" presStyleLbl="conFgAcc1" presStyleIdx="0" presStyleCnt="2" custScaleY="76424" custLinFactY="-91954" custLinFactNeighborX="-1528" custLinFactNeighborY="-100000">
        <dgm:presLayoutVars>
          <dgm:bulletEnabled val="1"/>
        </dgm:presLayoutVars>
      </dgm:prSet>
      <dgm:spPr/>
    </dgm:pt>
    <dgm:pt modelId="{D53B045A-1F77-4CE9-96E1-6274B97ABF7F}" type="pres">
      <dgm:prSet presAssocID="{16324DAA-85AC-4C2A-AFE2-3DB807CE0E92}" presName="spaceBetweenRectangles" presStyleCnt="0"/>
      <dgm:spPr/>
    </dgm:pt>
    <dgm:pt modelId="{B445A6A4-03CA-4C69-84EF-0582C489DA12}" type="pres">
      <dgm:prSet presAssocID="{C6BEAD80-A69B-4D08-BFC3-8992B67AF729}" presName="parentLin" presStyleCnt="0"/>
      <dgm:spPr/>
    </dgm:pt>
    <dgm:pt modelId="{A6C8229C-00E4-4D9A-80D1-B6E6F742DDAB}" type="pres">
      <dgm:prSet presAssocID="{C6BEAD80-A69B-4D08-BFC3-8992B67AF729}" presName="parentLeftMargin" presStyleLbl="node1" presStyleIdx="0" presStyleCnt="2"/>
      <dgm:spPr/>
    </dgm:pt>
    <dgm:pt modelId="{C6CA6A4F-47A9-45C5-B229-7A5BE7C2DCBB}" type="pres">
      <dgm:prSet presAssocID="{C6BEAD80-A69B-4D08-BFC3-8992B67AF729}" presName="parentText" presStyleLbl="node1" presStyleIdx="1" presStyleCnt="2" custScaleY="71631" custLinFactX="25825" custLinFactY="161062" custLinFactNeighborX="100000" custLinFactNeighborY="200000">
        <dgm:presLayoutVars>
          <dgm:chMax val="0"/>
          <dgm:bulletEnabled val="1"/>
        </dgm:presLayoutVars>
      </dgm:prSet>
      <dgm:spPr/>
    </dgm:pt>
    <dgm:pt modelId="{4C8B55C6-B96E-43CD-A967-EDED235659D0}" type="pres">
      <dgm:prSet presAssocID="{C6BEAD80-A69B-4D08-BFC3-8992B67AF729}" presName="negativeSpace" presStyleCnt="0"/>
      <dgm:spPr/>
    </dgm:pt>
    <dgm:pt modelId="{5CB0CA29-508E-482D-A0D1-40E5BBBB9AE1}" type="pres">
      <dgm:prSet presAssocID="{C6BEAD80-A69B-4D08-BFC3-8992B67AF729}" presName="childText" presStyleLbl="conFgAcc1" presStyleIdx="1" presStyleCnt="2" custScaleY="417855" custLinFactY="16443" custLinFactNeighborX="-1923" custLinFactNeighborY="100000">
        <dgm:presLayoutVars>
          <dgm:bulletEnabled val="1"/>
        </dgm:presLayoutVars>
      </dgm:prSet>
      <dgm:spPr/>
    </dgm:pt>
  </dgm:ptLst>
  <dgm:cxnLst>
    <dgm:cxn modelId="{3BF77003-A9AE-41A7-8132-2D3AA12B50DA}" srcId="{280614E0-0299-44E5-9CB7-2774B49CF206}" destId="{C6BEAD80-A69B-4D08-BFC3-8992B67AF729}" srcOrd="1" destOrd="0" parTransId="{106702AB-466E-47B7-8F4E-8064D0A87917}" sibTransId="{69458A87-0128-45FE-BE78-4A19CBFDC4BE}"/>
    <dgm:cxn modelId="{11F0B73C-B8EE-4ABC-9FCE-FD08192D6BF0}" type="presOf" srcId="{280614E0-0299-44E5-9CB7-2774B49CF206}" destId="{8273DF7F-C2E5-4BFE-A409-B5D570CA89A3}" srcOrd="0" destOrd="0" presId="urn:microsoft.com/office/officeart/2005/8/layout/list1"/>
    <dgm:cxn modelId="{BA017C98-6080-4B2F-B97A-D2284AF4E3A3}" srcId="{280614E0-0299-44E5-9CB7-2774B49CF206}" destId="{EBF4F05B-0097-4885-ACA6-2AFEF7D6B76B}" srcOrd="0" destOrd="0" parTransId="{D2349380-5AF2-485F-83A3-D96E8F946634}" sibTransId="{16324DAA-85AC-4C2A-AFE2-3DB807CE0E92}"/>
    <dgm:cxn modelId="{E0F1E7AA-C271-4680-A2CB-791534469CAC}" type="presOf" srcId="{C6BEAD80-A69B-4D08-BFC3-8992B67AF729}" destId="{A6C8229C-00E4-4D9A-80D1-B6E6F742DDAB}" srcOrd="0" destOrd="0" presId="urn:microsoft.com/office/officeart/2005/8/layout/list1"/>
    <dgm:cxn modelId="{17221DC0-3F39-4C64-92F2-2B281AF733C4}" type="presOf" srcId="{C6BEAD80-A69B-4D08-BFC3-8992B67AF729}" destId="{C6CA6A4F-47A9-45C5-B229-7A5BE7C2DCBB}" srcOrd="1" destOrd="0" presId="urn:microsoft.com/office/officeart/2005/8/layout/list1"/>
    <dgm:cxn modelId="{AEC727C7-A6A9-4E68-9A11-0BEA1696DB4E}" type="presOf" srcId="{EBF4F05B-0097-4885-ACA6-2AFEF7D6B76B}" destId="{D8022E4D-4083-4161-8D54-77D54939BC8F}" srcOrd="1" destOrd="0" presId="urn:microsoft.com/office/officeart/2005/8/layout/list1"/>
    <dgm:cxn modelId="{BBB09DD3-58A1-4D5A-887F-6BC5D45F6897}" type="presOf" srcId="{EBF4F05B-0097-4885-ACA6-2AFEF7D6B76B}" destId="{9B03BEF7-71C2-4589-AC06-49453F065555}" srcOrd="0" destOrd="0" presId="urn:microsoft.com/office/officeart/2005/8/layout/list1"/>
    <dgm:cxn modelId="{842FD020-81EA-4D4C-A7EC-8977BA83AC29}" type="presParOf" srcId="{8273DF7F-C2E5-4BFE-A409-B5D570CA89A3}" destId="{ADF79C7A-95D5-4B68-AD00-6D89C8ABE997}" srcOrd="0" destOrd="0" presId="urn:microsoft.com/office/officeart/2005/8/layout/list1"/>
    <dgm:cxn modelId="{8A9BCE4E-69C1-403D-8018-C6319E19C76D}" type="presParOf" srcId="{ADF79C7A-95D5-4B68-AD00-6D89C8ABE997}" destId="{9B03BEF7-71C2-4589-AC06-49453F065555}" srcOrd="0" destOrd="0" presId="urn:microsoft.com/office/officeart/2005/8/layout/list1"/>
    <dgm:cxn modelId="{99BF84FA-881E-4628-8578-9F081A06592C}" type="presParOf" srcId="{ADF79C7A-95D5-4B68-AD00-6D89C8ABE997}" destId="{D8022E4D-4083-4161-8D54-77D54939BC8F}" srcOrd="1" destOrd="0" presId="urn:microsoft.com/office/officeart/2005/8/layout/list1"/>
    <dgm:cxn modelId="{4D41A311-9543-479E-A835-B4172DD3B9D3}" type="presParOf" srcId="{8273DF7F-C2E5-4BFE-A409-B5D570CA89A3}" destId="{886361D7-4722-409E-953E-0F57576F8DA4}" srcOrd="1" destOrd="0" presId="urn:microsoft.com/office/officeart/2005/8/layout/list1"/>
    <dgm:cxn modelId="{D7824F9A-334D-436E-81C3-4FF29EF3B1BC}" type="presParOf" srcId="{8273DF7F-C2E5-4BFE-A409-B5D570CA89A3}" destId="{48455A21-DEF0-4218-8E59-27FB2FC0A22D}" srcOrd="2" destOrd="0" presId="urn:microsoft.com/office/officeart/2005/8/layout/list1"/>
    <dgm:cxn modelId="{E819ED4D-8A0A-4C06-B10D-665DA2CE3997}" type="presParOf" srcId="{8273DF7F-C2E5-4BFE-A409-B5D570CA89A3}" destId="{D53B045A-1F77-4CE9-96E1-6274B97ABF7F}" srcOrd="3" destOrd="0" presId="urn:microsoft.com/office/officeart/2005/8/layout/list1"/>
    <dgm:cxn modelId="{1819795F-F4A9-4113-99F5-FC77406A61A0}" type="presParOf" srcId="{8273DF7F-C2E5-4BFE-A409-B5D570CA89A3}" destId="{B445A6A4-03CA-4C69-84EF-0582C489DA12}" srcOrd="4" destOrd="0" presId="urn:microsoft.com/office/officeart/2005/8/layout/list1"/>
    <dgm:cxn modelId="{F7E80855-E087-4B1E-8504-F5712CF1D936}" type="presParOf" srcId="{B445A6A4-03CA-4C69-84EF-0582C489DA12}" destId="{A6C8229C-00E4-4D9A-80D1-B6E6F742DDAB}" srcOrd="0" destOrd="0" presId="urn:microsoft.com/office/officeart/2005/8/layout/list1"/>
    <dgm:cxn modelId="{5AFBDEF4-F537-4E34-8838-7327D6AC297C}" type="presParOf" srcId="{B445A6A4-03CA-4C69-84EF-0582C489DA12}" destId="{C6CA6A4F-47A9-45C5-B229-7A5BE7C2DCBB}" srcOrd="1" destOrd="0" presId="urn:microsoft.com/office/officeart/2005/8/layout/list1"/>
    <dgm:cxn modelId="{62416294-D892-424A-A5B1-31AD7829AE84}" type="presParOf" srcId="{8273DF7F-C2E5-4BFE-A409-B5D570CA89A3}" destId="{4C8B55C6-B96E-43CD-A967-EDED235659D0}" srcOrd="5" destOrd="0" presId="urn:microsoft.com/office/officeart/2005/8/layout/list1"/>
    <dgm:cxn modelId="{4FD56252-8388-45C4-BA80-8D1F67E7CBB6}" type="presParOf" srcId="{8273DF7F-C2E5-4BFE-A409-B5D570CA89A3}" destId="{5CB0CA29-508E-482D-A0D1-40E5BBBB9AE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455A21-DEF0-4218-8E59-27FB2FC0A22D}">
      <dsp:nvSpPr>
        <dsp:cNvPr id="0" name=""/>
        <dsp:cNvSpPr/>
      </dsp:nvSpPr>
      <dsp:spPr>
        <a:xfrm>
          <a:off x="0" y="115875"/>
          <a:ext cx="1810135" cy="36801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022E4D-4083-4161-8D54-77D54939BC8F}">
      <dsp:nvSpPr>
        <dsp:cNvPr id="0" name=""/>
        <dsp:cNvSpPr/>
      </dsp:nvSpPr>
      <dsp:spPr>
        <a:xfrm>
          <a:off x="90506" y="37085"/>
          <a:ext cx="1591863" cy="488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93" tIns="0" rIns="4789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Działania</a:t>
          </a:r>
          <a:r>
            <a:rPr lang="pl-PL" sz="800" kern="1200" dirty="0"/>
            <a:t> </a:t>
          </a:r>
          <a:r>
            <a:rPr lang="pl-PL" sz="1600" kern="1200" dirty="0"/>
            <a:t>improwizowane</a:t>
          </a:r>
        </a:p>
      </dsp:txBody>
      <dsp:txXfrm>
        <a:off x="114355" y="60934"/>
        <a:ext cx="1544165" cy="440846"/>
      </dsp:txXfrm>
    </dsp:sp>
    <dsp:sp modelId="{5CB0CA29-508E-482D-A0D1-40E5BBBB9AE1}">
      <dsp:nvSpPr>
        <dsp:cNvPr id="0" name=""/>
        <dsp:cNvSpPr/>
      </dsp:nvSpPr>
      <dsp:spPr>
        <a:xfrm>
          <a:off x="0" y="1093702"/>
          <a:ext cx="1810135" cy="221591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CA6A4F-47A9-45C5-B229-7A5BE7C2DCBB}">
      <dsp:nvSpPr>
        <dsp:cNvPr id="0" name=""/>
        <dsp:cNvSpPr/>
      </dsp:nvSpPr>
      <dsp:spPr>
        <a:xfrm>
          <a:off x="55696" y="2780901"/>
          <a:ext cx="1267094" cy="52582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93" tIns="0" rIns="4789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Działania rutynowe </a:t>
          </a:r>
        </a:p>
      </dsp:txBody>
      <dsp:txXfrm>
        <a:off x="81365" y="2806570"/>
        <a:ext cx="1215756" cy="4744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455A21-DEF0-4218-8E59-27FB2FC0A22D}">
      <dsp:nvSpPr>
        <dsp:cNvPr id="0" name=""/>
        <dsp:cNvSpPr/>
      </dsp:nvSpPr>
      <dsp:spPr>
        <a:xfrm>
          <a:off x="0" y="656282"/>
          <a:ext cx="3714747" cy="327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022E4D-4083-4161-8D54-77D54939BC8F}">
      <dsp:nvSpPr>
        <dsp:cNvPr id="0" name=""/>
        <dsp:cNvSpPr/>
      </dsp:nvSpPr>
      <dsp:spPr>
        <a:xfrm>
          <a:off x="1043008" y="659404"/>
          <a:ext cx="2600322" cy="2807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286" tIns="0" rIns="98286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Przedsięwzięcia (projekty)</a:t>
          </a:r>
        </a:p>
      </dsp:txBody>
      <dsp:txXfrm>
        <a:off x="1056714" y="673110"/>
        <a:ext cx="2572910" cy="253347"/>
      </dsp:txXfrm>
    </dsp:sp>
    <dsp:sp modelId="{5CB0CA29-508E-482D-A0D1-40E5BBBB9AE1}">
      <dsp:nvSpPr>
        <dsp:cNvPr id="0" name=""/>
        <dsp:cNvSpPr/>
      </dsp:nvSpPr>
      <dsp:spPr>
        <a:xfrm>
          <a:off x="0" y="1991128"/>
          <a:ext cx="3714747" cy="179009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CA6A4F-47A9-45C5-B229-7A5BE7C2DCBB}">
      <dsp:nvSpPr>
        <dsp:cNvPr id="0" name=""/>
        <dsp:cNvSpPr/>
      </dsp:nvSpPr>
      <dsp:spPr>
        <a:xfrm>
          <a:off x="1043008" y="3373167"/>
          <a:ext cx="2600322" cy="3594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286" tIns="0" rIns="98286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Procesy, funkcje</a:t>
          </a:r>
        </a:p>
      </dsp:txBody>
      <dsp:txXfrm>
        <a:off x="1060556" y="3390715"/>
        <a:ext cx="2565226" cy="3243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71F9D7-1B00-EF42-B6F2-E011B77068E9}" type="datetimeFigureOut">
              <a:rPr lang="pl-PL" smtClean="0"/>
              <a:t>10.06.2026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CDA0BD-66CA-FB42-8E76-26E8E7C70B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0305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EA510-83A6-B3B5-1DBE-169118B73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732FD38E-CD3F-6592-BBB9-A06E3CA6F4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1D52F137-87E3-D60D-C483-827B54F743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A63B09B-3370-793F-A3DB-B52D37F341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85251-508B-410E-B0E3-9C0ADE668718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702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4108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11377116" y="6470056"/>
            <a:ext cx="205285" cy="135547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87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609600" y="332656"/>
            <a:ext cx="8640000" cy="6025284"/>
          </a:xfrm>
          <a:prstGeom prst="rect">
            <a:avLst/>
          </a:prstGeom>
        </p:spPr>
        <p:txBody>
          <a:bodyPr/>
          <a:lstStyle>
            <a:lvl1pPr>
              <a:lnSpc>
                <a:spcPct val="103000"/>
              </a:lnSpc>
              <a:defRPr sz="3200">
                <a:solidFill>
                  <a:srgbClr val="FFFFFF"/>
                </a:solidFill>
              </a:defRPr>
            </a:lvl1pPr>
            <a:lvl2pPr marL="0" indent="0">
              <a:lnSpc>
                <a:spcPct val="103000"/>
              </a:lnSpc>
              <a:buSzTx/>
              <a:buNone/>
              <a:defRPr sz="3200">
                <a:solidFill>
                  <a:srgbClr val="FFFFFF"/>
                </a:solidFill>
              </a:defRPr>
            </a:lvl2pPr>
            <a:lvl3pPr marL="358775" indent="-358775">
              <a:lnSpc>
                <a:spcPct val="103000"/>
              </a:lnSpc>
              <a:buChar char="–"/>
              <a:defRPr sz="3200">
                <a:solidFill>
                  <a:srgbClr val="FFFFFF"/>
                </a:solidFill>
              </a:defRPr>
            </a:lvl3pPr>
            <a:lvl4pPr marL="538162" indent="-358775">
              <a:lnSpc>
                <a:spcPct val="103000"/>
              </a:lnSpc>
              <a:buChar char="–"/>
              <a:defRPr sz="3200">
                <a:solidFill>
                  <a:srgbClr val="FFFFFF"/>
                </a:solidFill>
              </a:defRPr>
            </a:lvl4pPr>
            <a:lvl5pPr marL="717550" indent="-358775">
              <a:lnSpc>
                <a:spcPct val="103000"/>
              </a:lnSpc>
              <a:buChar char="–"/>
              <a:defRPr sz="3200">
                <a:solidFill>
                  <a:srgbClr val="FFFFFF"/>
                </a:solidFill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988" name="Straight Connector 7"/>
          <p:cNvSpPr/>
          <p:nvPr/>
        </p:nvSpPr>
        <p:spPr>
          <a:xfrm>
            <a:off x="600001" y="6434055"/>
            <a:ext cx="10972801" cy="1"/>
          </a:xfrm>
          <a:prstGeom prst="line">
            <a:avLst/>
          </a:prstGeom>
          <a:ln w="19050" cap="rnd">
            <a:solidFill>
              <a:srgbClr val="FFFFFF"/>
            </a:solidFill>
            <a:prstDash val="sysDot"/>
          </a:ln>
        </p:spPr>
        <p:txBody>
          <a:bodyPr lIns="45719" rIns="45719"/>
          <a:lstStyle/>
          <a:p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52665972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6/10/26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6/10/26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6/10/26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6/10/26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2.jp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n.wikipedia.org/wiki/Christian_Radich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late_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9961"/>
            <a:ext cx="12191999" cy="6858000"/>
          </a:xfrm>
          <a:prstGeom prst="rect">
            <a:avLst/>
          </a:prstGeom>
        </p:spPr>
      </p:pic>
      <p:sp>
        <p:nvSpPr>
          <p:cNvPr id="3" name="TextBox 14">
            <a:extLst>
              <a:ext uri="{FF2B5EF4-FFF2-40B4-BE49-F238E27FC236}">
                <a16:creationId xmlns:a16="http://schemas.microsoft.com/office/drawing/2014/main" id="{6286DA28-F551-9EB6-353D-B21BCF507DC5}"/>
              </a:ext>
            </a:extLst>
          </p:cNvPr>
          <p:cNvSpPr txBox="1"/>
          <p:nvPr/>
        </p:nvSpPr>
        <p:spPr>
          <a:xfrm>
            <a:off x="1574561" y="2440277"/>
            <a:ext cx="8412480" cy="3773725"/>
          </a:xfrm>
          <a:prstGeom prst="rect">
            <a:avLst/>
          </a:prstGeom>
          <a:noFill/>
        </p:spPr>
        <p:txBody>
          <a:bodyPr wrap="square" lIns="27432" tIns="18288" rIns="27432" bIns="18288" anchor="t">
            <a:spAutoFit/>
          </a:bodyPr>
          <a:lstStyle/>
          <a:p>
            <a:pPr algn="l">
              <a:lnSpc>
                <a:spcPct val="115000"/>
              </a:lnSpc>
              <a:spcAft>
                <a:spcPts val="700"/>
              </a:spcAft>
            </a:pPr>
            <a:r>
              <a:rPr lang="pl-PL" sz="2600" b="1" dirty="0">
                <a:solidFill>
                  <a:srgbClr val="171717"/>
                </a:solidFill>
                <a:latin typeface="Aptos"/>
              </a:rPr>
              <a:t>Strategiczne zarządzanie </a:t>
            </a:r>
          </a:p>
          <a:p>
            <a:pPr algn="l">
              <a:lnSpc>
                <a:spcPct val="115000"/>
              </a:lnSpc>
              <a:spcAft>
                <a:spcPts val="700"/>
              </a:spcAft>
            </a:pPr>
            <a:r>
              <a:rPr lang="pl-PL" sz="2600" b="1" dirty="0">
                <a:solidFill>
                  <a:srgbClr val="171717"/>
                </a:solidFill>
                <a:latin typeface="Aptos"/>
              </a:rPr>
              <a:t>przedsiębiorstwem </a:t>
            </a:r>
          </a:p>
          <a:p>
            <a:pPr algn="l">
              <a:lnSpc>
                <a:spcPct val="115000"/>
              </a:lnSpc>
              <a:spcAft>
                <a:spcPts val="700"/>
              </a:spcAft>
            </a:pPr>
            <a:endParaRPr lang="pl-PL" sz="2600" b="1" dirty="0">
              <a:solidFill>
                <a:srgbClr val="171717"/>
              </a:solidFill>
              <a:latin typeface="Aptos"/>
            </a:endParaRPr>
          </a:p>
          <a:p>
            <a:pPr algn="l">
              <a:lnSpc>
                <a:spcPct val="115000"/>
              </a:lnSpc>
              <a:spcAft>
                <a:spcPts val="700"/>
              </a:spcAft>
            </a:pPr>
            <a:endParaRPr lang="pl-PL" sz="2600" b="1" dirty="0">
              <a:solidFill>
                <a:srgbClr val="171717"/>
              </a:solidFill>
              <a:latin typeface="Aptos"/>
            </a:endParaRPr>
          </a:p>
          <a:p>
            <a:pPr algn="l">
              <a:lnSpc>
                <a:spcPct val="115000"/>
              </a:lnSpc>
              <a:spcAft>
                <a:spcPts val="700"/>
              </a:spcAft>
            </a:pPr>
            <a:endParaRPr lang="pl-PL" sz="2600" b="1" dirty="0">
              <a:solidFill>
                <a:srgbClr val="171717"/>
              </a:solidFill>
              <a:latin typeface="Aptos"/>
            </a:endParaRPr>
          </a:p>
          <a:p>
            <a:pPr algn="l">
              <a:lnSpc>
                <a:spcPct val="115000"/>
              </a:lnSpc>
              <a:spcAft>
                <a:spcPts val="700"/>
              </a:spcAft>
            </a:pPr>
            <a:r>
              <a:rPr lang="pl-PL" sz="2600" i="1" dirty="0">
                <a:solidFill>
                  <a:srgbClr val="171717"/>
                </a:solidFill>
                <a:latin typeface="Aptos"/>
              </a:rPr>
              <a:t>Katarzyna Kaganiec</a:t>
            </a:r>
          </a:p>
          <a:p>
            <a:pPr algn="l">
              <a:lnSpc>
                <a:spcPct val="115000"/>
              </a:lnSpc>
              <a:spcAft>
                <a:spcPts val="700"/>
              </a:spcAft>
            </a:pPr>
            <a:endParaRPr sz="2600" b="1" dirty="0">
              <a:solidFill>
                <a:srgbClr val="171717"/>
              </a:solidFill>
              <a:latin typeface="Apto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B2D10-E308-3BA7-96C4-20720E68E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BAA80382-C70D-256F-6A19-5074826F6A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345" y="6361714"/>
            <a:ext cx="6535697" cy="49628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2F95BD5-9F95-79F2-C643-4E56BDF52C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9102"/>
            <a:ext cx="7545259" cy="7758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5A72649A-15BB-3D7A-0DD6-C4F97382FB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17" y="99079"/>
            <a:ext cx="7599409" cy="57517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699B31CD-F2C0-3D55-464D-52DC3C35A7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692" y="714058"/>
            <a:ext cx="6625308" cy="609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7560752-CEFA-8209-FAFA-4F8F75222E08}"/>
              </a:ext>
            </a:extLst>
          </p:cNvPr>
          <p:cNvSpPr txBox="1"/>
          <p:nvPr/>
        </p:nvSpPr>
        <p:spPr>
          <a:xfrm>
            <a:off x="868680" y="960120"/>
            <a:ext cx="6035040" cy="5943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2400" b="1">
                <a:solidFill>
                  <a:srgbClr val="0D223D"/>
                </a:solidFill>
                <a:latin typeface="Aptos"/>
              </a:rPr>
              <a:t>ZARZĄDZANIE PORTFELEM PRODUKTÓW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C0F5D2-9C1E-8E54-D38D-79FFE7473ED4}"/>
              </a:ext>
            </a:extLst>
          </p:cNvPr>
          <p:cNvSpPr txBox="1"/>
          <p:nvPr/>
        </p:nvSpPr>
        <p:spPr>
          <a:xfrm>
            <a:off x="896112" y="1536192"/>
            <a:ext cx="5394960" cy="502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300">
                <a:solidFill>
                  <a:srgbClr val="464646"/>
                </a:solidFill>
                <a:latin typeface="Aptos"/>
              </a:rPr>
              <a:t>Cykl życia produktu jako punkt wyjścia do decyzji: inwestować, rozwijać, utrzymywać czy wycofywać.</a:t>
            </a:r>
          </a:p>
        </p:txBody>
      </p:sp>
      <p:cxnSp>
        <p:nvCxnSpPr>
          <p:cNvPr id="16" name="Connector 15">
            <a:extLst>
              <a:ext uri="{FF2B5EF4-FFF2-40B4-BE49-F238E27FC236}">
                <a16:creationId xmlns:a16="http://schemas.microsoft.com/office/drawing/2014/main" id="{8776EFE7-7D4F-BA6E-B3FC-F81D80C14350}"/>
              </a:ext>
            </a:extLst>
          </p:cNvPr>
          <p:cNvCxnSpPr/>
          <p:nvPr/>
        </p:nvCxnSpPr>
        <p:spPr>
          <a:xfrm>
            <a:off x="868680" y="4892040"/>
            <a:ext cx="5303520" cy="0"/>
          </a:xfrm>
          <a:prstGeom prst="line">
            <a:avLst/>
          </a:prstGeom>
          <a:ln w="15240">
            <a:solidFill>
              <a:srgbClr val="78787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or 16">
            <a:extLst>
              <a:ext uri="{FF2B5EF4-FFF2-40B4-BE49-F238E27FC236}">
                <a16:creationId xmlns:a16="http://schemas.microsoft.com/office/drawing/2014/main" id="{43E576EF-6990-A075-B8F2-A50A568F67A3}"/>
              </a:ext>
            </a:extLst>
          </p:cNvPr>
          <p:cNvCxnSpPr/>
          <p:nvPr/>
        </p:nvCxnSpPr>
        <p:spPr>
          <a:xfrm flipV="1">
            <a:off x="868680" y="2423160"/>
            <a:ext cx="0" cy="2468880"/>
          </a:xfrm>
          <a:prstGeom prst="line">
            <a:avLst/>
          </a:prstGeom>
          <a:ln w="15240">
            <a:solidFill>
              <a:srgbClr val="78787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or 17">
            <a:extLst>
              <a:ext uri="{FF2B5EF4-FFF2-40B4-BE49-F238E27FC236}">
                <a16:creationId xmlns:a16="http://schemas.microsoft.com/office/drawing/2014/main" id="{4CF4DC42-EFCE-0EE8-F2D3-98C1762C9869}"/>
              </a:ext>
            </a:extLst>
          </p:cNvPr>
          <p:cNvCxnSpPr/>
          <p:nvPr/>
        </p:nvCxnSpPr>
        <p:spPr>
          <a:xfrm flipV="1">
            <a:off x="868680" y="4450271"/>
            <a:ext cx="82867" cy="11803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or 18">
            <a:extLst>
              <a:ext uri="{FF2B5EF4-FFF2-40B4-BE49-F238E27FC236}">
                <a16:creationId xmlns:a16="http://schemas.microsoft.com/office/drawing/2014/main" id="{215CAAC0-643F-A5DE-202D-B983EE5D0296}"/>
              </a:ext>
            </a:extLst>
          </p:cNvPr>
          <p:cNvCxnSpPr/>
          <p:nvPr/>
        </p:nvCxnSpPr>
        <p:spPr>
          <a:xfrm flipV="1">
            <a:off x="951547" y="4436249"/>
            <a:ext cx="82868" cy="14022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or 19">
            <a:extLst>
              <a:ext uri="{FF2B5EF4-FFF2-40B4-BE49-F238E27FC236}">
                <a16:creationId xmlns:a16="http://schemas.microsoft.com/office/drawing/2014/main" id="{6CD2A613-A96D-06FF-72BD-BEBE8EAEA064}"/>
              </a:ext>
            </a:extLst>
          </p:cNvPr>
          <p:cNvCxnSpPr/>
          <p:nvPr/>
        </p:nvCxnSpPr>
        <p:spPr>
          <a:xfrm flipV="1">
            <a:off x="1034415" y="4419640"/>
            <a:ext cx="82867" cy="16609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or 20">
            <a:extLst>
              <a:ext uri="{FF2B5EF4-FFF2-40B4-BE49-F238E27FC236}">
                <a16:creationId xmlns:a16="http://schemas.microsoft.com/office/drawing/2014/main" id="{977F7138-1783-1BC5-06F0-1DCB597A40E2}"/>
              </a:ext>
            </a:extLst>
          </p:cNvPr>
          <p:cNvCxnSpPr/>
          <p:nvPr/>
        </p:nvCxnSpPr>
        <p:spPr>
          <a:xfrm flipV="1">
            <a:off x="1117282" y="4400034"/>
            <a:ext cx="82868" cy="19606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or 21">
            <a:extLst>
              <a:ext uri="{FF2B5EF4-FFF2-40B4-BE49-F238E27FC236}">
                <a16:creationId xmlns:a16="http://schemas.microsoft.com/office/drawing/2014/main" id="{9EFA4E6E-8B4E-08EA-4C48-7F7FD83E5BF5}"/>
              </a:ext>
            </a:extLst>
          </p:cNvPr>
          <p:cNvCxnSpPr/>
          <p:nvPr/>
        </p:nvCxnSpPr>
        <p:spPr>
          <a:xfrm flipV="1">
            <a:off x="1200150" y="4376989"/>
            <a:ext cx="82867" cy="23045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or 22">
            <a:extLst>
              <a:ext uri="{FF2B5EF4-FFF2-40B4-BE49-F238E27FC236}">
                <a16:creationId xmlns:a16="http://schemas.microsoft.com/office/drawing/2014/main" id="{341C600F-9235-3618-23EA-4D3EBAFAF03A}"/>
              </a:ext>
            </a:extLst>
          </p:cNvPr>
          <p:cNvCxnSpPr/>
          <p:nvPr/>
        </p:nvCxnSpPr>
        <p:spPr>
          <a:xfrm flipV="1">
            <a:off x="1283017" y="4350033"/>
            <a:ext cx="82868" cy="26956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or 23">
            <a:extLst>
              <a:ext uri="{FF2B5EF4-FFF2-40B4-BE49-F238E27FC236}">
                <a16:creationId xmlns:a16="http://schemas.microsoft.com/office/drawing/2014/main" id="{6500BBE8-48E9-CE31-263B-FADA33DE65BE}"/>
              </a:ext>
            </a:extLst>
          </p:cNvPr>
          <p:cNvCxnSpPr/>
          <p:nvPr/>
        </p:nvCxnSpPr>
        <p:spPr>
          <a:xfrm flipV="1">
            <a:off x="1365885" y="4318681"/>
            <a:ext cx="82867" cy="31352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or 24">
            <a:extLst>
              <a:ext uri="{FF2B5EF4-FFF2-40B4-BE49-F238E27FC236}">
                <a16:creationId xmlns:a16="http://schemas.microsoft.com/office/drawing/2014/main" id="{2F3410F2-855F-EAD0-6D52-5EECEAE856AC}"/>
              </a:ext>
            </a:extLst>
          </p:cNvPr>
          <p:cNvCxnSpPr/>
          <p:nvPr/>
        </p:nvCxnSpPr>
        <p:spPr>
          <a:xfrm flipV="1">
            <a:off x="1448752" y="4282458"/>
            <a:ext cx="82868" cy="36223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or 25">
            <a:extLst>
              <a:ext uri="{FF2B5EF4-FFF2-40B4-BE49-F238E27FC236}">
                <a16:creationId xmlns:a16="http://schemas.microsoft.com/office/drawing/2014/main" id="{03253FDB-2C66-9A8B-0302-5D0337627CCA}"/>
              </a:ext>
            </a:extLst>
          </p:cNvPr>
          <p:cNvCxnSpPr/>
          <p:nvPr/>
        </p:nvCxnSpPr>
        <p:spPr>
          <a:xfrm flipV="1">
            <a:off x="1531620" y="4240928"/>
            <a:ext cx="82867" cy="41530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or 26">
            <a:extLst>
              <a:ext uri="{FF2B5EF4-FFF2-40B4-BE49-F238E27FC236}">
                <a16:creationId xmlns:a16="http://schemas.microsoft.com/office/drawing/2014/main" id="{20A03131-DB3E-722B-60ED-03D0AC914F92}"/>
              </a:ext>
            </a:extLst>
          </p:cNvPr>
          <p:cNvCxnSpPr/>
          <p:nvPr/>
        </p:nvCxnSpPr>
        <p:spPr>
          <a:xfrm flipV="1">
            <a:off x="1614487" y="4193730"/>
            <a:ext cx="82868" cy="47198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or 27">
            <a:extLst>
              <a:ext uri="{FF2B5EF4-FFF2-40B4-BE49-F238E27FC236}">
                <a16:creationId xmlns:a16="http://schemas.microsoft.com/office/drawing/2014/main" id="{F6534845-3760-6E12-0A73-3E085C9D3C75}"/>
              </a:ext>
            </a:extLst>
          </p:cNvPr>
          <p:cNvCxnSpPr/>
          <p:nvPr/>
        </p:nvCxnSpPr>
        <p:spPr>
          <a:xfrm flipV="1">
            <a:off x="1697355" y="4140625"/>
            <a:ext cx="82867" cy="53105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or 28">
            <a:extLst>
              <a:ext uri="{FF2B5EF4-FFF2-40B4-BE49-F238E27FC236}">
                <a16:creationId xmlns:a16="http://schemas.microsoft.com/office/drawing/2014/main" id="{6156C964-41E0-88E8-B003-881B392E6BD2}"/>
              </a:ext>
            </a:extLst>
          </p:cNvPr>
          <p:cNvCxnSpPr/>
          <p:nvPr/>
        </p:nvCxnSpPr>
        <p:spPr>
          <a:xfrm flipV="1">
            <a:off x="1780222" y="4081540"/>
            <a:ext cx="82868" cy="59085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or 29">
            <a:extLst>
              <a:ext uri="{FF2B5EF4-FFF2-40B4-BE49-F238E27FC236}">
                <a16:creationId xmlns:a16="http://schemas.microsoft.com/office/drawing/2014/main" id="{21A771CE-1114-B410-CE39-F2760F0FC160}"/>
              </a:ext>
            </a:extLst>
          </p:cNvPr>
          <p:cNvCxnSpPr/>
          <p:nvPr/>
        </p:nvCxnSpPr>
        <p:spPr>
          <a:xfrm flipV="1">
            <a:off x="1863090" y="4016619"/>
            <a:ext cx="82867" cy="64921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or 30">
            <a:extLst>
              <a:ext uri="{FF2B5EF4-FFF2-40B4-BE49-F238E27FC236}">
                <a16:creationId xmlns:a16="http://schemas.microsoft.com/office/drawing/2014/main" id="{67D19780-3D8E-97BC-3087-5B03AB8BAA66}"/>
              </a:ext>
            </a:extLst>
          </p:cNvPr>
          <p:cNvCxnSpPr/>
          <p:nvPr/>
        </p:nvCxnSpPr>
        <p:spPr>
          <a:xfrm flipV="1">
            <a:off x="1945957" y="3946261"/>
            <a:ext cx="82868" cy="70358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or 31">
            <a:extLst>
              <a:ext uri="{FF2B5EF4-FFF2-40B4-BE49-F238E27FC236}">
                <a16:creationId xmlns:a16="http://schemas.microsoft.com/office/drawing/2014/main" id="{415DE823-7F8F-87F6-9F60-0889A5DBCC44}"/>
              </a:ext>
            </a:extLst>
          </p:cNvPr>
          <p:cNvCxnSpPr/>
          <p:nvPr/>
        </p:nvCxnSpPr>
        <p:spPr>
          <a:xfrm flipV="1">
            <a:off x="2028825" y="3871138"/>
            <a:ext cx="82867" cy="75123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or 32">
            <a:extLst>
              <a:ext uri="{FF2B5EF4-FFF2-40B4-BE49-F238E27FC236}">
                <a16:creationId xmlns:a16="http://schemas.microsoft.com/office/drawing/2014/main" id="{2716E22B-DA40-CA5E-1EAA-64706501DB61}"/>
              </a:ext>
            </a:extLst>
          </p:cNvPr>
          <p:cNvCxnSpPr/>
          <p:nvPr/>
        </p:nvCxnSpPr>
        <p:spPr>
          <a:xfrm flipV="1">
            <a:off x="2111692" y="3792193"/>
            <a:ext cx="82868" cy="78945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or 33">
            <a:extLst>
              <a:ext uri="{FF2B5EF4-FFF2-40B4-BE49-F238E27FC236}">
                <a16:creationId xmlns:a16="http://schemas.microsoft.com/office/drawing/2014/main" id="{2020612D-2DB1-6539-D54F-67D8412EF150}"/>
              </a:ext>
            </a:extLst>
          </p:cNvPr>
          <p:cNvCxnSpPr/>
          <p:nvPr/>
        </p:nvCxnSpPr>
        <p:spPr>
          <a:xfrm flipV="1">
            <a:off x="2194560" y="3710610"/>
            <a:ext cx="82867" cy="81583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or 34">
            <a:extLst>
              <a:ext uri="{FF2B5EF4-FFF2-40B4-BE49-F238E27FC236}">
                <a16:creationId xmlns:a16="http://schemas.microsoft.com/office/drawing/2014/main" id="{825336C9-3C48-B9D7-4845-EB79BB1998E1}"/>
              </a:ext>
            </a:extLst>
          </p:cNvPr>
          <p:cNvCxnSpPr/>
          <p:nvPr/>
        </p:nvCxnSpPr>
        <p:spPr>
          <a:xfrm flipV="1">
            <a:off x="2277427" y="3627752"/>
            <a:ext cx="82868" cy="82858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or 35">
            <a:extLst>
              <a:ext uri="{FF2B5EF4-FFF2-40B4-BE49-F238E27FC236}">
                <a16:creationId xmlns:a16="http://schemas.microsoft.com/office/drawing/2014/main" id="{31A326FA-3934-7928-C431-C21396E8D8A9}"/>
              </a:ext>
            </a:extLst>
          </p:cNvPr>
          <p:cNvCxnSpPr/>
          <p:nvPr/>
        </p:nvCxnSpPr>
        <p:spPr>
          <a:xfrm flipV="1">
            <a:off x="2360295" y="3545072"/>
            <a:ext cx="82867" cy="82680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or 36">
            <a:extLst>
              <a:ext uri="{FF2B5EF4-FFF2-40B4-BE49-F238E27FC236}">
                <a16:creationId xmlns:a16="http://schemas.microsoft.com/office/drawing/2014/main" id="{34F46AE9-F7C8-A199-F066-B739BFFD4057}"/>
              </a:ext>
            </a:extLst>
          </p:cNvPr>
          <p:cNvCxnSpPr/>
          <p:nvPr/>
        </p:nvCxnSpPr>
        <p:spPr>
          <a:xfrm flipV="1">
            <a:off x="2443162" y="3464019"/>
            <a:ext cx="82868" cy="81053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or 37">
            <a:extLst>
              <a:ext uri="{FF2B5EF4-FFF2-40B4-BE49-F238E27FC236}">
                <a16:creationId xmlns:a16="http://schemas.microsoft.com/office/drawing/2014/main" id="{89AAEAE0-86EF-F735-236E-8AC23C7B49A9}"/>
              </a:ext>
            </a:extLst>
          </p:cNvPr>
          <p:cNvCxnSpPr/>
          <p:nvPr/>
        </p:nvCxnSpPr>
        <p:spPr>
          <a:xfrm flipV="1">
            <a:off x="2526030" y="3385941"/>
            <a:ext cx="82867" cy="78078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or 38">
            <a:extLst>
              <a:ext uri="{FF2B5EF4-FFF2-40B4-BE49-F238E27FC236}">
                <a16:creationId xmlns:a16="http://schemas.microsoft.com/office/drawing/2014/main" id="{CF6AAE59-F485-5372-F11F-0D24B041282E}"/>
              </a:ext>
            </a:extLst>
          </p:cNvPr>
          <p:cNvCxnSpPr/>
          <p:nvPr/>
        </p:nvCxnSpPr>
        <p:spPr>
          <a:xfrm flipV="1">
            <a:off x="2608897" y="3311999"/>
            <a:ext cx="82868" cy="73942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or 39">
            <a:extLst>
              <a:ext uri="{FF2B5EF4-FFF2-40B4-BE49-F238E27FC236}">
                <a16:creationId xmlns:a16="http://schemas.microsoft.com/office/drawing/2014/main" id="{16C0E238-5090-29DF-C2E4-4037F903D56E}"/>
              </a:ext>
            </a:extLst>
          </p:cNvPr>
          <p:cNvCxnSpPr/>
          <p:nvPr/>
        </p:nvCxnSpPr>
        <p:spPr>
          <a:xfrm flipV="1">
            <a:off x="2691765" y="3243114"/>
            <a:ext cx="82867" cy="68885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or 40">
            <a:extLst>
              <a:ext uri="{FF2B5EF4-FFF2-40B4-BE49-F238E27FC236}">
                <a16:creationId xmlns:a16="http://schemas.microsoft.com/office/drawing/2014/main" id="{2D16C668-CE62-669F-CF61-2A06E6B4110C}"/>
              </a:ext>
            </a:extLst>
          </p:cNvPr>
          <p:cNvCxnSpPr/>
          <p:nvPr/>
        </p:nvCxnSpPr>
        <p:spPr>
          <a:xfrm flipV="1">
            <a:off x="2774632" y="3179940"/>
            <a:ext cx="82868" cy="63174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or 41">
            <a:extLst>
              <a:ext uri="{FF2B5EF4-FFF2-40B4-BE49-F238E27FC236}">
                <a16:creationId xmlns:a16="http://schemas.microsoft.com/office/drawing/2014/main" id="{AF41F11D-789E-CF91-1BDD-F12BDA80301E}"/>
              </a:ext>
            </a:extLst>
          </p:cNvPr>
          <p:cNvCxnSpPr/>
          <p:nvPr/>
        </p:nvCxnSpPr>
        <p:spPr>
          <a:xfrm flipV="1">
            <a:off x="2857500" y="3122865"/>
            <a:ext cx="82867" cy="57075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or 42">
            <a:extLst>
              <a:ext uri="{FF2B5EF4-FFF2-40B4-BE49-F238E27FC236}">
                <a16:creationId xmlns:a16="http://schemas.microsoft.com/office/drawing/2014/main" id="{77D7BB72-8165-6069-9A5B-9546896DFEB0}"/>
              </a:ext>
            </a:extLst>
          </p:cNvPr>
          <p:cNvCxnSpPr/>
          <p:nvPr/>
        </p:nvCxnSpPr>
        <p:spPr>
          <a:xfrm flipV="1">
            <a:off x="2940367" y="3072039"/>
            <a:ext cx="82868" cy="50826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or 43">
            <a:extLst>
              <a:ext uri="{FF2B5EF4-FFF2-40B4-BE49-F238E27FC236}">
                <a16:creationId xmlns:a16="http://schemas.microsoft.com/office/drawing/2014/main" id="{65C62CA3-42DB-7BEA-A5AF-4A5D76986580}"/>
              </a:ext>
            </a:extLst>
          </p:cNvPr>
          <p:cNvCxnSpPr/>
          <p:nvPr/>
        </p:nvCxnSpPr>
        <p:spPr>
          <a:xfrm flipV="1">
            <a:off x="3023235" y="3027412"/>
            <a:ext cx="82867" cy="44627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ctor 44">
            <a:extLst>
              <a:ext uri="{FF2B5EF4-FFF2-40B4-BE49-F238E27FC236}">
                <a16:creationId xmlns:a16="http://schemas.microsoft.com/office/drawing/2014/main" id="{BB811CF9-C595-2052-395F-727C2267AFF7}"/>
              </a:ext>
            </a:extLst>
          </p:cNvPr>
          <p:cNvCxnSpPr/>
          <p:nvPr/>
        </p:nvCxnSpPr>
        <p:spPr>
          <a:xfrm flipV="1">
            <a:off x="3106102" y="2988785"/>
            <a:ext cx="82868" cy="38627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ctor 45">
            <a:extLst>
              <a:ext uri="{FF2B5EF4-FFF2-40B4-BE49-F238E27FC236}">
                <a16:creationId xmlns:a16="http://schemas.microsoft.com/office/drawing/2014/main" id="{6FA6E36E-3AFB-E8B5-CE61-5BA367CD71F0}"/>
              </a:ext>
            </a:extLst>
          </p:cNvPr>
          <p:cNvCxnSpPr/>
          <p:nvPr/>
        </p:nvCxnSpPr>
        <p:spPr>
          <a:xfrm flipV="1">
            <a:off x="3188970" y="2955863"/>
            <a:ext cx="82867" cy="32922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ctor 46">
            <a:extLst>
              <a:ext uri="{FF2B5EF4-FFF2-40B4-BE49-F238E27FC236}">
                <a16:creationId xmlns:a16="http://schemas.microsoft.com/office/drawing/2014/main" id="{38DC2B58-7FE5-CE78-9472-B9893CDC7A42}"/>
              </a:ext>
            </a:extLst>
          </p:cNvPr>
          <p:cNvCxnSpPr/>
          <p:nvPr/>
        </p:nvCxnSpPr>
        <p:spPr>
          <a:xfrm flipV="1">
            <a:off x="3271837" y="2928294"/>
            <a:ext cx="82868" cy="27569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or 47">
            <a:extLst>
              <a:ext uri="{FF2B5EF4-FFF2-40B4-BE49-F238E27FC236}">
                <a16:creationId xmlns:a16="http://schemas.microsoft.com/office/drawing/2014/main" id="{5EC642B9-0965-EC0A-D706-54427240C737}"/>
              </a:ext>
            </a:extLst>
          </p:cNvPr>
          <p:cNvCxnSpPr/>
          <p:nvPr/>
        </p:nvCxnSpPr>
        <p:spPr>
          <a:xfrm flipV="1">
            <a:off x="3354705" y="2905715"/>
            <a:ext cx="82867" cy="22579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or 48">
            <a:extLst>
              <a:ext uri="{FF2B5EF4-FFF2-40B4-BE49-F238E27FC236}">
                <a16:creationId xmlns:a16="http://schemas.microsoft.com/office/drawing/2014/main" id="{110C9249-809A-1F86-7DCC-16AFD4E6D34A}"/>
              </a:ext>
            </a:extLst>
          </p:cNvPr>
          <p:cNvCxnSpPr/>
          <p:nvPr/>
        </p:nvCxnSpPr>
        <p:spPr>
          <a:xfrm flipV="1">
            <a:off x="3437572" y="2887778"/>
            <a:ext cx="82868" cy="17937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or 49">
            <a:extLst>
              <a:ext uri="{FF2B5EF4-FFF2-40B4-BE49-F238E27FC236}">
                <a16:creationId xmlns:a16="http://schemas.microsoft.com/office/drawing/2014/main" id="{E20A2E48-7C62-5096-5A2E-D2A938B39034}"/>
              </a:ext>
            </a:extLst>
          </p:cNvPr>
          <p:cNvCxnSpPr/>
          <p:nvPr/>
        </p:nvCxnSpPr>
        <p:spPr>
          <a:xfrm flipV="1">
            <a:off x="3520440" y="2874178"/>
            <a:ext cx="82867" cy="13600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ctor 50">
            <a:extLst>
              <a:ext uri="{FF2B5EF4-FFF2-40B4-BE49-F238E27FC236}">
                <a16:creationId xmlns:a16="http://schemas.microsoft.com/office/drawing/2014/main" id="{B5E9CA98-63A4-6FAD-DF42-9166942F512A}"/>
              </a:ext>
            </a:extLst>
          </p:cNvPr>
          <p:cNvCxnSpPr/>
          <p:nvPr/>
        </p:nvCxnSpPr>
        <p:spPr>
          <a:xfrm flipV="1">
            <a:off x="3603307" y="2864665"/>
            <a:ext cx="82868" cy="9513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or 51">
            <a:extLst>
              <a:ext uri="{FF2B5EF4-FFF2-40B4-BE49-F238E27FC236}">
                <a16:creationId xmlns:a16="http://schemas.microsoft.com/office/drawing/2014/main" id="{36AE8A5D-E12E-62DC-B52C-5939E9F7D220}"/>
              </a:ext>
            </a:extLst>
          </p:cNvPr>
          <p:cNvCxnSpPr/>
          <p:nvPr/>
        </p:nvCxnSpPr>
        <p:spPr>
          <a:xfrm flipV="1">
            <a:off x="3686175" y="2859056"/>
            <a:ext cx="82867" cy="5609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nector 52">
            <a:extLst>
              <a:ext uri="{FF2B5EF4-FFF2-40B4-BE49-F238E27FC236}">
                <a16:creationId xmlns:a16="http://schemas.microsoft.com/office/drawing/2014/main" id="{CD1FC647-CA6C-72BE-8AC6-B61550CAE775}"/>
              </a:ext>
            </a:extLst>
          </p:cNvPr>
          <p:cNvCxnSpPr/>
          <p:nvPr/>
        </p:nvCxnSpPr>
        <p:spPr>
          <a:xfrm flipV="1">
            <a:off x="3769042" y="2857241"/>
            <a:ext cx="82868" cy="1815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ctor 53">
            <a:extLst>
              <a:ext uri="{FF2B5EF4-FFF2-40B4-BE49-F238E27FC236}">
                <a16:creationId xmlns:a16="http://schemas.microsoft.com/office/drawing/2014/main" id="{BAE3B374-4E7E-226C-CD07-8827F50DAB4C}"/>
              </a:ext>
            </a:extLst>
          </p:cNvPr>
          <p:cNvCxnSpPr/>
          <p:nvPr/>
        </p:nvCxnSpPr>
        <p:spPr>
          <a:xfrm>
            <a:off x="3851910" y="2857241"/>
            <a:ext cx="82867" cy="1943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nector 54">
            <a:extLst>
              <a:ext uri="{FF2B5EF4-FFF2-40B4-BE49-F238E27FC236}">
                <a16:creationId xmlns:a16="http://schemas.microsoft.com/office/drawing/2014/main" id="{81AE651D-ACDA-18CA-1E27-BC98E2C8E0BA}"/>
              </a:ext>
            </a:extLst>
          </p:cNvPr>
          <p:cNvCxnSpPr/>
          <p:nvPr/>
        </p:nvCxnSpPr>
        <p:spPr>
          <a:xfrm>
            <a:off x="3934777" y="2859184"/>
            <a:ext cx="82868" cy="5731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nector 55">
            <a:extLst>
              <a:ext uri="{FF2B5EF4-FFF2-40B4-BE49-F238E27FC236}">
                <a16:creationId xmlns:a16="http://schemas.microsoft.com/office/drawing/2014/main" id="{C1575C2F-AF4D-1EA0-EDA2-CD0BDA092000}"/>
              </a:ext>
            </a:extLst>
          </p:cNvPr>
          <p:cNvCxnSpPr/>
          <p:nvPr/>
        </p:nvCxnSpPr>
        <p:spPr>
          <a:xfrm>
            <a:off x="4017645" y="2864915"/>
            <a:ext cx="82867" cy="9610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ctor 56">
            <a:extLst>
              <a:ext uri="{FF2B5EF4-FFF2-40B4-BE49-F238E27FC236}">
                <a16:creationId xmlns:a16="http://schemas.microsoft.com/office/drawing/2014/main" id="{332A97B8-DEA4-16E6-0E5C-82ABDAAF5118}"/>
              </a:ext>
            </a:extLst>
          </p:cNvPr>
          <p:cNvCxnSpPr/>
          <p:nvPr/>
        </p:nvCxnSpPr>
        <p:spPr>
          <a:xfrm>
            <a:off x="4100512" y="2874525"/>
            <a:ext cx="82868" cy="13622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Connector 57">
            <a:extLst>
              <a:ext uri="{FF2B5EF4-FFF2-40B4-BE49-F238E27FC236}">
                <a16:creationId xmlns:a16="http://schemas.microsoft.com/office/drawing/2014/main" id="{97885303-CFD2-58D1-75F5-D5D273F36986}"/>
              </a:ext>
            </a:extLst>
          </p:cNvPr>
          <p:cNvCxnSpPr/>
          <p:nvPr/>
        </p:nvCxnSpPr>
        <p:spPr>
          <a:xfrm>
            <a:off x="4183380" y="2888147"/>
            <a:ext cx="82867" cy="17790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onnector 58">
            <a:extLst>
              <a:ext uri="{FF2B5EF4-FFF2-40B4-BE49-F238E27FC236}">
                <a16:creationId xmlns:a16="http://schemas.microsoft.com/office/drawing/2014/main" id="{1F72DC33-4570-641D-AD58-F3CDEE98D645}"/>
              </a:ext>
            </a:extLst>
          </p:cNvPr>
          <p:cNvCxnSpPr/>
          <p:nvPr/>
        </p:nvCxnSpPr>
        <p:spPr>
          <a:xfrm>
            <a:off x="4266247" y="2905937"/>
            <a:ext cx="82868" cy="22106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nector 59">
            <a:extLst>
              <a:ext uri="{FF2B5EF4-FFF2-40B4-BE49-F238E27FC236}">
                <a16:creationId xmlns:a16="http://schemas.microsoft.com/office/drawing/2014/main" id="{30526E19-6352-0F1E-6DB3-FE5828FCD76E}"/>
              </a:ext>
            </a:extLst>
          </p:cNvPr>
          <p:cNvCxnSpPr/>
          <p:nvPr/>
        </p:nvCxnSpPr>
        <p:spPr>
          <a:xfrm>
            <a:off x="4349115" y="2928043"/>
            <a:ext cx="82867" cy="26527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nector 60">
            <a:extLst>
              <a:ext uri="{FF2B5EF4-FFF2-40B4-BE49-F238E27FC236}">
                <a16:creationId xmlns:a16="http://schemas.microsoft.com/office/drawing/2014/main" id="{E6054A98-12C6-7040-F215-3C3562BAF56D}"/>
              </a:ext>
            </a:extLst>
          </p:cNvPr>
          <p:cNvCxnSpPr/>
          <p:nvPr/>
        </p:nvCxnSpPr>
        <p:spPr>
          <a:xfrm>
            <a:off x="4431982" y="2954570"/>
            <a:ext cx="82868" cy="30969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nector 61">
            <a:extLst>
              <a:ext uri="{FF2B5EF4-FFF2-40B4-BE49-F238E27FC236}">
                <a16:creationId xmlns:a16="http://schemas.microsoft.com/office/drawing/2014/main" id="{AC8059BC-489C-4D8E-B92B-526FB3B743F7}"/>
              </a:ext>
            </a:extLst>
          </p:cNvPr>
          <p:cNvCxnSpPr/>
          <p:nvPr/>
        </p:nvCxnSpPr>
        <p:spPr>
          <a:xfrm>
            <a:off x="4514850" y="2985539"/>
            <a:ext cx="82867" cy="35305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nector 62">
            <a:extLst>
              <a:ext uri="{FF2B5EF4-FFF2-40B4-BE49-F238E27FC236}">
                <a16:creationId xmlns:a16="http://schemas.microsoft.com/office/drawing/2014/main" id="{2161C39D-950F-5612-35B8-0EA1AAF36CDA}"/>
              </a:ext>
            </a:extLst>
          </p:cNvPr>
          <p:cNvCxnSpPr/>
          <p:nvPr/>
        </p:nvCxnSpPr>
        <p:spPr>
          <a:xfrm>
            <a:off x="4597717" y="3020844"/>
            <a:ext cx="82868" cy="39371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nector 63">
            <a:extLst>
              <a:ext uri="{FF2B5EF4-FFF2-40B4-BE49-F238E27FC236}">
                <a16:creationId xmlns:a16="http://schemas.microsoft.com/office/drawing/2014/main" id="{B166714B-78B7-0685-F168-9F66E83D00C7}"/>
              </a:ext>
            </a:extLst>
          </p:cNvPr>
          <p:cNvCxnSpPr/>
          <p:nvPr/>
        </p:nvCxnSpPr>
        <p:spPr>
          <a:xfrm>
            <a:off x="4680585" y="3060215"/>
            <a:ext cx="82867" cy="42972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nector 64">
            <a:extLst>
              <a:ext uri="{FF2B5EF4-FFF2-40B4-BE49-F238E27FC236}">
                <a16:creationId xmlns:a16="http://schemas.microsoft.com/office/drawing/2014/main" id="{F44BBC75-1EF9-9172-F395-AC20062FD6A8}"/>
              </a:ext>
            </a:extLst>
          </p:cNvPr>
          <p:cNvCxnSpPr/>
          <p:nvPr/>
        </p:nvCxnSpPr>
        <p:spPr>
          <a:xfrm>
            <a:off x="4763452" y="3103187"/>
            <a:ext cx="82868" cy="45912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Connector 65">
            <a:extLst>
              <a:ext uri="{FF2B5EF4-FFF2-40B4-BE49-F238E27FC236}">
                <a16:creationId xmlns:a16="http://schemas.microsoft.com/office/drawing/2014/main" id="{8312592A-E136-1FDC-8392-93E020EA60B5}"/>
              </a:ext>
            </a:extLst>
          </p:cNvPr>
          <p:cNvCxnSpPr/>
          <p:nvPr/>
        </p:nvCxnSpPr>
        <p:spPr>
          <a:xfrm>
            <a:off x="4846320" y="3149099"/>
            <a:ext cx="82867" cy="48008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Connector 66">
            <a:extLst>
              <a:ext uri="{FF2B5EF4-FFF2-40B4-BE49-F238E27FC236}">
                <a16:creationId xmlns:a16="http://schemas.microsoft.com/office/drawing/2014/main" id="{5294BA73-1803-1E97-3639-D373DE34D22B}"/>
              </a:ext>
            </a:extLst>
          </p:cNvPr>
          <p:cNvCxnSpPr/>
          <p:nvPr/>
        </p:nvCxnSpPr>
        <p:spPr>
          <a:xfrm>
            <a:off x="4929187" y="3197107"/>
            <a:ext cx="82868" cy="49125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Connector 67">
            <a:extLst>
              <a:ext uri="{FF2B5EF4-FFF2-40B4-BE49-F238E27FC236}">
                <a16:creationId xmlns:a16="http://schemas.microsoft.com/office/drawing/2014/main" id="{CCA3050D-F357-881C-7388-F87AECEDA36B}"/>
              </a:ext>
            </a:extLst>
          </p:cNvPr>
          <p:cNvCxnSpPr/>
          <p:nvPr/>
        </p:nvCxnSpPr>
        <p:spPr>
          <a:xfrm>
            <a:off x="5012055" y="3246232"/>
            <a:ext cx="82867" cy="49194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Connector 68">
            <a:extLst>
              <a:ext uri="{FF2B5EF4-FFF2-40B4-BE49-F238E27FC236}">
                <a16:creationId xmlns:a16="http://schemas.microsoft.com/office/drawing/2014/main" id="{7EA3E38F-9D60-78B3-1BF8-E4AAA87D6B73}"/>
              </a:ext>
            </a:extLst>
          </p:cNvPr>
          <p:cNvCxnSpPr/>
          <p:nvPr/>
        </p:nvCxnSpPr>
        <p:spPr>
          <a:xfrm>
            <a:off x="5094922" y="3295426"/>
            <a:ext cx="82868" cy="48228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nector 69">
            <a:extLst>
              <a:ext uri="{FF2B5EF4-FFF2-40B4-BE49-F238E27FC236}">
                <a16:creationId xmlns:a16="http://schemas.microsoft.com/office/drawing/2014/main" id="{C4256A8B-38DC-5BF0-72EC-E0B88D2E3B38}"/>
              </a:ext>
            </a:extLst>
          </p:cNvPr>
          <p:cNvCxnSpPr/>
          <p:nvPr/>
        </p:nvCxnSpPr>
        <p:spPr>
          <a:xfrm>
            <a:off x="5177790" y="3343654"/>
            <a:ext cx="82867" cy="46317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Connector 70">
            <a:extLst>
              <a:ext uri="{FF2B5EF4-FFF2-40B4-BE49-F238E27FC236}">
                <a16:creationId xmlns:a16="http://schemas.microsoft.com/office/drawing/2014/main" id="{A3EB2D52-28E6-C2B0-D4FB-602FB591589F}"/>
              </a:ext>
            </a:extLst>
          </p:cNvPr>
          <p:cNvCxnSpPr/>
          <p:nvPr/>
        </p:nvCxnSpPr>
        <p:spPr>
          <a:xfrm>
            <a:off x="5260657" y="3389971"/>
            <a:ext cx="82868" cy="43617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Connector 71">
            <a:extLst>
              <a:ext uri="{FF2B5EF4-FFF2-40B4-BE49-F238E27FC236}">
                <a16:creationId xmlns:a16="http://schemas.microsoft.com/office/drawing/2014/main" id="{9D14BC02-B38F-9AEF-EF4C-673735B48C0C}"/>
              </a:ext>
            </a:extLst>
          </p:cNvPr>
          <p:cNvCxnSpPr/>
          <p:nvPr/>
        </p:nvCxnSpPr>
        <p:spPr>
          <a:xfrm>
            <a:off x="5343525" y="3433588"/>
            <a:ext cx="82867" cy="40326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Connector 72">
            <a:extLst>
              <a:ext uri="{FF2B5EF4-FFF2-40B4-BE49-F238E27FC236}">
                <a16:creationId xmlns:a16="http://schemas.microsoft.com/office/drawing/2014/main" id="{3372644C-75F2-70D7-6B73-8E63F96430AE}"/>
              </a:ext>
            </a:extLst>
          </p:cNvPr>
          <p:cNvCxnSpPr/>
          <p:nvPr/>
        </p:nvCxnSpPr>
        <p:spPr>
          <a:xfrm>
            <a:off x="5426392" y="3473914"/>
            <a:ext cx="82868" cy="36657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Connector 73">
            <a:extLst>
              <a:ext uri="{FF2B5EF4-FFF2-40B4-BE49-F238E27FC236}">
                <a16:creationId xmlns:a16="http://schemas.microsoft.com/office/drawing/2014/main" id="{434A5A27-4DAE-0905-7501-20FDD964E894}"/>
              </a:ext>
            </a:extLst>
          </p:cNvPr>
          <p:cNvCxnSpPr/>
          <p:nvPr/>
        </p:nvCxnSpPr>
        <p:spPr>
          <a:xfrm>
            <a:off x="5509260" y="3510571"/>
            <a:ext cx="82867" cy="32814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Connector 74">
            <a:extLst>
              <a:ext uri="{FF2B5EF4-FFF2-40B4-BE49-F238E27FC236}">
                <a16:creationId xmlns:a16="http://schemas.microsoft.com/office/drawing/2014/main" id="{54FC89A8-FA0F-784F-51DF-2D2E83B680B2}"/>
              </a:ext>
            </a:extLst>
          </p:cNvPr>
          <p:cNvCxnSpPr/>
          <p:nvPr/>
        </p:nvCxnSpPr>
        <p:spPr>
          <a:xfrm>
            <a:off x="5592127" y="3543385"/>
            <a:ext cx="82868" cy="28974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Connector 75">
            <a:extLst>
              <a:ext uri="{FF2B5EF4-FFF2-40B4-BE49-F238E27FC236}">
                <a16:creationId xmlns:a16="http://schemas.microsoft.com/office/drawing/2014/main" id="{BAC3FA78-BB81-CAD2-3FBE-EFB224F73E87}"/>
              </a:ext>
            </a:extLst>
          </p:cNvPr>
          <p:cNvCxnSpPr/>
          <p:nvPr/>
        </p:nvCxnSpPr>
        <p:spPr>
          <a:xfrm>
            <a:off x="5674995" y="3572359"/>
            <a:ext cx="82867" cy="25274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Connector 76">
            <a:extLst>
              <a:ext uri="{FF2B5EF4-FFF2-40B4-BE49-F238E27FC236}">
                <a16:creationId xmlns:a16="http://schemas.microsoft.com/office/drawing/2014/main" id="{6CC714EB-EC65-0E12-7DED-6700693F70D0}"/>
              </a:ext>
            </a:extLst>
          </p:cNvPr>
          <p:cNvCxnSpPr/>
          <p:nvPr/>
        </p:nvCxnSpPr>
        <p:spPr>
          <a:xfrm>
            <a:off x="5757862" y="3597633"/>
            <a:ext cx="82868" cy="21816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Connector 77">
            <a:extLst>
              <a:ext uri="{FF2B5EF4-FFF2-40B4-BE49-F238E27FC236}">
                <a16:creationId xmlns:a16="http://schemas.microsoft.com/office/drawing/2014/main" id="{58790697-B7EF-2CEC-1815-C506B3461FC0}"/>
              </a:ext>
            </a:extLst>
          </p:cNvPr>
          <p:cNvCxnSpPr/>
          <p:nvPr/>
        </p:nvCxnSpPr>
        <p:spPr>
          <a:xfrm>
            <a:off x="5840730" y="3619449"/>
            <a:ext cx="82867" cy="18659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Connector 78">
            <a:extLst>
              <a:ext uri="{FF2B5EF4-FFF2-40B4-BE49-F238E27FC236}">
                <a16:creationId xmlns:a16="http://schemas.microsoft.com/office/drawing/2014/main" id="{88F4FA04-1CAD-5007-6FF6-F5AF9C6F8EBB}"/>
              </a:ext>
            </a:extLst>
          </p:cNvPr>
          <p:cNvCxnSpPr/>
          <p:nvPr/>
        </p:nvCxnSpPr>
        <p:spPr>
          <a:xfrm>
            <a:off x="5923597" y="3638108"/>
            <a:ext cx="82868" cy="15836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Connector 79">
            <a:extLst>
              <a:ext uri="{FF2B5EF4-FFF2-40B4-BE49-F238E27FC236}">
                <a16:creationId xmlns:a16="http://schemas.microsoft.com/office/drawing/2014/main" id="{561BAB65-76C0-94E1-706A-0FC106D6F515}"/>
              </a:ext>
            </a:extLst>
          </p:cNvPr>
          <p:cNvCxnSpPr/>
          <p:nvPr/>
        </p:nvCxnSpPr>
        <p:spPr>
          <a:xfrm>
            <a:off x="6006465" y="3653944"/>
            <a:ext cx="82867" cy="13351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Connector 80">
            <a:extLst>
              <a:ext uri="{FF2B5EF4-FFF2-40B4-BE49-F238E27FC236}">
                <a16:creationId xmlns:a16="http://schemas.microsoft.com/office/drawing/2014/main" id="{C23072CF-725D-4343-F987-F47FC151EE9E}"/>
              </a:ext>
            </a:extLst>
          </p:cNvPr>
          <p:cNvCxnSpPr/>
          <p:nvPr/>
        </p:nvCxnSpPr>
        <p:spPr>
          <a:xfrm>
            <a:off x="6089332" y="3667295"/>
            <a:ext cx="82868" cy="11193"/>
          </a:xfrm>
          <a:prstGeom prst="line">
            <a:avLst/>
          </a:prstGeom>
          <a:ln w="30480">
            <a:solidFill>
              <a:srgbClr val="1D77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Connector 81">
            <a:extLst>
              <a:ext uri="{FF2B5EF4-FFF2-40B4-BE49-F238E27FC236}">
                <a16:creationId xmlns:a16="http://schemas.microsoft.com/office/drawing/2014/main" id="{C775AB77-CA80-6741-ED86-E77D038A8C8D}"/>
              </a:ext>
            </a:extLst>
          </p:cNvPr>
          <p:cNvCxnSpPr/>
          <p:nvPr/>
        </p:nvCxnSpPr>
        <p:spPr>
          <a:xfrm>
            <a:off x="1505102" y="4892040"/>
            <a:ext cx="0" cy="109728"/>
          </a:xfrm>
          <a:prstGeom prst="line">
            <a:avLst/>
          </a:prstGeom>
          <a:ln w="12700">
            <a:solidFill>
              <a:srgbClr val="78787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38A4ED31-78DB-3403-81BD-BDE1A2B99615}"/>
              </a:ext>
            </a:extLst>
          </p:cNvPr>
          <p:cNvSpPr txBox="1"/>
          <p:nvPr/>
        </p:nvSpPr>
        <p:spPr>
          <a:xfrm>
            <a:off x="1002182" y="5038344"/>
            <a:ext cx="100584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950">
                <a:solidFill>
                  <a:srgbClr val="464646"/>
                </a:solidFill>
                <a:latin typeface="Aptos"/>
              </a:rPr>
              <a:t>Wprowadzenie</a:t>
            </a:r>
          </a:p>
        </p:txBody>
      </p:sp>
      <p:cxnSp>
        <p:nvCxnSpPr>
          <p:cNvPr id="84" name="Connector 83">
            <a:extLst>
              <a:ext uri="{FF2B5EF4-FFF2-40B4-BE49-F238E27FC236}">
                <a16:creationId xmlns:a16="http://schemas.microsoft.com/office/drawing/2014/main" id="{1280BD7B-3ADE-7D2F-CEA9-1B669685AA0E}"/>
              </a:ext>
            </a:extLst>
          </p:cNvPr>
          <p:cNvCxnSpPr/>
          <p:nvPr/>
        </p:nvCxnSpPr>
        <p:spPr>
          <a:xfrm>
            <a:off x="2884017" y="4892040"/>
            <a:ext cx="0" cy="109728"/>
          </a:xfrm>
          <a:prstGeom prst="line">
            <a:avLst/>
          </a:prstGeom>
          <a:ln w="12700">
            <a:solidFill>
              <a:srgbClr val="78787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4A5F7B47-B094-E131-9446-CC378F21DEA4}"/>
              </a:ext>
            </a:extLst>
          </p:cNvPr>
          <p:cNvSpPr txBox="1"/>
          <p:nvPr/>
        </p:nvSpPr>
        <p:spPr>
          <a:xfrm>
            <a:off x="2381097" y="5038344"/>
            <a:ext cx="100584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950">
                <a:solidFill>
                  <a:srgbClr val="464646"/>
                </a:solidFill>
                <a:latin typeface="Aptos"/>
              </a:rPr>
              <a:t>Wzrost</a:t>
            </a:r>
          </a:p>
        </p:txBody>
      </p:sp>
      <p:cxnSp>
        <p:nvCxnSpPr>
          <p:cNvPr id="86" name="Connector 85">
            <a:extLst>
              <a:ext uri="{FF2B5EF4-FFF2-40B4-BE49-F238E27FC236}">
                <a16:creationId xmlns:a16="http://schemas.microsoft.com/office/drawing/2014/main" id="{0E5E9377-6B8F-1B09-04B6-4E4C9E8F1683}"/>
              </a:ext>
            </a:extLst>
          </p:cNvPr>
          <p:cNvCxnSpPr/>
          <p:nvPr/>
        </p:nvCxnSpPr>
        <p:spPr>
          <a:xfrm>
            <a:off x="4369003" y="4892040"/>
            <a:ext cx="0" cy="109728"/>
          </a:xfrm>
          <a:prstGeom prst="line">
            <a:avLst/>
          </a:prstGeom>
          <a:ln w="12700">
            <a:solidFill>
              <a:srgbClr val="78787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C01DFDA6-2AB9-7765-A9DD-0AD9A3A709C8}"/>
              </a:ext>
            </a:extLst>
          </p:cNvPr>
          <p:cNvSpPr txBox="1"/>
          <p:nvPr/>
        </p:nvSpPr>
        <p:spPr>
          <a:xfrm>
            <a:off x="3866083" y="5038344"/>
            <a:ext cx="100584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950">
                <a:solidFill>
                  <a:srgbClr val="464646"/>
                </a:solidFill>
                <a:latin typeface="Aptos"/>
              </a:rPr>
              <a:t>Dojrzałość</a:t>
            </a:r>
          </a:p>
        </p:txBody>
      </p:sp>
      <p:cxnSp>
        <p:nvCxnSpPr>
          <p:cNvPr id="88" name="Connector 87">
            <a:extLst>
              <a:ext uri="{FF2B5EF4-FFF2-40B4-BE49-F238E27FC236}">
                <a16:creationId xmlns:a16="http://schemas.microsoft.com/office/drawing/2014/main" id="{E847B86C-2378-4A5B-A85F-0779CE8E2561}"/>
              </a:ext>
            </a:extLst>
          </p:cNvPr>
          <p:cNvCxnSpPr/>
          <p:nvPr/>
        </p:nvCxnSpPr>
        <p:spPr>
          <a:xfrm>
            <a:off x="5535777" y="4892040"/>
            <a:ext cx="0" cy="109728"/>
          </a:xfrm>
          <a:prstGeom prst="line">
            <a:avLst/>
          </a:prstGeom>
          <a:ln w="12700">
            <a:solidFill>
              <a:srgbClr val="78787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A20C5EA3-90A0-3B1C-98BF-DB8F19F552C7}"/>
              </a:ext>
            </a:extLst>
          </p:cNvPr>
          <p:cNvSpPr txBox="1"/>
          <p:nvPr/>
        </p:nvSpPr>
        <p:spPr>
          <a:xfrm>
            <a:off x="5032857" y="5038344"/>
            <a:ext cx="100584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950">
                <a:solidFill>
                  <a:srgbClr val="464646"/>
                </a:solidFill>
                <a:latin typeface="Aptos"/>
              </a:rPr>
              <a:t>Spadek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6C14AB9-7BFF-BD22-DEC7-EB9BC9CCA60F}"/>
              </a:ext>
            </a:extLst>
          </p:cNvPr>
          <p:cNvSpPr txBox="1"/>
          <p:nvPr/>
        </p:nvSpPr>
        <p:spPr>
          <a:xfrm>
            <a:off x="5916168" y="5330952"/>
            <a:ext cx="4572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900" i="1">
                <a:solidFill>
                  <a:srgbClr val="646464"/>
                </a:solidFill>
                <a:latin typeface="Aptos"/>
              </a:rPr>
              <a:t>czas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48C74F9-722D-4ACD-B695-33AE2036D5D2}"/>
              </a:ext>
            </a:extLst>
          </p:cNvPr>
          <p:cNvSpPr txBox="1"/>
          <p:nvPr/>
        </p:nvSpPr>
        <p:spPr>
          <a:xfrm>
            <a:off x="548640" y="2121408"/>
            <a:ext cx="18288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900" i="1">
                <a:solidFill>
                  <a:srgbClr val="646464"/>
                </a:solidFill>
                <a:latin typeface="Aptos"/>
              </a:rPr>
              <a:t>sprzedaż / rentowność</a:t>
            </a:r>
          </a:p>
        </p:txBody>
      </p:sp>
      <p:sp>
        <p:nvSpPr>
          <p:cNvPr id="92" name="Rounded Rectangle 91">
            <a:extLst>
              <a:ext uri="{FF2B5EF4-FFF2-40B4-BE49-F238E27FC236}">
                <a16:creationId xmlns:a16="http://schemas.microsoft.com/office/drawing/2014/main" id="{BEB7F4D9-8C82-5B54-F126-119C738FE18B}"/>
              </a:ext>
            </a:extLst>
          </p:cNvPr>
          <p:cNvSpPr/>
          <p:nvPr/>
        </p:nvSpPr>
        <p:spPr>
          <a:xfrm>
            <a:off x="6629400" y="1508760"/>
            <a:ext cx="3520440" cy="530352"/>
          </a:xfrm>
          <a:prstGeom prst="roundRect">
            <a:avLst/>
          </a:prstGeom>
          <a:solidFill>
            <a:srgbClr val="E8F4FC"/>
          </a:solidFill>
          <a:ln w="12700">
            <a:solidFill>
              <a:srgbClr val="1D77C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200" b="1">
                <a:solidFill>
                  <a:srgbClr val="0D223D"/>
                </a:solidFill>
                <a:latin typeface="Aptos"/>
              </a:rPr>
              <a:t>INWESTUJ  </a:t>
            </a:r>
            <a:r>
              <a:rPr sz="1000">
                <a:solidFill>
                  <a:srgbClr val="414141"/>
                </a:solidFill>
                <a:latin typeface="Aptos"/>
              </a:rPr>
              <a:t>nowe / rosnące produkty</a:t>
            </a:r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8DB0FEB1-C1B4-E60A-5339-9843F3B8856C}"/>
              </a:ext>
            </a:extLst>
          </p:cNvPr>
          <p:cNvSpPr/>
          <p:nvPr/>
        </p:nvSpPr>
        <p:spPr>
          <a:xfrm>
            <a:off x="6629400" y="2221992"/>
            <a:ext cx="3520440" cy="530352"/>
          </a:xfrm>
          <a:prstGeom prst="roundRect">
            <a:avLst/>
          </a:prstGeom>
          <a:solidFill>
            <a:srgbClr val="ECF8E2"/>
          </a:solidFill>
          <a:ln w="12700">
            <a:solidFill>
              <a:srgbClr val="1D77C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200" b="1">
                <a:solidFill>
                  <a:srgbClr val="0D223D"/>
                </a:solidFill>
                <a:latin typeface="Aptos"/>
              </a:rPr>
              <a:t>ROZWIJAJ  </a:t>
            </a:r>
            <a:r>
              <a:rPr sz="1000">
                <a:solidFill>
                  <a:srgbClr val="414141"/>
                </a:solidFill>
                <a:latin typeface="Aptos"/>
              </a:rPr>
              <a:t>produkty z potencjałem</a:t>
            </a:r>
          </a:p>
        </p:txBody>
      </p:sp>
      <p:sp>
        <p:nvSpPr>
          <p:cNvPr id="94" name="Rounded Rectangle 93">
            <a:extLst>
              <a:ext uri="{FF2B5EF4-FFF2-40B4-BE49-F238E27FC236}">
                <a16:creationId xmlns:a16="http://schemas.microsoft.com/office/drawing/2014/main" id="{0FB536D9-122E-B72D-4C0F-69DC4BE6671D}"/>
              </a:ext>
            </a:extLst>
          </p:cNvPr>
          <p:cNvSpPr/>
          <p:nvPr/>
        </p:nvSpPr>
        <p:spPr>
          <a:xfrm>
            <a:off x="6629400" y="2935224"/>
            <a:ext cx="3520440" cy="530352"/>
          </a:xfrm>
          <a:prstGeom prst="roundRect">
            <a:avLst/>
          </a:prstGeom>
          <a:solidFill>
            <a:srgbClr val="FEF3DE"/>
          </a:solidFill>
          <a:ln w="12700">
            <a:solidFill>
              <a:srgbClr val="1D77C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200" b="1">
                <a:solidFill>
                  <a:srgbClr val="0D223D"/>
                </a:solidFill>
                <a:latin typeface="Aptos"/>
              </a:rPr>
              <a:t>UTRZYMUJ  </a:t>
            </a:r>
            <a:r>
              <a:rPr sz="1000">
                <a:solidFill>
                  <a:srgbClr val="414141"/>
                </a:solidFill>
                <a:latin typeface="Aptos"/>
              </a:rPr>
              <a:t>produkty dojrzałe</a:t>
            </a:r>
          </a:p>
        </p:txBody>
      </p:sp>
      <p:sp>
        <p:nvSpPr>
          <p:cNvPr id="95" name="Rounded Rectangle 94">
            <a:extLst>
              <a:ext uri="{FF2B5EF4-FFF2-40B4-BE49-F238E27FC236}">
                <a16:creationId xmlns:a16="http://schemas.microsoft.com/office/drawing/2014/main" id="{138855DB-6A19-9BC5-BAF1-D70129499CD8}"/>
              </a:ext>
            </a:extLst>
          </p:cNvPr>
          <p:cNvSpPr/>
          <p:nvPr/>
        </p:nvSpPr>
        <p:spPr>
          <a:xfrm>
            <a:off x="6629400" y="3648456"/>
            <a:ext cx="3520440" cy="530352"/>
          </a:xfrm>
          <a:prstGeom prst="roundRect">
            <a:avLst/>
          </a:prstGeom>
          <a:solidFill>
            <a:srgbClr val="F2E4EB"/>
          </a:solidFill>
          <a:ln w="12700">
            <a:solidFill>
              <a:srgbClr val="1D77C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200" b="1">
                <a:solidFill>
                  <a:srgbClr val="0D223D"/>
                </a:solidFill>
                <a:latin typeface="Aptos"/>
              </a:rPr>
              <a:t>WYCOFUJ  </a:t>
            </a:r>
            <a:r>
              <a:rPr sz="1000">
                <a:solidFill>
                  <a:srgbClr val="414141"/>
                </a:solidFill>
                <a:latin typeface="Aptos"/>
              </a:rPr>
              <a:t>produkty nierentowne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2F6B5AD9-4FEC-A52B-77B9-4AA6EBD19B5C}"/>
              </a:ext>
            </a:extLst>
          </p:cNvPr>
          <p:cNvSpPr/>
          <p:nvPr/>
        </p:nvSpPr>
        <p:spPr>
          <a:xfrm>
            <a:off x="6766560" y="4480560"/>
            <a:ext cx="201168" cy="201168"/>
          </a:xfrm>
          <a:prstGeom prst="ellipse">
            <a:avLst/>
          </a:prstGeom>
          <a:solidFill>
            <a:srgbClr val="1D77C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8696F5AE-8DD6-EACB-4BF0-C85D2E38C6FE}"/>
              </a:ext>
            </a:extLst>
          </p:cNvPr>
          <p:cNvSpPr/>
          <p:nvPr/>
        </p:nvSpPr>
        <p:spPr>
          <a:xfrm>
            <a:off x="7269480" y="4343400"/>
            <a:ext cx="164592" cy="164592"/>
          </a:xfrm>
          <a:prstGeom prst="ellipse">
            <a:avLst/>
          </a:prstGeom>
          <a:solidFill>
            <a:srgbClr val="9EBF3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6CE16454-9EF2-8489-5000-2DB16345C708}"/>
              </a:ext>
            </a:extLst>
          </p:cNvPr>
          <p:cNvSpPr/>
          <p:nvPr/>
        </p:nvSpPr>
        <p:spPr>
          <a:xfrm>
            <a:off x="7680960" y="4572000"/>
            <a:ext cx="237744" cy="237744"/>
          </a:xfrm>
          <a:prstGeom prst="ellipse">
            <a:avLst/>
          </a:prstGeom>
          <a:solidFill>
            <a:srgbClr val="F5AB4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DF0E44F2-E05B-53C5-C6B0-0EF8B3EF0527}"/>
              </a:ext>
            </a:extLst>
          </p:cNvPr>
          <p:cNvSpPr/>
          <p:nvPr/>
        </p:nvSpPr>
        <p:spPr>
          <a:xfrm>
            <a:off x="8183880" y="4434840"/>
            <a:ext cx="128016" cy="128016"/>
          </a:xfrm>
          <a:prstGeom prst="ellipse">
            <a:avLst/>
          </a:prstGeom>
          <a:solidFill>
            <a:srgbClr val="1D77C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21A034F4-0ADB-7312-FD82-FF99523FB8F4}"/>
              </a:ext>
            </a:extLst>
          </p:cNvPr>
          <p:cNvSpPr/>
          <p:nvPr/>
        </p:nvSpPr>
        <p:spPr>
          <a:xfrm>
            <a:off x="8595360" y="4553712"/>
            <a:ext cx="182880" cy="182880"/>
          </a:xfrm>
          <a:prstGeom prst="ellipse">
            <a:avLst/>
          </a:prstGeom>
          <a:solidFill>
            <a:srgbClr val="9EBF3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A11FFD85-A462-1BF4-62DD-56F59F98DC24}"/>
              </a:ext>
            </a:extLst>
          </p:cNvPr>
          <p:cNvSpPr/>
          <p:nvPr/>
        </p:nvSpPr>
        <p:spPr>
          <a:xfrm>
            <a:off x="9006840" y="4389120"/>
            <a:ext cx="146304" cy="146304"/>
          </a:xfrm>
          <a:prstGeom prst="ellipse">
            <a:avLst/>
          </a:prstGeom>
          <a:solidFill>
            <a:srgbClr val="A0A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6B4C7347-BFDD-384A-9F0E-421F0BA1C897}"/>
              </a:ext>
            </a:extLst>
          </p:cNvPr>
          <p:cNvSpPr/>
          <p:nvPr/>
        </p:nvSpPr>
        <p:spPr>
          <a:xfrm>
            <a:off x="9509760" y="4526280"/>
            <a:ext cx="210312" cy="210312"/>
          </a:xfrm>
          <a:prstGeom prst="ellipse">
            <a:avLst/>
          </a:prstGeom>
          <a:solidFill>
            <a:srgbClr val="1D77C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F8560352-C8C6-68BA-1D2D-FD4A12CB6299}"/>
              </a:ext>
            </a:extLst>
          </p:cNvPr>
          <p:cNvSpPr txBox="1"/>
          <p:nvPr/>
        </p:nvSpPr>
        <p:spPr>
          <a:xfrm>
            <a:off x="6583680" y="4892040"/>
            <a:ext cx="384048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100" i="1">
                <a:solidFill>
                  <a:srgbClr val="5A5A5A"/>
                </a:solidFill>
                <a:latin typeface="Aptos"/>
              </a:rPr>
              <a:t>Portfel = produkty na różnych etapach cyklu życia</a:t>
            </a:r>
          </a:p>
        </p:txBody>
      </p:sp>
    </p:spTree>
    <p:extLst>
      <p:ext uri="{BB962C8B-B14F-4D97-AF65-F5344CB8AC3E}">
        <p14:creationId xmlns:p14="http://schemas.microsoft.com/office/powerpoint/2010/main" val="888289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5BE4C-6F51-99BD-1D72-72C4F4994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75A72A3-F1AA-F2AB-A01A-CF914BA392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345" y="6361714"/>
            <a:ext cx="6535697" cy="49628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0E81569-71D3-F13E-8890-3FBA7BDE9C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9102"/>
            <a:ext cx="7545259" cy="7758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2F28A923-C583-E40A-05D1-51C0038834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17" y="99079"/>
            <a:ext cx="7599409" cy="57517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40E6E122-79E6-F5E8-8FD0-16F031B2DF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692" y="714058"/>
            <a:ext cx="6625308" cy="6096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60320" y="2551324"/>
            <a:ext cx="5120640" cy="1645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800" b="0" dirty="0">
                <a:solidFill>
                  <a:srgbClr val="0D223D"/>
                </a:solidFill>
                <a:latin typeface="Aptos"/>
              </a:rPr>
              <a:t>VOICE OF CUSTOMER</a:t>
            </a:r>
          </a:p>
          <a:p>
            <a:pPr algn="l"/>
            <a:r>
              <a:rPr sz="2800" b="0" dirty="0">
                <a:solidFill>
                  <a:srgbClr val="0D223D"/>
                </a:solidFill>
                <a:latin typeface="Aptos"/>
              </a:rPr>
              <a:t>I CRITICAL TO QUALITY</a:t>
            </a:r>
          </a:p>
        </p:txBody>
      </p:sp>
      <p:pic>
        <p:nvPicPr>
          <p:cNvPr id="15" name="Picture 14" descr="voc_ctq_graphic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6600" y="2597044"/>
            <a:ext cx="3429000" cy="233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584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C3E44-7A1F-A855-95BA-8E990F788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late_content.jpg">
            <a:extLst>
              <a:ext uri="{FF2B5EF4-FFF2-40B4-BE49-F238E27FC236}">
                <a16:creationId xmlns:a16="http://schemas.microsoft.com/office/drawing/2014/main" id="{16105117-C8D7-4566-6A17-93E640267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4755"/>
            <a:ext cx="12191999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787E819A-9E4D-EABB-752A-6884A2F9E7B4}"/>
              </a:ext>
            </a:extLst>
          </p:cNvPr>
          <p:cNvSpPr txBox="1"/>
          <p:nvPr/>
        </p:nvSpPr>
        <p:spPr>
          <a:xfrm>
            <a:off x="487180" y="2569353"/>
            <a:ext cx="6100996" cy="3913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250"/>
              </a:lnSpc>
              <a:spcBef>
                <a:spcPts val="2400"/>
              </a:spcBef>
              <a:buNone/>
            </a:pPr>
            <a:r>
              <a:rPr lang="pl-PL" b="1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Zrównoważony – to bardzo mało atrakcyjne słowo. Brzmi prawie jak termin medyczny.</a:t>
            </a:r>
          </a:p>
          <a:p>
            <a:pPr algn="l">
              <a:lnSpc>
                <a:spcPts val="2100"/>
              </a:lnSpc>
              <a:spcAft>
                <a:spcPts val="1800"/>
              </a:spcAft>
              <a:buNone/>
            </a:pPr>
            <a:r>
              <a:rPr lang="pl-PL" b="0" i="0" dirty="0">
                <a:solidFill>
                  <a:srgbClr val="2C2E2F"/>
                </a:solidFill>
                <a:effectLst/>
                <a:latin typeface="Georgia" panose="02040502050405020303" pitchFamily="18" charset="0"/>
              </a:rPr>
              <a:t>Wiele osób nie rozumie idei zrównoważonego rozwoju, ponieważ nie jest pewne, co w ogóle oznacza to pojęcie. Najprościej mówiąc: </a:t>
            </a:r>
            <a:r>
              <a:rPr lang="pl-PL" b="1" i="0" dirty="0">
                <a:solidFill>
                  <a:srgbClr val="2C2E2F"/>
                </a:solidFill>
                <a:effectLst/>
                <a:latin typeface="Georgia" panose="02040502050405020303" pitchFamily="18" charset="0"/>
              </a:rPr>
              <a:t>chodzi o to, by produkować mniej</a:t>
            </a:r>
            <a:r>
              <a:rPr lang="pl-PL" b="0" i="0" dirty="0">
                <a:solidFill>
                  <a:srgbClr val="2C2E2F"/>
                </a:solidFill>
                <a:effectLst/>
                <a:latin typeface="Georgia" panose="02040502050405020303" pitchFamily="18" charset="0"/>
              </a:rPr>
              <a:t>. To obecnie jedyne sensowne rozwiązanie i na tym polega największe wyzwanie dla światowej gospodarki. </a:t>
            </a:r>
            <a:r>
              <a:rPr lang="pl-PL" b="1" i="0" dirty="0">
                <a:solidFill>
                  <a:srgbClr val="2C2E2F"/>
                </a:solidFill>
                <a:effectLst/>
                <a:latin typeface="Georgia" panose="02040502050405020303" pitchFamily="18" charset="0"/>
              </a:rPr>
              <a:t>Mamy wiele dowodów na to, że firmy nie muszą nieustannie rosnąć, by zachowywać rentowność. </a:t>
            </a:r>
            <a:r>
              <a:rPr lang="pl-PL" b="0" i="0" dirty="0">
                <a:solidFill>
                  <a:srgbClr val="2C2E2F"/>
                </a:solidFill>
                <a:effectLst/>
                <a:latin typeface="Georgia" panose="02040502050405020303" pitchFamily="18" charset="0"/>
              </a:rPr>
              <a:t>Tymczasem widzimy, że bardzo wielu producentów odzieży stawia na rozwój, a im większy wzrost, tym bardziej bolesny może być spadek. Prawdziwie zrównoważone jest ograniczenie produkcji. Wiele młodych marek zdecydowało się pójść tą drogą, produkują mniej.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5FBD10E5-7B0D-8334-E954-5A19DE71D742}"/>
              </a:ext>
            </a:extLst>
          </p:cNvPr>
          <p:cNvSpPr txBox="1"/>
          <p:nvPr/>
        </p:nvSpPr>
        <p:spPr>
          <a:xfrm>
            <a:off x="5978577" y="1194988"/>
            <a:ext cx="621342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i="0" dirty="0">
                <a:solidFill>
                  <a:srgbClr val="2C2E2F"/>
                </a:solidFill>
                <a:effectLst/>
                <a:latin typeface="Roboto" panose="02000000000000000000" pitchFamily="2" charset="0"/>
              </a:rPr>
              <a:t>Zmniejszanie produkcji to obecnie jedyne sensowne rozwiązanie i na tym polega największe wyzwanie dla światowej gospodarki. Mamy wiele dowodów na to, że firmy nie muszą nieustannie rosnąć, by zachowywać rentowność – mówi </a:t>
            </a:r>
            <a:r>
              <a:rPr lang="pl-PL" b="1" i="0" dirty="0" err="1">
                <a:solidFill>
                  <a:srgbClr val="2C2E2F"/>
                </a:solidFill>
                <a:effectLst/>
                <a:latin typeface="Roboto" panose="02000000000000000000" pitchFamily="2" charset="0"/>
              </a:rPr>
              <a:t>Lidewij</a:t>
            </a:r>
            <a:r>
              <a:rPr lang="pl-PL" b="1" i="0" dirty="0">
                <a:solidFill>
                  <a:srgbClr val="2C2E2F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pl-PL" b="1" i="0" dirty="0" err="1">
                <a:solidFill>
                  <a:srgbClr val="2C2E2F"/>
                </a:solidFill>
                <a:effectLst/>
                <a:latin typeface="Roboto" panose="02000000000000000000" pitchFamily="2" charset="0"/>
              </a:rPr>
              <a:t>Edelkoort</a:t>
            </a:r>
            <a:r>
              <a:rPr lang="pl-PL" b="1" i="0" dirty="0">
                <a:solidFill>
                  <a:srgbClr val="2C2E2F"/>
                </a:solidFill>
                <a:effectLst/>
                <a:latin typeface="Roboto" panose="02000000000000000000" pitchFamily="2" charset="0"/>
              </a:rPr>
              <a:t>, czołowa badaczka trendów, dyrektorka generalna agencji Trend Union.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3349231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F7B90B-82D8-23AE-50C8-92B330040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rostokąt zaokrąglony 48">
            <a:extLst>
              <a:ext uri="{FF2B5EF4-FFF2-40B4-BE49-F238E27FC236}">
                <a16:creationId xmlns:a16="http://schemas.microsoft.com/office/drawing/2014/main" id="{4FB7A20B-81E1-3FCB-D99B-07D6827C1739}"/>
              </a:ext>
            </a:extLst>
          </p:cNvPr>
          <p:cNvSpPr/>
          <p:nvPr/>
        </p:nvSpPr>
        <p:spPr>
          <a:xfrm>
            <a:off x="3214352" y="1567852"/>
            <a:ext cx="3612232" cy="5051635"/>
          </a:xfrm>
          <a:prstGeom prst="roundRect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3" name="Título 6">
            <a:extLst>
              <a:ext uri="{FF2B5EF4-FFF2-40B4-BE49-F238E27FC236}">
                <a16:creationId xmlns:a16="http://schemas.microsoft.com/office/drawing/2014/main" id="{7A65E71B-ADE2-0C20-EDC9-211AC29946B3}"/>
              </a:ext>
            </a:extLst>
          </p:cNvPr>
          <p:cNvSpPr txBox="1">
            <a:spLocks/>
          </p:cNvSpPr>
          <p:nvPr/>
        </p:nvSpPr>
        <p:spPr>
          <a:xfrm>
            <a:off x="1771658" y="238515"/>
            <a:ext cx="6137275" cy="31989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kern="1200" spc="-50" baseline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pl-PL" dirty="0">
                <a:solidFill>
                  <a:schemeClr val="tx1"/>
                </a:solidFill>
              </a:rPr>
              <a:t>PERSONA - Perspektywa klient</a:t>
            </a:r>
          </a:p>
        </p:txBody>
      </p:sp>
      <p:pic>
        <p:nvPicPr>
          <p:cNvPr id="4" name="Imagen 5">
            <a:extLst>
              <a:ext uri="{FF2B5EF4-FFF2-40B4-BE49-F238E27FC236}">
                <a16:creationId xmlns:a16="http://schemas.microsoft.com/office/drawing/2014/main" id="{5B54597F-7047-1E48-9E79-7FE5914412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922" y="1886795"/>
            <a:ext cx="1320263" cy="1063221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7EE9AC6B-1504-4295-E676-269EE2ABA500}"/>
              </a:ext>
            </a:extLst>
          </p:cNvPr>
          <p:cNvSpPr txBox="1"/>
          <p:nvPr/>
        </p:nvSpPr>
        <p:spPr>
          <a:xfrm>
            <a:off x="1717375" y="2957888"/>
            <a:ext cx="12947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Alex / Mateusz</a:t>
            </a:r>
            <a:endParaRPr lang="en-GB" sz="1400" dirty="0"/>
          </a:p>
        </p:txBody>
      </p:sp>
      <p:sp>
        <p:nvSpPr>
          <p:cNvPr id="25" name="Objaśnienie prostokątne zaokrąglone 24">
            <a:extLst>
              <a:ext uri="{FF2B5EF4-FFF2-40B4-BE49-F238E27FC236}">
                <a16:creationId xmlns:a16="http://schemas.microsoft.com/office/drawing/2014/main" id="{76E49AA1-DBA5-FE21-C3F2-B3579D47EFA0}"/>
              </a:ext>
            </a:extLst>
          </p:cNvPr>
          <p:cNvSpPr/>
          <p:nvPr/>
        </p:nvSpPr>
        <p:spPr>
          <a:xfrm>
            <a:off x="3266229" y="1827289"/>
            <a:ext cx="1813268" cy="2431890"/>
          </a:xfrm>
          <a:prstGeom prst="wedgeRoundRectCallout">
            <a:avLst>
              <a:gd name="adj1" fmla="val -73464"/>
              <a:gd name="adj2" fmla="val 43037"/>
              <a:gd name="adj3" fmla="val 16667"/>
            </a:avLst>
          </a:prstGeom>
          <a:solidFill>
            <a:schemeClr val="bg1"/>
          </a:solidFill>
          <a:ln>
            <a:solidFill>
              <a:srgbClr val="41A9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1200" dirty="0">
                <a:solidFill>
                  <a:schemeClr val="tx1"/>
                </a:solidFill>
              </a:rPr>
              <a:t>Rozsądna cena, jakość, trend, smaczki, nowości wyróżnić się, komplementarność oferty funkcjonalność: na co dzień, w sklepie i w domu - media</a:t>
            </a:r>
          </a:p>
        </p:txBody>
      </p:sp>
      <p:pic>
        <p:nvPicPr>
          <p:cNvPr id="30" name="Imagen 5">
            <a:extLst>
              <a:ext uri="{FF2B5EF4-FFF2-40B4-BE49-F238E27FC236}">
                <a16:creationId xmlns:a16="http://schemas.microsoft.com/office/drawing/2014/main" id="{8AFD91BE-871D-8697-9972-AE4D41F50FB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30962" y="4982736"/>
            <a:ext cx="1192449" cy="1060180"/>
          </a:xfrm>
          <a:prstGeom prst="rect">
            <a:avLst/>
          </a:prstGeom>
        </p:spPr>
      </p:pic>
      <p:pic>
        <p:nvPicPr>
          <p:cNvPr id="31" name="Imagen 5">
            <a:extLst>
              <a:ext uri="{FF2B5EF4-FFF2-40B4-BE49-F238E27FC236}">
                <a16:creationId xmlns:a16="http://schemas.microsoft.com/office/drawing/2014/main" id="{6A610C20-3E90-001F-0D9F-D5D93F2C793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44180" y="3506153"/>
            <a:ext cx="1279005" cy="859869"/>
          </a:xfrm>
          <a:prstGeom prst="rect">
            <a:avLst/>
          </a:prstGeom>
        </p:spPr>
      </p:pic>
      <p:sp>
        <p:nvSpPr>
          <p:cNvPr id="33" name="pole tekstowe 32">
            <a:extLst>
              <a:ext uri="{FF2B5EF4-FFF2-40B4-BE49-F238E27FC236}">
                <a16:creationId xmlns:a16="http://schemas.microsoft.com/office/drawing/2014/main" id="{DBD20998-D6AC-41F6-FDC5-6681989CFA6F}"/>
              </a:ext>
            </a:extLst>
          </p:cNvPr>
          <p:cNvSpPr txBox="1"/>
          <p:nvPr/>
        </p:nvSpPr>
        <p:spPr>
          <a:xfrm>
            <a:off x="1630963" y="4495263"/>
            <a:ext cx="1415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MATI /  Mateusz </a:t>
            </a:r>
            <a:endParaRPr lang="en-GB" sz="1400" dirty="0"/>
          </a:p>
        </p:txBody>
      </p:sp>
      <p:sp>
        <p:nvSpPr>
          <p:cNvPr id="9" name="Elipsa 8">
            <a:extLst>
              <a:ext uri="{FF2B5EF4-FFF2-40B4-BE49-F238E27FC236}">
                <a16:creationId xmlns:a16="http://schemas.microsoft.com/office/drawing/2014/main" id="{4B53FFB9-EFB0-FEEA-5D69-AB23B17C1515}"/>
              </a:ext>
            </a:extLst>
          </p:cNvPr>
          <p:cNvSpPr/>
          <p:nvPr/>
        </p:nvSpPr>
        <p:spPr>
          <a:xfrm>
            <a:off x="7306746" y="1519065"/>
            <a:ext cx="3004280" cy="304833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„</a:t>
            </a:r>
            <a:r>
              <a:rPr lang="pl-PL" dirty="0" err="1">
                <a:solidFill>
                  <a:schemeClr val="tx1"/>
                </a:solidFill>
              </a:rPr>
              <a:t>Cool</a:t>
            </a:r>
            <a:r>
              <a:rPr lang="pl-PL" dirty="0">
                <a:solidFill>
                  <a:schemeClr val="tx1"/>
                </a:solidFill>
              </a:rPr>
              <a:t>” - Szybka dostępność, możliwość stylizacji, kompozycji, darmowa dostawa , gwarancja , rabaty, wabiki cenowe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AFBA6630-B8DD-9666-9BE1-086D633AC360}"/>
              </a:ext>
            </a:extLst>
          </p:cNvPr>
          <p:cNvSpPr txBox="1"/>
          <p:nvPr/>
        </p:nvSpPr>
        <p:spPr>
          <a:xfrm>
            <a:off x="1705932" y="6042917"/>
            <a:ext cx="1526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Agnieszka / Janusz</a:t>
            </a:r>
            <a:endParaRPr lang="en-GB" sz="1400" dirty="0"/>
          </a:p>
        </p:txBody>
      </p:sp>
      <p:sp>
        <p:nvSpPr>
          <p:cNvPr id="26" name="Objaśnienie prostokątne zaokrąglone 24">
            <a:extLst>
              <a:ext uri="{FF2B5EF4-FFF2-40B4-BE49-F238E27FC236}">
                <a16:creationId xmlns:a16="http://schemas.microsoft.com/office/drawing/2014/main" id="{2096B399-B531-B8DF-73EC-61AC2A134215}"/>
              </a:ext>
            </a:extLst>
          </p:cNvPr>
          <p:cNvSpPr/>
          <p:nvPr/>
        </p:nvSpPr>
        <p:spPr>
          <a:xfrm>
            <a:off x="5171071" y="1836491"/>
            <a:ext cx="1977394" cy="2314543"/>
          </a:xfrm>
          <a:prstGeom prst="wedgeRoundRectCallout">
            <a:avLst>
              <a:gd name="adj1" fmla="val -73464"/>
              <a:gd name="adj2" fmla="val 43037"/>
              <a:gd name="adj3" fmla="val 16667"/>
            </a:avLst>
          </a:prstGeom>
          <a:solidFill>
            <a:schemeClr val="bg1"/>
          </a:solidFill>
          <a:ln>
            <a:solidFill>
              <a:srgbClr val="41A9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1200" dirty="0">
                <a:solidFill>
                  <a:schemeClr val="tx1"/>
                </a:solidFill>
              </a:rPr>
              <a:t>Komplementarność oferty, gadżety, ikony komunikacja on-line, wszyscy wiedzą , że jestem </a:t>
            </a:r>
            <a:r>
              <a:rPr lang="pl-PL" sz="1200" dirty="0" err="1">
                <a:solidFill>
                  <a:schemeClr val="tx1"/>
                </a:solidFill>
              </a:rPr>
              <a:t>cool</a:t>
            </a:r>
            <a:r>
              <a:rPr lang="pl-PL" sz="1200" dirty="0">
                <a:solidFill>
                  <a:schemeClr val="tx1"/>
                </a:solidFill>
              </a:rPr>
              <a:t> , modny, media, VM - </a:t>
            </a:r>
            <a:r>
              <a:rPr lang="pl-PL" sz="1200" dirty="0" err="1">
                <a:solidFill>
                  <a:schemeClr val="tx1"/>
                </a:solidFill>
              </a:rPr>
              <a:t>selfservice</a:t>
            </a:r>
            <a:endParaRPr lang="pl-PL" sz="1200" dirty="0">
              <a:solidFill>
                <a:schemeClr val="tx1"/>
              </a:solidFill>
            </a:endParaRPr>
          </a:p>
          <a:p>
            <a:endParaRPr lang="pl-PL" sz="1400" dirty="0">
              <a:solidFill>
                <a:schemeClr val="tx1"/>
              </a:solidFill>
            </a:endParaRPr>
          </a:p>
          <a:p>
            <a:endParaRPr lang="pl-PL" sz="1400" dirty="0">
              <a:solidFill>
                <a:schemeClr val="tx1"/>
              </a:solidFill>
            </a:endParaRPr>
          </a:p>
        </p:txBody>
      </p:sp>
      <p:sp>
        <p:nvSpPr>
          <p:cNvPr id="35" name="Objaśnienie prostokątne zaokrąglone 24">
            <a:extLst>
              <a:ext uri="{FF2B5EF4-FFF2-40B4-BE49-F238E27FC236}">
                <a16:creationId xmlns:a16="http://schemas.microsoft.com/office/drawing/2014/main" id="{CDEF3115-BE8F-24FC-56FE-E485808EB4AE}"/>
              </a:ext>
            </a:extLst>
          </p:cNvPr>
          <p:cNvSpPr/>
          <p:nvPr/>
        </p:nvSpPr>
        <p:spPr>
          <a:xfrm>
            <a:off x="4082144" y="4406228"/>
            <a:ext cx="1813268" cy="1838249"/>
          </a:xfrm>
          <a:prstGeom prst="wedgeRoundRectCallout">
            <a:avLst>
              <a:gd name="adj1" fmla="val -73464"/>
              <a:gd name="adj2" fmla="val 43037"/>
              <a:gd name="adj3" fmla="val 16667"/>
            </a:avLst>
          </a:prstGeom>
          <a:solidFill>
            <a:schemeClr val="bg1"/>
          </a:solidFill>
          <a:ln>
            <a:solidFill>
              <a:srgbClr val="41A9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1200" dirty="0">
                <a:solidFill>
                  <a:schemeClr val="tx1"/>
                </a:solidFill>
              </a:rPr>
              <a:t>Najniższa cena produktu, jakość, jasno opisany produkt, produkty znane i sprawdzone, szybka dostawa, możliwość wymiany </a:t>
            </a:r>
          </a:p>
        </p:txBody>
      </p:sp>
      <p:sp>
        <p:nvSpPr>
          <p:cNvPr id="36" name="Objaśnienie prostokątne zaokrąglone 24">
            <a:extLst>
              <a:ext uri="{FF2B5EF4-FFF2-40B4-BE49-F238E27FC236}">
                <a16:creationId xmlns:a16="http://schemas.microsoft.com/office/drawing/2014/main" id="{DA3AB166-6975-21B2-8732-8D61939AF651}"/>
              </a:ext>
            </a:extLst>
          </p:cNvPr>
          <p:cNvSpPr/>
          <p:nvPr/>
        </p:nvSpPr>
        <p:spPr>
          <a:xfrm>
            <a:off x="5815250" y="4805360"/>
            <a:ext cx="1402276" cy="1185646"/>
          </a:xfrm>
          <a:prstGeom prst="wedgeRoundRectCallout">
            <a:avLst>
              <a:gd name="adj1" fmla="val -73464"/>
              <a:gd name="adj2" fmla="val 43037"/>
              <a:gd name="adj3" fmla="val 16667"/>
            </a:avLst>
          </a:prstGeom>
          <a:solidFill>
            <a:schemeClr val="bg1"/>
          </a:solidFill>
          <a:ln>
            <a:solidFill>
              <a:srgbClr val="41A9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1200" dirty="0">
                <a:solidFill>
                  <a:schemeClr val="tx1"/>
                </a:solidFill>
              </a:rPr>
              <a:t>Najniższa cena</a:t>
            </a:r>
          </a:p>
          <a:p>
            <a:endParaRPr lang="pl-PL" sz="1400" dirty="0">
              <a:solidFill>
                <a:schemeClr val="tx1"/>
              </a:solidFill>
            </a:endParaRPr>
          </a:p>
        </p:txBody>
      </p:sp>
      <p:sp>
        <p:nvSpPr>
          <p:cNvPr id="22" name="Elipsa 50">
            <a:extLst>
              <a:ext uri="{FF2B5EF4-FFF2-40B4-BE49-F238E27FC236}">
                <a16:creationId xmlns:a16="http://schemas.microsoft.com/office/drawing/2014/main" id="{ADCD0DF7-3ACC-85E2-5A7F-F2D850A28CF3}"/>
              </a:ext>
            </a:extLst>
          </p:cNvPr>
          <p:cNvSpPr/>
          <p:nvPr/>
        </p:nvSpPr>
        <p:spPr>
          <a:xfrm>
            <a:off x="7720263" y="4666384"/>
            <a:ext cx="2322095" cy="15304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Bezosobowa, szybka, sprawna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2492398D-472B-3586-E672-CB91EC510CBF}"/>
              </a:ext>
            </a:extLst>
          </p:cNvPr>
          <p:cNvSpPr txBox="1"/>
          <p:nvPr/>
        </p:nvSpPr>
        <p:spPr>
          <a:xfrm>
            <a:off x="4674385" y="793717"/>
            <a:ext cx="1177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/>
              <a:t>Potrzeby </a:t>
            </a:r>
            <a:endParaRPr lang="en-GB" sz="2000" b="1" dirty="0"/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CC5D06B6-1A8D-09EE-EEC0-0215A4F84F05}"/>
              </a:ext>
            </a:extLst>
          </p:cNvPr>
          <p:cNvSpPr txBox="1"/>
          <p:nvPr/>
        </p:nvSpPr>
        <p:spPr>
          <a:xfrm>
            <a:off x="8319524" y="814394"/>
            <a:ext cx="947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/>
              <a:t>Relacje</a:t>
            </a:r>
            <a:endParaRPr lang="en-GB" sz="2000" b="1" dirty="0"/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1B2D1E76-7FE2-9160-EA0F-344F81AAB091}"/>
              </a:ext>
            </a:extLst>
          </p:cNvPr>
          <p:cNvSpPr txBox="1"/>
          <p:nvPr/>
        </p:nvSpPr>
        <p:spPr>
          <a:xfrm>
            <a:off x="3217562" y="1132269"/>
            <a:ext cx="972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Wymóg </a:t>
            </a:r>
            <a:endParaRPr lang="en-GB" b="1" dirty="0"/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F31C1DE1-6B62-BB5B-1A2A-D1FE200947A0}"/>
              </a:ext>
            </a:extLst>
          </p:cNvPr>
          <p:cNvSpPr txBox="1"/>
          <p:nvPr/>
        </p:nvSpPr>
        <p:spPr>
          <a:xfrm>
            <a:off x="6030215" y="1149741"/>
            <a:ext cx="1134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Wyróżnik 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44723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2" grpId="0"/>
      <p:bldP spid="25" grpId="0" animBg="1"/>
      <p:bldP spid="25" grpId="1" animBg="1"/>
      <p:bldP spid="33" grpId="0"/>
      <p:bldP spid="9" grpId="0" animBg="1"/>
      <p:bldP spid="9" grpId="1" animBg="1"/>
      <p:bldP spid="24" grpId="0"/>
      <p:bldP spid="26" grpId="0" animBg="1"/>
      <p:bldP spid="26" grpId="1" animBg="1"/>
      <p:bldP spid="35" grpId="0" animBg="1"/>
      <p:bldP spid="35" grpId="1" animBg="1"/>
      <p:bldP spid="36" grpId="0" animBg="1"/>
      <p:bldP spid="36" grpId="1" animBg="1"/>
      <p:bldP spid="22" grpId="0" animBg="1"/>
      <p:bldP spid="2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render_template/png/page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529CC71-5797-2950-7BFA-999B8213FC9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189" y="1062317"/>
            <a:ext cx="9653621" cy="47333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5BE4C-6F51-99BD-1D72-72C4F4994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75A72A3-F1AA-F2AB-A01A-CF914BA392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345" y="6361714"/>
            <a:ext cx="6535697" cy="49628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0E81569-71D3-F13E-8890-3FBA7BDE9C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9102"/>
            <a:ext cx="7545259" cy="7758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2F28A923-C583-E40A-05D1-51C0038834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17" y="99079"/>
            <a:ext cx="7599409" cy="57517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40E6E122-79E6-F5E8-8FD0-16F031B2DF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692" y="714058"/>
            <a:ext cx="6625308" cy="60961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822960" y="1856231"/>
            <a:ext cx="5394960" cy="32004"/>
          </a:xfrm>
          <a:prstGeom prst="rect">
            <a:avLst/>
          </a:prstGeom>
          <a:solidFill>
            <a:srgbClr val="9FBF3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0" name="TextBox 39"/>
          <p:cNvSpPr txBox="1"/>
          <p:nvPr/>
        </p:nvSpPr>
        <p:spPr>
          <a:xfrm>
            <a:off x="2759662" y="1051560"/>
            <a:ext cx="545348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2400" b="1" dirty="0">
                <a:solidFill>
                  <a:srgbClr val="0D223D"/>
                </a:solidFill>
                <a:latin typeface="Aptos"/>
              </a:rPr>
              <a:t>NARZĘDZIA </a:t>
            </a:r>
            <a:r>
              <a:rPr lang="pl-PL" sz="2400" b="1" dirty="0">
                <a:solidFill>
                  <a:srgbClr val="0D223D"/>
                </a:solidFill>
                <a:latin typeface="Aptos"/>
              </a:rPr>
              <a:t>I TECHNIKI WSPIERAJĄCE</a:t>
            </a:r>
            <a:endParaRPr sz="2400" b="1" dirty="0">
              <a:solidFill>
                <a:srgbClr val="0D223D"/>
              </a:solidFill>
              <a:latin typeface="Aptos"/>
            </a:endParaRPr>
          </a:p>
        </p:txBody>
      </p:sp>
      <p:sp>
        <p:nvSpPr>
          <p:cNvPr id="41" name="Rounded Rectangle 40"/>
          <p:cNvSpPr/>
          <p:nvPr/>
        </p:nvSpPr>
        <p:spPr>
          <a:xfrm rot="21120000">
            <a:off x="868680" y="1874519"/>
            <a:ext cx="1554480" cy="475488"/>
          </a:xfrm>
          <a:prstGeom prst="roundRect">
            <a:avLst/>
          </a:prstGeom>
          <a:solidFill>
            <a:srgbClr val="E8F4FC"/>
          </a:solidFill>
          <a:ln w="15240">
            <a:solidFill>
              <a:srgbClr val="1D77C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3500" tIns="25400" rIns="63500" bIns="25400" rtlCol="0" anchor="ctr"/>
          <a:lstStyle/>
          <a:p>
            <a:pPr algn="ctr"/>
            <a:r>
              <a:rPr sz="2200" b="1">
                <a:solidFill>
                  <a:srgbClr val="14233D"/>
                </a:solidFill>
                <a:latin typeface="Aptos"/>
              </a:rPr>
              <a:t>PESTLE</a:t>
            </a:r>
          </a:p>
        </p:txBody>
      </p:sp>
      <p:sp>
        <p:nvSpPr>
          <p:cNvPr id="42" name="Rounded Rectangle 41"/>
          <p:cNvSpPr/>
          <p:nvPr/>
        </p:nvSpPr>
        <p:spPr>
          <a:xfrm rot="360000">
            <a:off x="2240280" y="2331720"/>
            <a:ext cx="1965960" cy="512064"/>
          </a:xfrm>
          <a:prstGeom prst="roundRect">
            <a:avLst/>
          </a:prstGeom>
          <a:solidFill>
            <a:srgbClr val="ECF8E2"/>
          </a:solidFill>
          <a:ln w="15240">
            <a:solidFill>
              <a:srgbClr val="1D77C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3500" tIns="25400" rIns="63500" bIns="25400" rtlCol="0" anchor="ctr"/>
          <a:lstStyle/>
          <a:p>
            <a:pPr algn="ctr"/>
            <a:r>
              <a:rPr sz="1800" b="0">
                <a:solidFill>
                  <a:srgbClr val="14233D"/>
                </a:solidFill>
                <a:latin typeface="Aptos"/>
              </a:rPr>
              <a:t>5 sił Portera</a:t>
            </a:r>
          </a:p>
        </p:txBody>
      </p:sp>
      <p:sp>
        <p:nvSpPr>
          <p:cNvPr id="43" name="Rounded Rectangle 42"/>
          <p:cNvSpPr/>
          <p:nvPr/>
        </p:nvSpPr>
        <p:spPr>
          <a:xfrm rot="21360000">
            <a:off x="1234440" y="2971800"/>
            <a:ext cx="1508760" cy="457200"/>
          </a:xfrm>
          <a:prstGeom prst="roundRect">
            <a:avLst/>
          </a:prstGeom>
          <a:solidFill>
            <a:srgbClr val="F2ECF9"/>
          </a:solidFill>
          <a:ln w="15240">
            <a:solidFill>
              <a:srgbClr val="1D77C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3500" tIns="25400" rIns="63500" bIns="25400" rtlCol="0" anchor="ctr"/>
          <a:lstStyle/>
          <a:p>
            <a:pPr algn="ctr"/>
            <a:r>
              <a:rPr sz="2000" b="1">
                <a:solidFill>
                  <a:srgbClr val="14233D"/>
                </a:solidFill>
                <a:latin typeface="Aptos"/>
              </a:rPr>
              <a:t>MOST</a:t>
            </a:r>
          </a:p>
        </p:txBody>
      </p:sp>
      <p:sp>
        <p:nvSpPr>
          <p:cNvPr id="44" name="Rounded Rectangle 43"/>
          <p:cNvSpPr/>
          <p:nvPr/>
        </p:nvSpPr>
        <p:spPr>
          <a:xfrm rot="420000">
            <a:off x="2880360" y="3246120"/>
            <a:ext cx="2103120" cy="530352"/>
          </a:xfrm>
          <a:prstGeom prst="roundRect">
            <a:avLst/>
          </a:prstGeom>
          <a:solidFill>
            <a:srgbClr val="FEF3DE"/>
          </a:solidFill>
          <a:ln w="15240">
            <a:solidFill>
              <a:srgbClr val="1D77C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3500" tIns="25400" rIns="63500" bIns="25400" rtlCol="0" anchor="ctr"/>
          <a:lstStyle/>
          <a:p>
            <a:pPr algn="ctr"/>
            <a:r>
              <a:rPr sz="1700" b="0">
                <a:solidFill>
                  <a:srgbClr val="14233D"/>
                </a:solidFill>
                <a:latin typeface="Aptos"/>
              </a:rPr>
              <a:t>Audyt zasobów</a:t>
            </a:r>
          </a:p>
        </p:txBody>
      </p:sp>
      <p:sp>
        <p:nvSpPr>
          <p:cNvPr id="45" name="Rounded Rectangle 44"/>
          <p:cNvSpPr/>
          <p:nvPr/>
        </p:nvSpPr>
        <p:spPr>
          <a:xfrm rot="21180000">
            <a:off x="4983480" y="1828800"/>
            <a:ext cx="1417320" cy="475488"/>
          </a:xfrm>
          <a:prstGeom prst="roundRect">
            <a:avLst/>
          </a:prstGeom>
          <a:solidFill>
            <a:srgbClr val="E3EFEC"/>
          </a:solidFill>
          <a:ln w="15240">
            <a:solidFill>
              <a:srgbClr val="1D77C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3500" tIns="25400" rIns="63500" bIns="25400" rtlCol="0" anchor="ctr"/>
          <a:lstStyle/>
          <a:p>
            <a:pPr algn="ctr"/>
            <a:r>
              <a:rPr sz="2200" b="1">
                <a:solidFill>
                  <a:srgbClr val="14233D"/>
                </a:solidFill>
                <a:latin typeface="Aptos"/>
              </a:rPr>
              <a:t>SWOT</a:t>
            </a:r>
          </a:p>
        </p:txBody>
      </p:sp>
      <p:sp>
        <p:nvSpPr>
          <p:cNvPr id="46" name="Rounded Rectangle 45"/>
          <p:cNvSpPr/>
          <p:nvPr/>
        </p:nvSpPr>
        <p:spPr>
          <a:xfrm rot="480000">
            <a:off x="5806440" y="2468880"/>
            <a:ext cx="1417320" cy="475488"/>
          </a:xfrm>
          <a:prstGeom prst="roundRect">
            <a:avLst/>
          </a:prstGeom>
          <a:solidFill>
            <a:srgbClr val="F2E4EB"/>
          </a:solidFill>
          <a:ln w="15240">
            <a:solidFill>
              <a:srgbClr val="1D77C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3500" tIns="25400" rIns="63500" bIns="25400" rtlCol="0" anchor="ctr"/>
          <a:lstStyle/>
          <a:p>
            <a:pPr algn="ctr"/>
            <a:r>
              <a:rPr sz="2200" b="1">
                <a:solidFill>
                  <a:srgbClr val="14233D"/>
                </a:solidFill>
                <a:latin typeface="Aptos"/>
              </a:rPr>
              <a:t>TOWS</a:t>
            </a:r>
          </a:p>
        </p:txBody>
      </p:sp>
      <p:sp>
        <p:nvSpPr>
          <p:cNvPr id="47" name="Rounded Rectangle 46"/>
          <p:cNvSpPr/>
          <p:nvPr/>
        </p:nvSpPr>
        <p:spPr>
          <a:xfrm rot="21300000">
            <a:off x="4434840" y="2971800"/>
            <a:ext cx="2331720" cy="841248"/>
          </a:xfrm>
          <a:prstGeom prst="roundRect">
            <a:avLst/>
          </a:prstGeom>
          <a:solidFill>
            <a:srgbClr val="E8F4FC"/>
          </a:solidFill>
          <a:ln w="15240">
            <a:solidFill>
              <a:srgbClr val="1D77C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3500" tIns="25400" rIns="63500" bIns="25400" rtlCol="0" anchor="ctr"/>
          <a:lstStyle/>
          <a:p>
            <a:pPr algn="ctr"/>
            <a:r>
              <a:rPr sz="1600" b="0">
                <a:solidFill>
                  <a:srgbClr val="14233D"/>
                </a:solidFill>
                <a:latin typeface="Aptos"/>
              </a:rPr>
              <a:t>Łańcuch wartości
Portera</a:t>
            </a:r>
          </a:p>
        </p:txBody>
      </p:sp>
      <p:sp>
        <p:nvSpPr>
          <p:cNvPr id="48" name="Rounded Rectangle 47"/>
          <p:cNvSpPr/>
          <p:nvPr/>
        </p:nvSpPr>
        <p:spPr>
          <a:xfrm rot="300000">
            <a:off x="6720840" y="3291840"/>
            <a:ext cx="2148840" cy="804672"/>
          </a:xfrm>
          <a:prstGeom prst="roundRect">
            <a:avLst/>
          </a:prstGeom>
          <a:solidFill>
            <a:srgbClr val="ECF8E2"/>
          </a:solidFill>
          <a:ln w="15240">
            <a:solidFill>
              <a:srgbClr val="1D77C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3500" tIns="25400" rIns="63500" bIns="25400" rtlCol="0" anchor="ctr"/>
          <a:lstStyle/>
          <a:p>
            <a:pPr algn="ctr"/>
            <a:r>
              <a:rPr sz="1600" b="0">
                <a:solidFill>
                  <a:srgbClr val="14233D"/>
                </a:solidFill>
                <a:latin typeface="Aptos"/>
              </a:rPr>
              <a:t>Model łańcucha
wartości</a:t>
            </a:r>
          </a:p>
        </p:txBody>
      </p:sp>
      <p:sp>
        <p:nvSpPr>
          <p:cNvPr id="49" name="Rounded Rectangle 48"/>
          <p:cNvSpPr/>
          <p:nvPr/>
        </p:nvSpPr>
        <p:spPr>
          <a:xfrm rot="21240000">
            <a:off x="7863840" y="1874519"/>
            <a:ext cx="1234440" cy="457200"/>
          </a:xfrm>
          <a:prstGeom prst="roundRect">
            <a:avLst/>
          </a:prstGeom>
          <a:solidFill>
            <a:srgbClr val="F2ECF9"/>
          </a:solidFill>
          <a:ln w="15240">
            <a:solidFill>
              <a:srgbClr val="1D77C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3500" tIns="25400" rIns="63500" bIns="25400" rtlCol="0" anchor="ctr"/>
          <a:lstStyle/>
          <a:p>
            <a:pPr algn="ctr"/>
            <a:r>
              <a:rPr sz="2200" b="1">
                <a:solidFill>
                  <a:srgbClr val="14233D"/>
                </a:solidFill>
                <a:latin typeface="Aptos"/>
              </a:rPr>
              <a:t>Lean</a:t>
            </a:r>
          </a:p>
        </p:txBody>
      </p:sp>
      <p:sp>
        <p:nvSpPr>
          <p:cNvPr id="50" name="Rounded Rectangle 49"/>
          <p:cNvSpPr/>
          <p:nvPr/>
        </p:nvSpPr>
        <p:spPr>
          <a:xfrm rot="420000">
            <a:off x="8549640" y="2487168"/>
            <a:ext cx="1783080" cy="786384"/>
          </a:xfrm>
          <a:prstGeom prst="roundRect">
            <a:avLst/>
          </a:prstGeom>
          <a:solidFill>
            <a:srgbClr val="FEF3DE"/>
          </a:solidFill>
          <a:ln w="15240">
            <a:solidFill>
              <a:srgbClr val="1D77C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3500" tIns="25400" rIns="63500" bIns="25400" rtlCol="0" anchor="ctr"/>
          <a:lstStyle/>
          <a:p>
            <a:pPr algn="ctr"/>
            <a:r>
              <a:rPr sz="1700" b="0">
                <a:solidFill>
                  <a:srgbClr val="14233D"/>
                </a:solidFill>
                <a:latin typeface="Aptos"/>
              </a:rPr>
              <a:t>Model 7S
McKinsey</a:t>
            </a:r>
          </a:p>
        </p:txBody>
      </p:sp>
      <p:sp>
        <p:nvSpPr>
          <p:cNvPr id="51" name="Rounded Rectangle 50"/>
          <p:cNvSpPr/>
          <p:nvPr/>
        </p:nvSpPr>
        <p:spPr>
          <a:xfrm rot="21360000">
            <a:off x="7178040" y="3886200"/>
            <a:ext cx="1920240" cy="804672"/>
          </a:xfrm>
          <a:prstGeom prst="roundRect">
            <a:avLst/>
          </a:prstGeom>
          <a:solidFill>
            <a:srgbClr val="E3EFEC"/>
          </a:solidFill>
          <a:ln w="15240">
            <a:solidFill>
              <a:srgbClr val="1D77C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3500" tIns="25400" rIns="63500" bIns="25400" rtlCol="0" anchor="ctr"/>
          <a:lstStyle/>
          <a:p>
            <a:pPr algn="ctr"/>
            <a:r>
              <a:rPr sz="1700" b="0">
                <a:solidFill>
                  <a:srgbClr val="14233D"/>
                </a:solidFill>
                <a:latin typeface="Aptos"/>
              </a:rPr>
              <a:t>Mapa podróży
klienta</a:t>
            </a:r>
          </a:p>
        </p:txBody>
      </p:sp>
      <p:sp>
        <p:nvSpPr>
          <p:cNvPr id="52" name="Rounded Rectangle 51"/>
          <p:cNvSpPr/>
          <p:nvPr/>
        </p:nvSpPr>
        <p:spPr>
          <a:xfrm rot="360000">
            <a:off x="8778240" y="3657600"/>
            <a:ext cx="1783080" cy="841248"/>
          </a:xfrm>
          <a:prstGeom prst="roundRect">
            <a:avLst/>
          </a:prstGeom>
          <a:solidFill>
            <a:srgbClr val="F2E4EB"/>
          </a:solidFill>
          <a:ln w="15240">
            <a:solidFill>
              <a:srgbClr val="1D77C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3500" tIns="25400" rIns="63500" bIns="25400" rtlCol="0" anchor="ctr"/>
          <a:lstStyle/>
          <a:p>
            <a:pPr algn="ctr"/>
            <a:r>
              <a:rPr sz="1600" b="0">
                <a:solidFill>
                  <a:srgbClr val="14233D"/>
                </a:solidFill>
                <a:latin typeface="Aptos"/>
              </a:rPr>
              <a:t>Wizja pudełka
produktu</a:t>
            </a:r>
          </a:p>
        </p:txBody>
      </p:sp>
      <p:sp>
        <p:nvSpPr>
          <p:cNvPr id="53" name="Oval 52"/>
          <p:cNvSpPr/>
          <p:nvPr/>
        </p:nvSpPr>
        <p:spPr>
          <a:xfrm>
            <a:off x="1737360" y="4069080"/>
            <a:ext cx="146304" cy="146304"/>
          </a:xfrm>
          <a:prstGeom prst="ellipse">
            <a:avLst/>
          </a:prstGeom>
          <a:solidFill>
            <a:srgbClr val="9EBF3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4" name="Oval 53"/>
          <p:cNvSpPr/>
          <p:nvPr/>
        </p:nvSpPr>
        <p:spPr>
          <a:xfrm>
            <a:off x="3931920" y="2011680"/>
            <a:ext cx="118872" cy="118872"/>
          </a:xfrm>
          <a:prstGeom prst="ellipse">
            <a:avLst/>
          </a:prstGeom>
          <a:solidFill>
            <a:srgbClr val="1D77C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5" name="Oval 54"/>
          <p:cNvSpPr/>
          <p:nvPr/>
        </p:nvSpPr>
        <p:spPr>
          <a:xfrm>
            <a:off x="7132320" y="2057400"/>
            <a:ext cx="118872" cy="118872"/>
          </a:xfrm>
          <a:prstGeom prst="ellipse">
            <a:avLst/>
          </a:prstGeom>
          <a:solidFill>
            <a:srgbClr val="F5AB4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6" name="Oval 55"/>
          <p:cNvSpPr/>
          <p:nvPr/>
        </p:nvSpPr>
        <p:spPr>
          <a:xfrm>
            <a:off x="6035040" y="4233672"/>
            <a:ext cx="146304" cy="146304"/>
          </a:xfrm>
          <a:prstGeom prst="ellipse">
            <a:avLst/>
          </a:prstGeom>
          <a:solidFill>
            <a:srgbClr val="B4B4B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7" name="Oval 56"/>
          <p:cNvSpPr/>
          <p:nvPr/>
        </p:nvSpPr>
        <p:spPr>
          <a:xfrm>
            <a:off x="9418320" y="1993392"/>
            <a:ext cx="109728" cy="109728"/>
          </a:xfrm>
          <a:prstGeom prst="ellipse">
            <a:avLst/>
          </a:prstGeom>
          <a:solidFill>
            <a:srgbClr val="9EBF3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973864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DECCE1-F674-3468-3AD6-08EE0960C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late_content.jpg">
            <a:extLst>
              <a:ext uri="{FF2B5EF4-FFF2-40B4-BE49-F238E27FC236}">
                <a16:creationId xmlns:a16="http://schemas.microsoft.com/office/drawing/2014/main" id="{59B29890-ECBC-B565-76B7-7692867E6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79" name="Tytuł 1">
            <a:extLst>
              <a:ext uri="{FF2B5EF4-FFF2-40B4-BE49-F238E27FC236}">
                <a16:creationId xmlns:a16="http://schemas.microsoft.com/office/drawing/2014/main" id="{D7D47602-DD53-66A7-9A0C-571D1B102461}"/>
              </a:ext>
            </a:extLst>
          </p:cNvPr>
          <p:cNvSpPr txBox="1">
            <a:spLocks/>
          </p:cNvSpPr>
          <p:nvPr/>
        </p:nvSpPr>
        <p:spPr>
          <a:xfrm>
            <a:off x="4679435" y="5625083"/>
            <a:ext cx="8229600" cy="10668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800" dirty="0"/>
              <a:t>Działania w przedsiębiorstwie	</a:t>
            </a:r>
            <a:br>
              <a:rPr lang="pl-PL" sz="800" dirty="0"/>
            </a:br>
            <a:r>
              <a:rPr lang="pl-PL" sz="800" i="1" dirty="0"/>
              <a:t>Źródło:  „Zarządzanie projektami” </a:t>
            </a:r>
            <a:r>
              <a:rPr lang="pl-PL" sz="800" i="1" dirty="0" err="1"/>
              <a:t>M.Trocki</a:t>
            </a:r>
            <a:r>
              <a:rPr lang="pl-PL" sz="800" i="1" dirty="0"/>
              <a:t>, B. </a:t>
            </a:r>
            <a:r>
              <a:rPr lang="pl-PL" sz="800" i="1" dirty="0" err="1"/>
              <a:t>Grucza</a:t>
            </a:r>
            <a:r>
              <a:rPr lang="pl-PL" sz="800" i="1" dirty="0"/>
              <a:t>, </a:t>
            </a:r>
            <a:r>
              <a:rPr lang="pl-PL" sz="800" i="1" dirty="0" err="1"/>
              <a:t>K.Ogonek</a:t>
            </a:r>
            <a:r>
              <a:rPr lang="pl-PL" sz="800" i="1" dirty="0"/>
              <a:t>, PWE, Warszawa 2009</a:t>
            </a:r>
          </a:p>
        </p:txBody>
      </p:sp>
      <p:graphicFrame>
        <p:nvGraphicFramePr>
          <p:cNvPr id="180" name="Symbol zastępczy zawartości 3">
            <a:extLst>
              <a:ext uri="{FF2B5EF4-FFF2-40B4-BE49-F238E27FC236}">
                <a16:creationId xmlns:a16="http://schemas.microsoft.com/office/drawing/2014/main" id="{EB012C16-1691-5667-9AF7-80CB5E4409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8063301"/>
              </p:ext>
            </p:extLst>
          </p:nvPr>
        </p:nvGraphicFramePr>
        <p:xfrm>
          <a:off x="3024167" y="1088359"/>
          <a:ext cx="1810135" cy="3407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81" name="Symbol zastępczy zawartości 3">
            <a:extLst>
              <a:ext uri="{FF2B5EF4-FFF2-40B4-BE49-F238E27FC236}">
                <a16:creationId xmlns:a16="http://schemas.microsoft.com/office/drawing/2014/main" id="{5B274196-9FB0-6BB9-AEAF-11492D9A05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6270995"/>
              </p:ext>
            </p:extLst>
          </p:nvPr>
        </p:nvGraphicFramePr>
        <p:xfrm>
          <a:off x="5381621" y="498092"/>
          <a:ext cx="3714747" cy="457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cxnSp>
        <p:nvCxnSpPr>
          <p:cNvPr id="182" name="Łącznik prosty ze strzałką 181">
            <a:extLst>
              <a:ext uri="{FF2B5EF4-FFF2-40B4-BE49-F238E27FC236}">
                <a16:creationId xmlns:a16="http://schemas.microsoft.com/office/drawing/2014/main" id="{A136164C-5271-0875-53E2-2DB60262AD53}"/>
              </a:ext>
            </a:extLst>
          </p:cNvPr>
          <p:cNvCxnSpPr/>
          <p:nvPr/>
        </p:nvCxnSpPr>
        <p:spPr>
          <a:xfrm>
            <a:off x="2666976" y="5374639"/>
            <a:ext cx="635798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Łącznik prosty ze strzałką 182">
            <a:extLst>
              <a:ext uri="{FF2B5EF4-FFF2-40B4-BE49-F238E27FC236}">
                <a16:creationId xmlns:a16="http://schemas.microsoft.com/office/drawing/2014/main" id="{2939C9F9-3C8A-F181-DFFC-5A6DA16EF823}"/>
              </a:ext>
            </a:extLst>
          </p:cNvPr>
          <p:cNvCxnSpPr/>
          <p:nvPr/>
        </p:nvCxnSpPr>
        <p:spPr>
          <a:xfrm rot="16200000" flipV="1">
            <a:off x="666712" y="3374375"/>
            <a:ext cx="3724300" cy="95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Prostokąt 183">
            <a:extLst>
              <a:ext uri="{FF2B5EF4-FFF2-40B4-BE49-F238E27FC236}">
                <a16:creationId xmlns:a16="http://schemas.microsoft.com/office/drawing/2014/main" id="{B28EAD1A-BA8C-6C6B-599C-C7A8A152E20E}"/>
              </a:ext>
            </a:extLst>
          </p:cNvPr>
          <p:cNvSpPr/>
          <p:nvPr/>
        </p:nvSpPr>
        <p:spPr>
          <a:xfrm>
            <a:off x="2605062" y="4946011"/>
            <a:ext cx="6858048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/>
              <a:t>Mała			Średnia 			Duża</a:t>
            </a:r>
          </a:p>
          <a:p>
            <a:pPr algn="ctr"/>
            <a:r>
              <a:rPr lang="pl-PL" sz="1600" b="1" dirty="0"/>
              <a:t>Złożoność</a:t>
            </a:r>
          </a:p>
        </p:txBody>
      </p:sp>
      <p:sp>
        <p:nvSpPr>
          <p:cNvPr id="185" name="Prostokąt 184">
            <a:extLst>
              <a:ext uri="{FF2B5EF4-FFF2-40B4-BE49-F238E27FC236}">
                <a16:creationId xmlns:a16="http://schemas.microsoft.com/office/drawing/2014/main" id="{40C5AB7A-43E3-9F44-D1E1-B371C8EF0644}"/>
              </a:ext>
            </a:extLst>
          </p:cNvPr>
          <p:cNvSpPr/>
          <p:nvPr/>
        </p:nvSpPr>
        <p:spPr>
          <a:xfrm rot="16200000">
            <a:off x="-83388" y="2838590"/>
            <a:ext cx="4357718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/>
              <a:t>Powtarzalność</a:t>
            </a:r>
          </a:p>
          <a:p>
            <a:pPr algn="ctr"/>
            <a:r>
              <a:rPr lang="pl-PL" sz="1600" dirty="0"/>
              <a:t>Duża		Średnia		Żadna</a:t>
            </a:r>
          </a:p>
        </p:txBody>
      </p:sp>
    </p:spTree>
    <p:extLst>
      <p:ext uri="{BB962C8B-B14F-4D97-AF65-F5344CB8AC3E}">
        <p14:creationId xmlns:p14="http://schemas.microsoft.com/office/powerpoint/2010/main" val="1725220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7E1FD-8A9D-75A1-8FA1-474C3077B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3D7BF3A3-5C5C-A3EB-9DBD-0C3BFA78D4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345" y="6361714"/>
            <a:ext cx="6535697" cy="49628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05D97F5-DEBE-6A5F-35E1-834DA8A08E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9102"/>
            <a:ext cx="7545259" cy="7758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400B65A-4FE2-FC6D-A79C-8D8EB8109D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17" y="99079"/>
            <a:ext cx="7599409" cy="57517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405F6563-A805-5800-98BE-3C75C0EB96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692" y="714058"/>
            <a:ext cx="6625308" cy="60961"/>
          </a:xfrm>
          <a:prstGeom prst="rect">
            <a:avLst/>
          </a:prstGeom>
        </p:spPr>
      </p:pic>
      <p:pic>
        <p:nvPicPr>
          <p:cNvPr id="16" name="Picture 15" descr="portfel_multi_chart.png">
            <a:extLst>
              <a:ext uri="{FF2B5EF4-FFF2-40B4-BE49-F238E27FC236}">
                <a16:creationId xmlns:a16="http://schemas.microsoft.com/office/drawing/2014/main" id="{44C73ABF-5C1E-FF1C-A81B-AE3FD31648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1199482"/>
            <a:ext cx="9326880" cy="3749039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C89E8C5-50DC-0EA5-63B6-D4CF1FCCE94B}"/>
              </a:ext>
            </a:extLst>
          </p:cNvPr>
          <p:cNvSpPr/>
          <p:nvPr/>
        </p:nvSpPr>
        <p:spPr>
          <a:xfrm>
            <a:off x="868680" y="5074920"/>
            <a:ext cx="2057400" cy="475488"/>
          </a:xfrm>
          <a:prstGeom prst="roundRect">
            <a:avLst/>
          </a:prstGeom>
          <a:solidFill>
            <a:srgbClr val="E8F4FC"/>
          </a:solidFill>
          <a:ln w="12700">
            <a:solidFill>
              <a:srgbClr val="1D77C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250" b="1">
                <a:solidFill>
                  <a:srgbClr val="0D223D"/>
                </a:solidFill>
                <a:latin typeface="Aptos"/>
              </a:rPr>
              <a:t>INWESTUJ</a:t>
            </a:r>
          </a:p>
          <a:p>
            <a:pPr algn="ctr"/>
            <a:r>
              <a:rPr sz="950">
                <a:solidFill>
                  <a:srgbClr val="505050"/>
                </a:solidFill>
                <a:latin typeface="Aptos"/>
              </a:rPr>
              <a:t>linie we wprowadzeniu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36A4FAD-D196-4134-EB3B-18B872B67572}"/>
              </a:ext>
            </a:extLst>
          </p:cNvPr>
          <p:cNvSpPr/>
          <p:nvPr/>
        </p:nvSpPr>
        <p:spPr>
          <a:xfrm>
            <a:off x="3136392" y="5074920"/>
            <a:ext cx="2057400" cy="475488"/>
          </a:xfrm>
          <a:prstGeom prst="roundRect">
            <a:avLst/>
          </a:prstGeom>
          <a:solidFill>
            <a:srgbClr val="ECF8E2"/>
          </a:solidFill>
          <a:ln w="12700">
            <a:solidFill>
              <a:srgbClr val="1D77C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250" b="1">
                <a:solidFill>
                  <a:srgbClr val="0D223D"/>
                </a:solidFill>
                <a:latin typeface="Aptos"/>
              </a:rPr>
              <a:t>ROZWIJAJ</a:t>
            </a:r>
          </a:p>
          <a:p>
            <a:pPr algn="ctr"/>
            <a:r>
              <a:rPr sz="950">
                <a:solidFill>
                  <a:srgbClr val="505050"/>
                </a:solidFill>
                <a:latin typeface="Aptos"/>
              </a:rPr>
              <a:t>linie we wzroście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1CB84D8-67E8-F9D8-FEDA-82F853A772E8}"/>
              </a:ext>
            </a:extLst>
          </p:cNvPr>
          <p:cNvSpPr/>
          <p:nvPr/>
        </p:nvSpPr>
        <p:spPr>
          <a:xfrm>
            <a:off x="5404104" y="5074920"/>
            <a:ext cx="2057400" cy="475488"/>
          </a:xfrm>
          <a:prstGeom prst="roundRect">
            <a:avLst/>
          </a:prstGeom>
          <a:solidFill>
            <a:srgbClr val="FFF3DD"/>
          </a:solidFill>
          <a:ln w="12700">
            <a:solidFill>
              <a:srgbClr val="1D77C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250" b="1">
                <a:solidFill>
                  <a:srgbClr val="0D223D"/>
                </a:solidFill>
                <a:latin typeface="Aptos"/>
              </a:rPr>
              <a:t>UTRZYMUJ</a:t>
            </a:r>
          </a:p>
          <a:p>
            <a:pPr algn="ctr"/>
            <a:r>
              <a:rPr sz="950">
                <a:solidFill>
                  <a:srgbClr val="505050"/>
                </a:solidFill>
                <a:latin typeface="Aptos"/>
              </a:rPr>
              <a:t>linie dojrzałe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B4E734D0-A9A7-9CAA-3A9E-56837782DA61}"/>
              </a:ext>
            </a:extLst>
          </p:cNvPr>
          <p:cNvSpPr/>
          <p:nvPr/>
        </p:nvSpPr>
        <p:spPr>
          <a:xfrm>
            <a:off x="7671816" y="5074920"/>
            <a:ext cx="2057400" cy="475488"/>
          </a:xfrm>
          <a:prstGeom prst="roundRect">
            <a:avLst/>
          </a:prstGeom>
          <a:solidFill>
            <a:srgbClr val="F2ECF9"/>
          </a:solidFill>
          <a:ln w="12700">
            <a:solidFill>
              <a:srgbClr val="1D77C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250" b="1">
                <a:solidFill>
                  <a:srgbClr val="0D223D"/>
                </a:solidFill>
                <a:latin typeface="Aptos"/>
              </a:rPr>
              <a:t>WYCOFUJ</a:t>
            </a:r>
          </a:p>
          <a:p>
            <a:pPr algn="ctr"/>
            <a:r>
              <a:rPr sz="950">
                <a:solidFill>
                  <a:srgbClr val="505050"/>
                </a:solidFill>
                <a:latin typeface="Aptos"/>
              </a:rPr>
              <a:t>linie schyłkowe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35D886-A6C1-2093-966D-7CF8BE8AE76E}"/>
              </a:ext>
            </a:extLst>
          </p:cNvPr>
          <p:cNvSpPr txBox="1"/>
          <p:nvPr/>
        </p:nvSpPr>
        <p:spPr>
          <a:xfrm>
            <a:off x="868680" y="4709160"/>
            <a:ext cx="41148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100" i="1">
                <a:solidFill>
                  <a:srgbClr val="5F5F5F"/>
                </a:solidFill>
                <a:latin typeface="Aptos"/>
              </a:rPr>
              <a:t>Portfel = produkty o zróżnicowanej dynamice i odmiennych decyzjach zarządczych.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5A2092-CF19-DF5E-F907-6E80FFBFE0DF}"/>
              </a:ext>
            </a:extLst>
          </p:cNvPr>
          <p:cNvSpPr txBox="1"/>
          <p:nvPr/>
        </p:nvSpPr>
        <p:spPr>
          <a:xfrm>
            <a:off x="868680" y="841248"/>
            <a:ext cx="7498079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2050" b="1">
                <a:solidFill>
                  <a:srgbClr val="0D223D"/>
                </a:solidFill>
                <a:latin typeface="Aptos"/>
              </a:rPr>
              <a:t>ZARZĄDZANIE PORTFELEM PRODUKTÓW</a:t>
            </a:r>
          </a:p>
        </p:txBody>
      </p:sp>
    </p:spTree>
    <p:extLst>
      <p:ext uri="{BB962C8B-B14F-4D97-AF65-F5344CB8AC3E}">
        <p14:creationId xmlns:p14="http://schemas.microsoft.com/office/powerpoint/2010/main" val="2926352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D3731-5E6F-E36A-2557-E6F57D32F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late_content.jpg">
            <a:extLst>
              <a:ext uri="{FF2B5EF4-FFF2-40B4-BE49-F238E27FC236}">
                <a16:creationId xmlns:a16="http://schemas.microsoft.com/office/drawing/2014/main" id="{500602AC-67F9-D9AF-D6DC-05DCCE437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 descr="page-070.png">
            <a:extLst>
              <a:ext uri="{FF2B5EF4-FFF2-40B4-BE49-F238E27FC236}">
                <a16:creationId xmlns:a16="http://schemas.microsoft.com/office/drawing/2014/main" id="{46D7CB46-8B97-FA53-A021-3AC7FC2A8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271" y="960119"/>
            <a:ext cx="9047629" cy="5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627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late_conte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145" name="Grupa 144">
            <a:extLst>
              <a:ext uri="{FF2B5EF4-FFF2-40B4-BE49-F238E27FC236}">
                <a16:creationId xmlns:a16="http://schemas.microsoft.com/office/drawing/2014/main" id="{58731769-5D87-169B-402C-D799146A96DE}"/>
              </a:ext>
            </a:extLst>
          </p:cNvPr>
          <p:cNvGrpSpPr/>
          <p:nvPr/>
        </p:nvGrpSpPr>
        <p:grpSpPr>
          <a:xfrm>
            <a:off x="1075764" y="1089212"/>
            <a:ext cx="9968754" cy="4679576"/>
            <a:chOff x="1660076" y="53042"/>
            <a:chExt cx="8842090" cy="6722095"/>
          </a:xfrm>
        </p:grpSpPr>
        <p:grpSp>
          <p:nvGrpSpPr>
            <p:cNvPr id="4" name="Procesy Wspierające">
              <a:extLst>
                <a:ext uri="{FF2B5EF4-FFF2-40B4-BE49-F238E27FC236}">
                  <a16:creationId xmlns:a16="http://schemas.microsoft.com/office/drawing/2014/main" id="{0E3D2BA8-8405-6D5F-8AE9-0A17163D5FF2}"/>
                </a:ext>
              </a:extLst>
            </p:cNvPr>
            <p:cNvGrpSpPr/>
            <p:nvPr/>
          </p:nvGrpSpPr>
          <p:grpSpPr>
            <a:xfrm>
              <a:off x="1660076" y="4593070"/>
              <a:ext cx="556466" cy="2182067"/>
              <a:chOff x="0" y="-1"/>
              <a:chExt cx="556464" cy="2182065"/>
            </a:xfrm>
          </p:grpSpPr>
          <p:grpSp>
            <p:nvGrpSpPr>
              <p:cNvPr id="5" name="Procesy Wspierające">
                <a:extLst>
                  <a:ext uri="{FF2B5EF4-FFF2-40B4-BE49-F238E27FC236}">
                    <a16:creationId xmlns:a16="http://schemas.microsoft.com/office/drawing/2014/main" id="{998DBAE2-810E-C3F2-ACE2-3E5D05860D4C}"/>
                  </a:ext>
                </a:extLst>
              </p:cNvPr>
              <p:cNvGrpSpPr/>
              <p:nvPr/>
            </p:nvGrpSpPr>
            <p:grpSpPr>
              <a:xfrm>
                <a:off x="17858" y="26789"/>
                <a:ext cx="476097" cy="2128487"/>
                <a:chOff x="-1" y="0"/>
                <a:chExt cx="476096" cy="2128486"/>
              </a:xfrm>
            </p:grpSpPr>
            <p:sp>
              <p:nvSpPr>
                <p:cNvPr id="7" name="Prostokąt">
                  <a:extLst>
                    <a:ext uri="{FF2B5EF4-FFF2-40B4-BE49-F238E27FC236}">
                      <a16:creationId xmlns:a16="http://schemas.microsoft.com/office/drawing/2014/main" id="{8A42E0AF-CA36-EEB2-A82F-D10102F7BC38}"/>
                    </a:ext>
                  </a:extLst>
                </p:cNvPr>
                <p:cNvSpPr/>
                <p:nvPr/>
              </p:nvSpPr>
              <p:spPr>
                <a:xfrm rot="16200000">
                  <a:off x="-826196" y="826195"/>
                  <a:ext cx="2128486" cy="476096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FAE232"/>
                    </a:gs>
                    <a:gs pos="100000">
                      <a:srgbClr val="FFE98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 defTabSz="292089">
                    <a:defRPr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8" name="Procesy Wspierające">
                  <a:extLst>
                    <a:ext uri="{FF2B5EF4-FFF2-40B4-BE49-F238E27FC236}">
                      <a16:creationId xmlns:a16="http://schemas.microsoft.com/office/drawing/2014/main" id="{8FD24B70-E725-770C-21F1-02A75AFAFDB8}"/>
                    </a:ext>
                  </a:extLst>
                </p:cNvPr>
                <p:cNvSpPr txBox="1"/>
                <p:nvPr/>
              </p:nvSpPr>
              <p:spPr>
                <a:xfrm rot="16200000">
                  <a:off x="-826196" y="921897"/>
                  <a:ext cx="2128486" cy="28469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9050" tIns="19050" rIns="19050" bIns="19050" numCol="1" anchor="ctr">
                  <a:spAutoFit/>
                </a:bodyPr>
                <a:lstStyle>
                  <a:lvl1pPr algn="ctr" defTabSz="292089">
                    <a:defRPr sz="1600">
                      <a:solidFill>
                        <a:srgbClr val="FFFFFF"/>
                      </a:solidFill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r>
                    <a:t>Procesy Wspierające</a:t>
                  </a:r>
                </a:p>
              </p:txBody>
            </p:sp>
          </p:grpSp>
          <p:pic>
            <p:nvPicPr>
              <p:cNvPr id="6" name="Procesy Wspierające" descr="Procesy Wspierające">
                <a:extLst>
                  <a:ext uri="{FF2B5EF4-FFF2-40B4-BE49-F238E27FC236}">
                    <a16:creationId xmlns:a16="http://schemas.microsoft.com/office/drawing/2014/main" id="{A16489A0-2FF0-BC83-0030-230FF91123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-812801" y="812800"/>
                <a:ext cx="2182065" cy="5564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" name="Procesy Strategiczne">
              <a:extLst>
                <a:ext uri="{FF2B5EF4-FFF2-40B4-BE49-F238E27FC236}">
                  <a16:creationId xmlns:a16="http://schemas.microsoft.com/office/drawing/2014/main" id="{83A2FC8E-5F94-9E12-1E3D-2414D1CBE931}"/>
                </a:ext>
              </a:extLst>
            </p:cNvPr>
            <p:cNvGrpSpPr/>
            <p:nvPr/>
          </p:nvGrpSpPr>
          <p:grpSpPr>
            <a:xfrm>
              <a:off x="1660076" y="53042"/>
              <a:ext cx="556466" cy="2182067"/>
              <a:chOff x="0" y="-1"/>
              <a:chExt cx="556464" cy="2182065"/>
            </a:xfrm>
          </p:grpSpPr>
          <p:grpSp>
            <p:nvGrpSpPr>
              <p:cNvPr id="10" name="Procesy Strategiczne">
                <a:extLst>
                  <a:ext uri="{FF2B5EF4-FFF2-40B4-BE49-F238E27FC236}">
                    <a16:creationId xmlns:a16="http://schemas.microsoft.com/office/drawing/2014/main" id="{0644A776-63C9-4EA8-D95C-FD3CD8D47C2D}"/>
                  </a:ext>
                </a:extLst>
              </p:cNvPr>
              <p:cNvGrpSpPr/>
              <p:nvPr/>
            </p:nvGrpSpPr>
            <p:grpSpPr>
              <a:xfrm>
                <a:off x="17859" y="26788"/>
                <a:ext cx="476097" cy="2128489"/>
                <a:chOff x="0" y="-1"/>
                <a:chExt cx="476096" cy="2128487"/>
              </a:xfrm>
            </p:grpSpPr>
            <p:sp>
              <p:nvSpPr>
                <p:cNvPr id="12" name="Prostokąt">
                  <a:extLst>
                    <a:ext uri="{FF2B5EF4-FFF2-40B4-BE49-F238E27FC236}">
                      <a16:creationId xmlns:a16="http://schemas.microsoft.com/office/drawing/2014/main" id="{9AD320BC-9489-D77D-C2B3-12C3AF69D137}"/>
                    </a:ext>
                  </a:extLst>
                </p:cNvPr>
                <p:cNvSpPr/>
                <p:nvPr/>
              </p:nvSpPr>
              <p:spPr>
                <a:xfrm rot="16200000">
                  <a:off x="-826196" y="826195"/>
                  <a:ext cx="2128487" cy="476096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FF644E"/>
                    </a:gs>
                    <a:gs pos="100000">
                      <a:srgbClr val="B516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 defTabSz="292089">
                    <a:defRPr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13" name="Procesy Strategiczne">
                  <a:extLst>
                    <a:ext uri="{FF2B5EF4-FFF2-40B4-BE49-F238E27FC236}">
                      <a16:creationId xmlns:a16="http://schemas.microsoft.com/office/drawing/2014/main" id="{656E6E75-EEB8-AFA5-99F6-196D46B84B24}"/>
                    </a:ext>
                  </a:extLst>
                </p:cNvPr>
                <p:cNvSpPr txBox="1"/>
                <p:nvPr/>
              </p:nvSpPr>
              <p:spPr>
                <a:xfrm rot="16200000">
                  <a:off x="-826196" y="921897"/>
                  <a:ext cx="2128487" cy="28469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9050" tIns="19050" rIns="19050" bIns="19050" numCol="1" anchor="ctr">
                  <a:spAutoFit/>
                </a:bodyPr>
                <a:lstStyle>
                  <a:lvl1pPr algn="ctr" defTabSz="292089">
                    <a:defRPr sz="1600">
                      <a:solidFill>
                        <a:srgbClr val="FFFFFF"/>
                      </a:solidFill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r>
                    <a:t>Procesy Strategiczne</a:t>
                  </a:r>
                </a:p>
              </p:txBody>
            </p:sp>
          </p:grpSp>
          <p:pic>
            <p:nvPicPr>
              <p:cNvPr id="11" name="Procesy Strategiczne" descr="Procesy Strategiczne">
                <a:extLst>
                  <a:ext uri="{FF2B5EF4-FFF2-40B4-BE49-F238E27FC236}">
                    <a16:creationId xmlns:a16="http://schemas.microsoft.com/office/drawing/2014/main" id="{2E9C1662-736B-CA50-A599-D2C5043AD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-812801" y="812800"/>
                <a:ext cx="2182065" cy="5564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4" name="Procesy Główne">
              <a:extLst>
                <a:ext uri="{FF2B5EF4-FFF2-40B4-BE49-F238E27FC236}">
                  <a16:creationId xmlns:a16="http://schemas.microsoft.com/office/drawing/2014/main" id="{7B907EEF-7AE0-24BB-E330-6AF6A84DFF43}"/>
                </a:ext>
              </a:extLst>
            </p:cNvPr>
            <p:cNvGrpSpPr/>
            <p:nvPr/>
          </p:nvGrpSpPr>
          <p:grpSpPr>
            <a:xfrm>
              <a:off x="1660076" y="2321027"/>
              <a:ext cx="556466" cy="2182067"/>
              <a:chOff x="0" y="-1"/>
              <a:chExt cx="556464" cy="2182065"/>
            </a:xfrm>
          </p:grpSpPr>
          <p:grpSp>
            <p:nvGrpSpPr>
              <p:cNvPr id="15" name="Procesy Główne">
                <a:extLst>
                  <a:ext uri="{FF2B5EF4-FFF2-40B4-BE49-F238E27FC236}">
                    <a16:creationId xmlns:a16="http://schemas.microsoft.com/office/drawing/2014/main" id="{11A733F6-7DE2-C77C-DE35-20DFF7000E4D}"/>
                  </a:ext>
                </a:extLst>
              </p:cNvPr>
              <p:cNvGrpSpPr/>
              <p:nvPr/>
            </p:nvGrpSpPr>
            <p:grpSpPr>
              <a:xfrm>
                <a:off x="17858" y="26789"/>
                <a:ext cx="476097" cy="2128487"/>
                <a:chOff x="-1" y="0"/>
                <a:chExt cx="476096" cy="2128486"/>
              </a:xfrm>
            </p:grpSpPr>
            <p:sp>
              <p:nvSpPr>
                <p:cNvPr id="17" name="Prostokąt">
                  <a:extLst>
                    <a:ext uri="{FF2B5EF4-FFF2-40B4-BE49-F238E27FC236}">
                      <a16:creationId xmlns:a16="http://schemas.microsoft.com/office/drawing/2014/main" id="{33B3EFD4-DF44-E326-8C61-406F04A82F16}"/>
                    </a:ext>
                  </a:extLst>
                </p:cNvPr>
                <p:cNvSpPr/>
                <p:nvPr/>
              </p:nvSpPr>
              <p:spPr>
                <a:xfrm rot="16200000">
                  <a:off x="-826196" y="826195"/>
                  <a:ext cx="2128486" cy="476096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FAD372"/>
                    </a:gs>
                    <a:gs pos="100000">
                      <a:srgbClr val="FE9301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 defTabSz="292089">
                    <a:defRPr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18" name="Procesy Główne">
                  <a:extLst>
                    <a:ext uri="{FF2B5EF4-FFF2-40B4-BE49-F238E27FC236}">
                      <a16:creationId xmlns:a16="http://schemas.microsoft.com/office/drawing/2014/main" id="{F4D1101F-12B9-0B25-9C13-D506A3811B89}"/>
                    </a:ext>
                  </a:extLst>
                </p:cNvPr>
                <p:cNvSpPr txBox="1"/>
                <p:nvPr/>
              </p:nvSpPr>
              <p:spPr>
                <a:xfrm rot="16200000">
                  <a:off x="-826196" y="921897"/>
                  <a:ext cx="2128486" cy="28469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9050" tIns="19050" rIns="19050" bIns="19050" numCol="1" anchor="ctr">
                  <a:spAutoFit/>
                </a:bodyPr>
                <a:lstStyle>
                  <a:lvl1pPr algn="ctr" defTabSz="292089">
                    <a:defRPr sz="1600">
                      <a:solidFill>
                        <a:srgbClr val="FFFFFF"/>
                      </a:solidFill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r>
                    <a:t>Procesy Główne</a:t>
                  </a:r>
                </a:p>
              </p:txBody>
            </p:sp>
          </p:grpSp>
          <p:pic>
            <p:nvPicPr>
              <p:cNvPr id="16" name="Procesy Główne" descr="Procesy Główne">
                <a:extLst>
                  <a:ext uri="{FF2B5EF4-FFF2-40B4-BE49-F238E27FC236}">
                    <a16:creationId xmlns:a16="http://schemas.microsoft.com/office/drawing/2014/main" id="{41B6D4F2-2137-29F1-016F-2993E1FE87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-812801" y="812800"/>
                <a:ext cx="2182065" cy="5564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9" name="Planowanie">
              <a:extLst>
                <a:ext uri="{FF2B5EF4-FFF2-40B4-BE49-F238E27FC236}">
                  <a16:creationId xmlns:a16="http://schemas.microsoft.com/office/drawing/2014/main" id="{CCA86FA7-6B05-1B53-2B39-239B876C984A}"/>
                </a:ext>
              </a:extLst>
            </p:cNvPr>
            <p:cNvGrpSpPr/>
            <p:nvPr/>
          </p:nvGrpSpPr>
          <p:grpSpPr>
            <a:xfrm>
              <a:off x="4745867" y="170041"/>
              <a:ext cx="1259090" cy="884042"/>
              <a:chOff x="2958" y="4223"/>
              <a:chExt cx="1259088" cy="884041"/>
            </a:xfrm>
          </p:grpSpPr>
          <p:grpSp>
            <p:nvGrpSpPr>
              <p:cNvPr id="20" name="Planowanie">
                <a:extLst>
                  <a:ext uri="{FF2B5EF4-FFF2-40B4-BE49-F238E27FC236}">
                    <a16:creationId xmlns:a16="http://schemas.microsoft.com/office/drawing/2014/main" id="{3086C442-18EE-9A1D-B7DC-332A40153BF8}"/>
                  </a:ext>
                </a:extLst>
              </p:cNvPr>
              <p:cNvGrpSpPr/>
              <p:nvPr/>
            </p:nvGrpSpPr>
            <p:grpSpPr>
              <a:xfrm>
                <a:off x="29596" y="22083"/>
                <a:ext cx="1205512" cy="803674"/>
                <a:chOff x="2688" y="4044"/>
                <a:chExt cx="1205510" cy="803673"/>
              </a:xfrm>
            </p:grpSpPr>
            <p:sp>
              <p:nvSpPr>
                <p:cNvPr id="22" name="Prostokąt">
                  <a:extLst>
                    <a:ext uri="{FF2B5EF4-FFF2-40B4-BE49-F238E27FC236}">
                      <a16:creationId xmlns:a16="http://schemas.microsoft.com/office/drawing/2014/main" id="{91AB73A5-9064-E986-269A-61230BF7B04C}"/>
                    </a:ext>
                  </a:extLst>
                </p:cNvPr>
                <p:cNvSpPr/>
                <p:nvPr/>
              </p:nvSpPr>
              <p:spPr>
                <a:xfrm rot="21576881">
                  <a:off x="2688" y="4044"/>
                  <a:ext cx="1205510" cy="803673"/>
                </a:xfrm>
                <a:prstGeom prst="rect">
                  <a:avLst/>
                </a:prstGeom>
                <a:solidFill>
                  <a:srgbClr val="EE230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 defTabSz="292089">
                    <a:defRPr sz="2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2000"/>
                </a:p>
              </p:txBody>
            </p:sp>
            <p:sp>
              <p:nvSpPr>
                <p:cNvPr id="23" name="Planowanie">
                  <a:extLst>
                    <a:ext uri="{FF2B5EF4-FFF2-40B4-BE49-F238E27FC236}">
                      <a16:creationId xmlns:a16="http://schemas.microsoft.com/office/drawing/2014/main" id="{F8A4D155-D870-48DB-6B36-833E3465EB1C}"/>
                    </a:ext>
                  </a:extLst>
                </p:cNvPr>
                <p:cNvSpPr txBox="1"/>
                <p:nvPr/>
              </p:nvSpPr>
              <p:spPr>
                <a:xfrm rot="21576881">
                  <a:off x="2688" y="278923"/>
                  <a:ext cx="1205510" cy="25391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9050" tIns="19050" rIns="19050" bIns="19050" numCol="1" anchor="ctr">
                  <a:spAutoFit/>
                </a:bodyPr>
                <a:lstStyle>
                  <a:lvl1pPr algn="ctr" defTabSz="292089">
                    <a:defRPr sz="1400">
                      <a:solidFill>
                        <a:srgbClr val="FFFFFF"/>
                      </a:solidFill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r>
                    <a:t>Planowanie</a:t>
                  </a:r>
                </a:p>
              </p:txBody>
            </p:sp>
          </p:grpSp>
          <p:pic>
            <p:nvPicPr>
              <p:cNvPr id="21" name="Planowanie" descr="Planowanie">
                <a:extLst>
                  <a:ext uri="{FF2B5EF4-FFF2-40B4-BE49-F238E27FC236}">
                    <a16:creationId xmlns:a16="http://schemas.microsoft.com/office/drawing/2014/main" id="{A8E9186C-8DA5-2F10-8CBD-9BB45E1D79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21576881">
                <a:off x="2958" y="4223"/>
                <a:ext cx="1259088" cy="88404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4" name="Realizacja">
              <a:extLst>
                <a:ext uri="{FF2B5EF4-FFF2-40B4-BE49-F238E27FC236}">
                  <a16:creationId xmlns:a16="http://schemas.microsoft.com/office/drawing/2014/main" id="{E653F1BE-6D46-D7DE-C282-C0458334B653}"/>
                </a:ext>
              </a:extLst>
            </p:cNvPr>
            <p:cNvGrpSpPr/>
            <p:nvPr/>
          </p:nvGrpSpPr>
          <p:grpSpPr>
            <a:xfrm>
              <a:off x="6187045" y="170041"/>
              <a:ext cx="1259090" cy="884042"/>
              <a:chOff x="2958" y="4223"/>
              <a:chExt cx="1259088" cy="884041"/>
            </a:xfrm>
          </p:grpSpPr>
          <p:grpSp>
            <p:nvGrpSpPr>
              <p:cNvPr id="25" name="Realizacja">
                <a:extLst>
                  <a:ext uri="{FF2B5EF4-FFF2-40B4-BE49-F238E27FC236}">
                    <a16:creationId xmlns:a16="http://schemas.microsoft.com/office/drawing/2014/main" id="{7411EB0E-393C-C3A0-34B7-3FF15F58CA3B}"/>
                  </a:ext>
                </a:extLst>
              </p:cNvPr>
              <p:cNvGrpSpPr/>
              <p:nvPr/>
            </p:nvGrpSpPr>
            <p:grpSpPr>
              <a:xfrm>
                <a:off x="29596" y="22083"/>
                <a:ext cx="1205512" cy="803674"/>
                <a:chOff x="2688" y="4044"/>
                <a:chExt cx="1205510" cy="803673"/>
              </a:xfrm>
            </p:grpSpPr>
            <p:sp>
              <p:nvSpPr>
                <p:cNvPr id="27" name="Prostokąt">
                  <a:extLst>
                    <a:ext uri="{FF2B5EF4-FFF2-40B4-BE49-F238E27FC236}">
                      <a16:creationId xmlns:a16="http://schemas.microsoft.com/office/drawing/2014/main" id="{F7B0473A-5C06-20FF-A913-5C2EAB8A3E8A}"/>
                    </a:ext>
                  </a:extLst>
                </p:cNvPr>
                <p:cNvSpPr/>
                <p:nvPr/>
              </p:nvSpPr>
              <p:spPr>
                <a:xfrm rot="21576881">
                  <a:off x="2688" y="4044"/>
                  <a:ext cx="1205510" cy="803673"/>
                </a:xfrm>
                <a:prstGeom prst="rect">
                  <a:avLst/>
                </a:prstGeom>
                <a:solidFill>
                  <a:srgbClr val="EE230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 defTabSz="292089">
                    <a:defRPr sz="2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2000"/>
                </a:p>
              </p:txBody>
            </p:sp>
            <p:sp>
              <p:nvSpPr>
                <p:cNvPr id="28" name="Realizacja">
                  <a:extLst>
                    <a:ext uri="{FF2B5EF4-FFF2-40B4-BE49-F238E27FC236}">
                      <a16:creationId xmlns:a16="http://schemas.microsoft.com/office/drawing/2014/main" id="{197F5951-555E-67B4-8E79-BEB4DFB5DC65}"/>
                    </a:ext>
                  </a:extLst>
                </p:cNvPr>
                <p:cNvSpPr txBox="1"/>
                <p:nvPr/>
              </p:nvSpPr>
              <p:spPr>
                <a:xfrm rot="21576881">
                  <a:off x="2688" y="278923"/>
                  <a:ext cx="1205510" cy="25391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9050" tIns="19050" rIns="19050" bIns="19050" numCol="1" anchor="ctr">
                  <a:spAutoFit/>
                </a:bodyPr>
                <a:lstStyle>
                  <a:lvl1pPr algn="ctr" defTabSz="292089">
                    <a:defRPr sz="1400">
                      <a:solidFill>
                        <a:srgbClr val="FFFFFF"/>
                      </a:solidFill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r>
                    <a:t>Realizacja</a:t>
                  </a:r>
                </a:p>
              </p:txBody>
            </p:sp>
          </p:grpSp>
          <p:pic>
            <p:nvPicPr>
              <p:cNvPr id="26" name="Realizacja" descr="Realizacja">
                <a:extLst>
                  <a:ext uri="{FF2B5EF4-FFF2-40B4-BE49-F238E27FC236}">
                    <a16:creationId xmlns:a16="http://schemas.microsoft.com/office/drawing/2014/main" id="{52A606DE-21CA-7B7E-F526-180D64AB9C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1576881">
                <a:off x="2958" y="4223"/>
                <a:ext cx="1259088" cy="88404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9" name="Monitorowanie">
              <a:extLst>
                <a:ext uri="{FF2B5EF4-FFF2-40B4-BE49-F238E27FC236}">
                  <a16:creationId xmlns:a16="http://schemas.microsoft.com/office/drawing/2014/main" id="{52F46EF2-4699-4B91-0560-300B0957E55A}"/>
                </a:ext>
              </a:extLst>
            </p:cNvPr>
            <p:cNvGrpSpPr/>
            <p:nvPr/>
          </p:nvGrpSpPr>
          <p:grpSpPr>
            <a:xfrm>
              <a:off x="6189182" y="1232653"/>
              <a:ext cx="1254819" cy="885473"/>
              <a:chOff x="2963" y="4209"/>
              <a:chExt cx="1254818" cy="885471"/>
            </a:xfrm>
          </p:grpSpPr>
          <p:grpSp>
            <p:nvGrpSpPr>
              <p:cNvPr id="30" name="Monitorowanie">
                <a:extLst>
                  <a:ext uri="{FF2B5EF4-FFF2-40B4-BE49-F238E27FC236}">
                    <a16:creationId xmlns:a16="http://schemas.microsoft.com/office/drawing/2014/main" id="{5C115139-DFE3-DC57-E67D-C069C68B5FF6}"/>
                  </a:ext>
                </a:extLst>
              </p:cNvPr>
              <p:cNvGrpSpPr/>
              <p:nvPr/>
            </p:nvGrpSpPr>
            <p:grpSpPr>
              <a:xfrm>
                <a:off x="29600" y="22069"/>
                <a:ext cx="1201243" cy="805105"/>
                <a:chOff x="2693" y="4030"/>
                <a:chExt cx="1201241" cy="805104"/>
              </a:xfrm>
            </p:grpSpPr>
            <p:sp>
              <p:nvSpPr>
                <p:cNvPr id="32" name="Prostokąt">
                  <a:extLst>
                    <a:ext uri="{FF2B5EF4-FFF2-40B4-BE49-F238E27FC236}">
                      <a16:creationId xmlns:a16="http://schemas.microsoft.com/office/drawing/2014/main" id="{0D649930-0928-FA46-F725-30E64D58A195}"/>
                    </a:ext>
                  </a:extLst>
                </p:cNvPr>
                <p:cNvSpPr/>
                <p:nvPr/>
              </p:nvSpPr>
              <p:spPr>
                <a:xfrm rot="21576881">
                  <a:off x="2693" y="4030"/>
                  <a:ext cx="1201241" cy="805104"/>
                </a:xfrm>
                <a:prstGeom prst="rect">
                  <a:avLst/>
                </a:prstGeom>
                <a:solidFill>
                  <a:srgbClr val="EE230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 defTabSz="292089">
                    <a:defRPr sz="2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2000"/>
                </a:p>
              </p:txBody>
            </p:sp>
            <p:sp>
              <p:nvSpPr>
                <p:cNvPr id="33" name="Monitorowanie">
                  <a:extLst>
                    <a:ext uri="{FF2B5EF4-FFF2-40B4-BE49-F238E27FC236}">
                      <a16:creationId xmlns:a16="http://schemas.microsoft.com/office/drawing/2014/main" id="{8FD801DD-2D6D-C5AB-FD05-7F237566C023}"/>
                    </a:ext>
                  </a:extLst>
                </p:cNvPr>
                <p:cNvSpPr txBox="1"/>
                <p:nvPr/>
              </p:nvSpPr>
              <p:spPr>
                <a:xfrm rot="21576881">
                  <a:off x="2693" y="279624"/>
                  <a:ext cx="1201241" cy="25391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9050" tIns="19050" rIns="19050" bIns="19050" numCol="1" anchor="ctr">
                  <a:spAutoFit/>
                </a:bodyPr>
                <a:lstStyle>
                  <a:lvl1pPr algn="ctr" defTabSz="292089">
                    <a:defRPr sz="1400">
                      <a:solidFill>
                        <a:srgbClr val="FFFFFF"/>
                      </a:solidFill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r>
                    <a:t>Monitorowanie</a:t>
                  </a:r>
                </a:p>
              </p:txBody>
            </p:sp>
          </p:grpSp>
          <p:pic>
            <p:nvPicPr>
              <p:cNvPr id="31" name="Monitorowanie" descr="Monitorowanie">
                <a:extLst>
                  <a:ext uri="{FF2B5EF4-FFF2-40B4-BE49-F238E27FC236}">
                    <a16:creationId xmlns:a16="http://schemas.microsoft.com/office/drawing/2014/main" id="{A5516367-D769-6898-714B-C128109CC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1576881">
                <a:off x="2963" y="4209"/>
                <a:ext cx="1254818" cy="88547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4" name="Doskonalenie">
              <a:extLst>
                <a:ext uri="{FF2B5EF4-FFF2-40B4-BE49-F238E27FC236}">
                  <a16:creationId xmlns:a16="http://schemas.microsoft.com/office/drawing/2014/main" id="{261B4FA0-95F3-84F5-A729-A5B09E037712}"/>
                </a:ext>
              </a:extLst>
            </p:cNvPr>
            <p:cNvGrpSpPr/>
            <p:nvPr/>
          </p:nvGrpSpPr>
          <p:grpSpPr>
            <a:xfrm>
              <a:off x="4753002" y="1233368"/>
              <a:ext cx="1259090" cy="884043"/>
              <a:chOff x="2958" y="4223"/>
              <a:chExt cx="1259088" cy="884042"/>
            </a:xfrm>
          </p:grpSpPr>
          <p:grpSp>
            <p:nvGrpSpPr>
              <p:cNvPr id="35" name="Doskonalenie">
                <a:extLst>
                  <a:ext uri="{FF2B5EF4-FFF2-40B4-BE49-F238E27FC236}">
                    <a16:creationId xmlns:a16="http://schemas.microsoft.com/office/drawing/2014/main" id="{6DFB97D1-8573-9689-0566-FB40CC6F5A58}"/>
                  </a:ext>
                </a:extLst>
              </p:cNvPr>
              <p:cNvGrpSpPr/>
              <p:nvPr/>
            </p:nvGrpSpPr>
            <p:grpSpPr>
              <a:xfrm>
                <a:off x="29596" y="22083"/>
                <a:ext cx="1205511" cy="803676"/>
                <a:chOff x="2688" y="4044"/>
                <a:chExt cx="1205509" cy="803674"/>
              </a:xfrm>
            </p:grpSpPr>
            <p:sp>
              <p:nvSpPr>
                <p:cNvPr id="37" name="Prostokąt">
                  <a:extLst>
                    <a:ext uri="{FF2B5EF4-FFF2-40B4-BE49-F238E27FC236}">
                      <a16:creationId xmlns:a16="http://schemas.microsoft.com/office/drawing/2014/main" id="{02305C19-FD0B-A55D-D6D9-A3EB58629A58}"/>
                    </a:ext>
                  </a:extLst>
                </p:cNvPr>
                <p:cNvSpPr/>
                <p:nvPr/>
              </p:nvSpPr>
              <p:spPr>
                <a:xfrm rot="21576881">
                  <a:off x="2688" y="4044"/>
                  <a:ext cx="1205509" cy="803674"/>
                </a:xfrm>
                <a:prstGeom prst="rect">
                  <a:avLst/>
                </a:prstGeom>
                <a:solidFill>
                  <a:srgbClr val="EE230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 defTabSz="292089">
                    <a:defRPr sz="2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2000"/>
                </a:p>
              </p:txBody>
            </p:sp>
            <p:sp>
              <p:nvSpPr>
                <p:cNvPr id="38" name="Doskonalenie">
                  <a:extLst>
                    <a:ext uri="{FF2B5EF4-FFF2-40B4-BE49-F238E27FC236}">
                      <a16:creationId xmlns:a16="http://schemas.microsoft.com/office/drawing/2014/main" id="{3989D4D0-7509-5C9B-D78D-D6E454C537DF}"/>
                    </a:ext>
                  </a:extLst>
                </p:cNvPr>
                <p:cNvSpPr txBox="1"/>
                <p:nvPr/>
              </p:nvSpPr>
              <p:spPr>
                <a:xfrm rot="21576881">
                  <a:off x="2688" y="278923"/>
                  <a:ext cx="1205509" cy="25391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9050" tIns="19050" rIns="19050" bIns="19050" numCol="1" anchor="ctr">
                  <a:spAutoFit/>
                </a:bodyPr>
                <a:lstStyle>
                  <a:lvl1pPr algn="ctr" defTabSz="292089">
                    <a:defRPr sz="1400">
                      <a:solidFill>
                        <a:srgbClr val="FFFFFF"/>
                      </a:solidFill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r>
                    <a:t>Doskonalenie</a:t>
                  </a:r>
                </a:p>
              </p:txBody>
            </p:sp>
          </p:grpSp>
          <p:pic>
            <p:nvPicPr>
              <p:cNvPr id="36" name="Doskonalenie" descr="Doskonalenie">
                <a:extLst>
                  <a:ext uri="{FF2B5EF4-FFF2-40B4-BE49-F238E27FC236}">
                    <a16:creationId xmlns:a16="http://schemas.microsoft.com/office/drawing/2014/main" id="{F4EC6361-6873-7455-9F97-F2AF3E8522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1576881">
                <a:off x="2958" y="4223"/>
                <a:ext cx="1259088" cy="88404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9" name="Rynek klienta">
              <a:extLst>
                <a:ext uri="{FF2B5EF4-FFF2-40B4-BE49-F238E27FC236}">
                  <a16:creationId xmlns:a16="http://schemas.microsoft.com/office/drawing/2014/main" id="{3F7126BC-5776-76C1-1FE3-390E438CB13B}"/>
                </a:ext>
              </a:extLst>
            </p:cNvPr>
            <p:cNvGrpSpPr/>
            <p:nvPr/>
          </p:nvGrpSpPr>
          <p:grpSpPr>
            <a:xfrm>
              <a:off x="3056437" y="2584915"/>
              <a:ext cx="828651" cy="1662031"/>
              <a:chOff x="-1" y="-1"/>
              <a:chExt cx="828650" cy="1662030"/>
            </a:xfrm>
          </p:grpSpPr>
          <p:grpSp>
            <p:nvGrpSpPr>
              <p:cNvPr id="40" name="Rynek klienta">
                <a:extLst>
                  <a:ext uri="{FF2B5EF4-FFF2-40B4-BE49-F238E27FC236}">
                    <a16:creationId xmlns:a16="http://schemas.microsoft.com/office/drawing/2014/main" id="{D434FBC7-981C-EFDB-973B-F263C901124A}"/>
                  </a:ext>
                </a:extLst>
              </p:cNvPr>
              <p:cNvGrpSpPr/>
              <p:nvPr/>
            </p:nvGrpSpPr>
            <p:grpSpPr>
              <a:xfrm>
                <a:off x="26788" y="17858"/>
                <a:ext cx="775073" cy="1581664"/>
                <a:chOff x="-1" y="-1"/>
                <a:chExt cx="775072" cy="1581663"/>
              </a:xfrm>
            </p:grpSpPr>
            <p:sp>
              <p:nvSpPr>
                <p:cNvPr id="42" name="Prostokąt">
                  <a:extLst>
                    <a:ext uri="{FF2B5EF4-FFF2-40B4-BE49-F238E27FC236}">
                      <a16:creationId xmlns:a16="http://schemas.microsoft.com/office/drawing/2014/main" id="{08565C65-2A68-B5E1-1908-8E71A99B60E6}"/>
                    </a:ext>
                  </a:extLst>
                </p:cNvPr>
                <p:cNvSpPr/>
                <p:nvPr/>
              </p:nvSpPr>
              <p:spPr>
                <a:xfrm>
                  <a:off x="-1" y="-1"/>
                  <a:ext cx="775072" cy="1581663"/>
                </a:xfrm>
                <a:prstGeom prst="rect">
                  <a:avLst/>
                </a:prstGeom>
                <a:solidFill>
                  <a:srgbClr val="FE930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 defTabSz="292089">
                    <a:defRPr sz="2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2000"/>
                </a:p>
              </p:txBody>
            </p:sp>
            <p:sp>
              <p:nvSpPr>
                <p:cNvPr id="43" name="Rynek klienta">
                  <a:extLst>
                    <a:ext uri="{FF2B5EF4-FFF2-40B4-BE49-F238E27FC236}">
                      <a16:creationId xmlns:a16="http://schemas.microsoft.com/office/drawing/2014/main" id="{DB42B9EA-1EAE-46F8-CC4B-AFE984AC31E3}"/>
                    </a:ext>
                  </a:extLst>
                </p:cNvPr>
                <p:cNvSpPr txBox="1"/>
                <p:nvPr/>
              </p:nvSpPr>
              <p:spPr>
                <a:xfrm>
                  <a:off x="-1" y="556152"/>
                  <a:ext cx="775072" cy="46935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9050" tIns="19050" rIns="19050" bIns="19050" numCol="1" anchor="ctr">
                  <a:spAutoFit/>
                </a:bodyPr>
                <a:lstStyle>
                  <a:lvl1pPr algn="ctr" defTabSz="292089">
                    <a:defRPr sz="1400">
                      <a:solidFill>
                        <a:srgbClr val="FFFFFF"/>
                      </a:solidFill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r>
                    <a:t>Rynek klienta</a:t>
                  </a:r>
                </a:p>
              </p:txBody>
            </p:sp>
          </p:grpSp>
          <p:pic>
            <p:nvPicPr>
              <p:cNvPr id="41" name="Rynek klienta" descr="Rynek klienta">
                <a:extLst>
                  <a:ext uri="{FF2B5EF4-FFF2-40B4-BE49-F238E27FC236}">
                    <a16:creationId xmlns:a16="http://schemas.microsoft.com/office/drawing/2014/main" id="{D6D62619-9DDB-30A0-AF4F-F8987382A3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" y="-1"/>
                <a:ext cx="828650" cy="16620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4" name="Logistyka">
              <a:extLst>
                <a:ext uri="{FF2B5EF4-FFF2-40B4-BE49-F238E27FC236}">
                  <a16:creationId xmlns:a16="http://schemas.microsoft.com/office/drawing/2014/main" id="{5E877EF8-8EC7-7966-9C6C-E97955620E19}"/>
                </a:ext>
              </a:extLst>
            </p:cNvPr>
            <p:cNvGrpSpPr/>
            <p:nvPr/>
          </p:nvGrpSpPr>
          <p:grpSpPr>
            <a:xfrm>
              <a:off x="6382984" y="2571235"/>
              <a:ext cx="972210" cy="663759"/>
              <a:chOff x="0" y="-1"/>
              <a:chExt cx="972209" cy="663758"/>
            </a:xfrm>
          </p:grpSpPr>
          <p:grpSp>
            <p:nvGrpSpPr>
              <p:cNvPr id="45" name="Logistyka">
                <a:extLst>
                  <a:ext uri="{FF2B5EF4-FFF2-40B4-BE49-F238E27FC236}">
                    <a16:creationId xmlns:a16="http://schemas.microsoft.com/office/drawing/2014/main" id="{6C2F8BC4-D5DE-A4DF-C662-1D23E9B3801A}"/>
                  </a:ext>
                </a:extLst>
              </p:cNvPr>
              <p:cNvGrpSpPr/>
              <p:nvPr/>
            </p:nvGrpSpPr>
            <p:grpSpPr>
              <a:xfrm>
                <a:off x="26789" y="17858"/>
                <a:ext cx="918632" cy="583392"/>
                <a:chOff x="0" y="-1"/>
                <a:chExt cx="918630" cy="583391"/>
              </a:xfrm>
            </p:grpSpPr>
            <p:sp>
              <p:nvSpPr>
                <p:cNvPr id="47" name="Prostokąt">
                  <a:extLst>
                    <a:ext uri="{FF2B5EF4-FFF2-40B4-BE49-F238E27FC236}">
                      <a16:creationId xmlns:a16="http://schemas.microsoft.com/office/drawing/2014/main" id="{0896DB94-025B-DE3B-1B43-F550D75A085F}"/>
                    </a:ext>
                  </a:extLst>
                </p:cNvPr>
                <p:cNvSpPr/>
                <p:nvPr/>
              </p:nvSpPr>
              <p:spPr>
                <a:xfrm>
                  <a:off x="0" y="-1"/>
                  <a:ext cx="918630" cy="583391"/>
                </a:xfrm>
                <a:prstGeom prst="rect">
                  <a:avLst/>
                </a:prstGeom>
                <a:solidFill>
                  <a:srgbClr val="FE930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 defTabSz="292089">
                    <a:defRPr sz="2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2000"/>
                </a:p>
              </p:txBody>
            </p:sp>
            <p:sp>
              <p:nvSpPr>
                <p:cNvPr id="48" name="Logistyka">
                  <a:extLst>
                    <a:ext uri="{FF2B5EF4-FFF2-40B4-BE49-F238E27FC236}">
                      <a16:creationId xmlns:a16="http://schemas.microsoft.com/office/drawing/2014/main" id="{2AB204CB-E4DD-58B1-D539-575EBFC2ECC8}"/>
                    </a:ext>
                  </a:extLst>
                </p:cNvPr>
                <p:cNvSpPr txBox="1"/>
                <p:nvPr/>
              </p:nvSpPr>
              <p:spPr>
                <a:xfrm>
                  <a:off x="0" y="164737"/>
                  <a:ext cx="918630" cy="25391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9050" tIns="19050" rIns="19050" bIns="19050" numCol="1" anchor="ctr">
                  <a:spAutoFit/>
                </a:bodyPr>
                <a:lstStyle>
                  <a:lvl1pPr algn="ctr" defTabSz="292089">
                    <a:defRPr sz="1400">
                      <a:solidFill>
                        <a:srgbClr val="FFFFFF"/>
                      </a:solidFill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r>
                    <a:t>Logistyka</a:t>
                  </a:r>
                </a:p>
              </p:txBody>
            </p:sp>
          </p:grpSp>
          <p:pic>
            <p:nvPicPr>
              <p:cNvPr id="46" name="Logistyka" descr="Logistyka">
                <a:extLst>
                  <a:ext uri="{FF2B5EF4-FFF2-40B4-BE49-F238E27FC236}">
                    <a16:creationId xmlns:a16="http://schemas.microsoft.com/office/drawing/2014/main" id="{34F9F5B2-E7F8-3D58-9C2A-60811BD091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0" y="-1"/>
                <a:ext cx="972209" cy="66375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9" name="Sprzedaż">
              <a:extLst>
                <a:ext uri="{FF2B5EF4-FFF2-40B4-BE49-F238E27FC236}">
                  <a16:creationId xmlns:a16="http://schemas.microsoft.com/office/drawing/2014/main" id="{451D3F33-19F5-A12D-D8CA-635B82C88346}"/>
                </a:ext>
              </a:extLst>
            </p:cNvPr>
            <p:cNvGrpSpPr/>
            <p:nvPr/>
          </p:nvGrpSpPr>
          <p:grpSpPr>
            <a:xfrm>
              <a:off x="6382984" y="3602061"/>
              <a:ext cx="972210" cy="663759"/>
              <a:chOff x="0" y="-1"/>
              <a:chExt cx="972209" cy="663758"/>
            </a:xfrm>
          </p:grpSpPr>
          <p:grpSp>
            <p:nvGrpSpPr>
              <p:cNvPr id="50" name="Sprzedaż">
                <a:extLst>
                  <a:ext uri="{FF2B5EF4-FFF2-40B4-BE49-F238E27FC236}">
                    <a16:creationId xmlns:a16="http://schemas.microsoft.com/office/drawing/2014/main" id="{31130204-035A-4D1E-4661-15063C7BDF5B}"/>
                  </a:ext>
                </a:extLst>
              </p:cNvPr>
              <p:cNvGrpSpPr/>
              <p:nvPr/>
            </p:nvGrpSpPr>
            <p:grpSpPr>
              <a:xfrm>
                <a:off x="26789" y="17858"/>
                <a:ext cx="918632" cy="583392"/>
                <a:chOff x="0" y="-1"/>
                <a:chExt cx="918630" cy="583391"/>
              </a:xfrm>
            </p:grpSpPr>
            <p:sp>
              <p:nvSpPr>
                <p:cNvPr id="52" name="Prostokąt">
                  <a:extLst>
                    <a:ext uri="{FF2B5EF4-FFF2-40B4-BE49-F238E27FC236}">
                      <a16:creationId xmlns:a16="http://schemas.microsoft.com/office/drawing/2014/main" id="{6B4A51CD-776C-5A6D-E2B9-15B23FEBC0E1}"/>
                    </a:ext>
                  </a:extLst>
                </p:cNvPr>
                <p:cNvSpPr/>
                <p:nvPr/>
              </p:nvSpPr>
              <p:spPr>
                <a:xfrm>
                  <a:off x="0" y="-1"/>
                  <a:ext cx="918630" cy="583391"/>
                </a:xfrm>
                <a:prstGeom prst="rect">
                  <a:avLst/>
                </a:prstGeom>
                <a:solidFill>
                  <a:srgbClr val="FE930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 defTabSz="292089">
                    <a:defRPr sz="2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2000"/>
                </a:p>
              </p:txBody>
            </p:sp>
            <p:sp>
              <p:nvSpPr>
                <p:cNvPr id="53" name="Sprzedaż">
                  <a:extLst>
                    <a:ext uri="{FF2B5EF4-FFF2-40B4-BE49-F238E27FC236}">
                      <a16:creationId xmlns:a16="http://schemas.microsoft.com/office/drawing/2014/main" id="{8976D5A8-A315-C4A0-5AA3-D62B26D8FCA2}"/>
                    </a:ext>
                  </a:extLst>
                </p:cNvPr>
                <p:cNvSpPr txBox="1"/>
                <p:nvPr/>
              </p:nvSpPr>
              <p:spPr>
                <a:xfrm>
                  <a:off x="0" y="164737"/>
                  <a:ext cx="918630" cy="25391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9050" tIns="19050" rIns="19050" bIns="19050" numCol="1" anchor="ctr">
                  <a:spAutoFit/>
                </a:bodyPr>
                <a:lstStyle>
                  <a:lvl1pPr algn="ctr" defTabSz="292089">
                    <a:defRPr sz="1400">
                      <a:solidFill>
                        <a:srgbClr val="FFFFFF"/>
                      </a:solidFill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r>
                    <a:t>Sprzedaż</a:t>
                  </a:r>
                </a:p>
              </p:txBody>
            </p:sp>
          </p:grpSp>
          <p:pic>
            <p:nvPicPr>
              <p:cNvPr id="51" name="Sprzedaż" descr="Sprzedaż">
                <a:extLst>
                  <a:ext uri="{FF2B5EF4-FFF2-40B4-BE49-F238E27FC236}">
                    <a16:creationId xmlns:a16="http://schemas.microsoft.com/office/drawing/2014/main" id="{F0AF0E99-879B-A95B-688D-EB268DA578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0" y="-1"/>
                <a:ext cx="972209" cy="66375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4" name="Klient">
              <a:extLst>
                <a:ext uri="{FF2B5EF4-FFF2-40B4-BE49-F238E27FC236}">
                  <a16:creationId xmlns:a16="http://schemas.microsoft.com/office/drawing/2014/main" id="{ABF074C0-B074-8CB0-E48E-6843FBED0F63}"/>
                </a:ext>
              </a:extLst>
            </p:cNvPr>
            <p:cNvGrpSpPr/>
            <p:nvPr/>
          </p:nvGrpSpPr>
          <p:grpSpPr>
            <a:xfrm>
              <a:off x="7784501" y="2584915"/>
              <a:ext cx="828650" cy="1662031"/>
              <a:chOff x="-1" y="-1"/>
              <a:chExt cx="828649" cy="1662030"/>
            </a:xfrm>
          </p:grpSpPr>
          <p:grpSp>
            <p:nvGrpSpPr>
              <p:cNvPr id="55" name="Klient">
                <a:extLst>
                  <a:ext uri="{FF2B5EF4-FFF2-40B4-BE49-F238E27FC236}">
                    <a16:creationId xmlns:a16="http://schemas.microsoft.com/office/drawing/2014/main" id="{1887A3A8-FE5E-8C1C-8D70-DA25FE579240}"/>
                  </a:ext>
                </a:extLst>
              </p:cNvPr>
              <p:cNvGrpSpPr/>
              <p:nvPr/>
            </p:nvGrpSpPr>
            <p:grpSpPr>
              <a:xfrm>
                <a:off x="26788" y="17858"/>
                <a:ext cx="775072" cy="1581664"/>
                <a:chOff x="-1" y="-1"/>
                <a:chExt cx="775071" cy="1581663"/>
              </a:xfrm>
            </p:grpSpPr>
            <p:sp>
              <p:nvSpPr>
                <p:cNvPr id="57" name="Prostokąt">
                  <a:extLst>
                    <a:ext uri="{FF2B5EF4-FFF2-40B4-BE49-F238E27FC236}">
                      <a16:creationId xmlns:a16="http://schemas.microsoft.com/office/drawing/2014/main" id="{B1485A5F-3CC4-051E-9349-F6990B763F51}"/>
                    </a:ext>
                  </a:extLst>
                </p:cNvPr>
                <p:cNvSpPr/>
                <p:nvPr/>
              </p:nvSpPr>
              <p:spPr>
                <a:xfrm>
                  <a:off x="-1" y="-1"/>
                  <a:ext cx="775071" cy="1581663"/>
                </a:xfrm>
                <a:prstGeom prst="rect">
                  <a:avLst/>
                </a:prstGeom>
                <a:solidFill>
                  <a:srgbClr val="FE930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 defTabSz="292089">
                    <a:defRPr sz="2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2000"/>
                </a:p>
              </p:txBody>
            </p:sp>
            <p:sp>
              <p:nvSpPr>
                <p:cNvPr id="58" name="Klient">
                  <a:extLst>
                    <a:ext uri="{FF2B5EF4-FFF2-40B4-BE49-F238E27FC236}">
                      <a16:creationId xmlns:a16="http://schemas.microsoft.com/office/drawing/2014/main" id="{9CFCD3CA-5F5B-DD28-DD7B-3D1B156458FF}"/>
                    </a:ext>
                  </a:extLst>
                </p:cNvPr>
                <p:cNvSpPr txBox="1"/>
                <p:nvPr/>
              </p:nvSpPr>
              <p:spPr>
                <a:xfrm>
                  <a:off x="-1" y="663873"/>
                  <a:ext cx="775071" cy="25391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9050" tIns="19050" rIns="19050" bIns="19050" numCol="1" anchor="ctr">
                  <a:spAutoFit/>
                </a:bodyPr>
                <a:lstStyle>
                  <a:lvl1pPr algn="ctr" defTabSz="292089">
                    <a:defRPr sz="1400">
                      <a:solidFill>
                        <a:srgbClr val="FFFFFF"/>
                      </a:solidFill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r>
                    <a:t>Klient</a:t>
                  </a:r>
                </a:p>
              </p:txBody>
            </p:sp>
          </p:grpSp>
          <p:pic>
            <p:nvPicPr>
              <p:cNvPr id="56" name="Klient" descr="Klient">
                <a:extLst>
                  <a:ext uri="{FF2B5EF4-FFF2-40B4-BE49-F238E27FC236}">
                    <a16:creationId xmlns:a16="http://schemas.microsoft.com/office/drawing/2014/main" id="{74023D87-6872-6A9C-8B4B-F4F7A6556F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" y="-1"/>
                <a:ext cx="828649" cy="16620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59" name="Linia" descr="Linia">
              <a:extLst>
                <a:ext uri="{FF2B5EF4-FFF2-40B4-BE49-F238E27FC236}">
                  <a16:creationId xmlns:a16="http://schemas.microsoft.com/office/drawing/2014/main" id="{DAC529F7-BEFD-4B01-1EF8-55D9C83D3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99948" y="3360893"/>
              <a:ext cx="405058" cy="13621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0" name="Linia" descr="Linia">
              <a:extLst>
                <a:ext uri="{FF2B5EF4-FFF2-40B4-BE49-F238E27FC236}">
                  <a16:creationId xmlns:a16="http://schemas.microsoft.com/office/drawing/2014/main" id="{3A981358-A0DF-9E92-5F0B-D33A06352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6200000">
              <a:off x="6666560" y="3351594"/>
              <a:ext cx="405058" cy="13641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1" name="Linia" descr="Linia">
              <a:extLst>
                <a:ext uri="{FF2B5EF4-FFF2-40B4-BE49-F238E27FC236}">
                  <a16:creationId xmlns:a16="http://schemas.microsoft.com/office/drawing/2014/main" id="{6B084072-950E-0475-595D-0CBC7C4FD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73622" y="3732689"/>
              <a:ext cx="405058" cy="13621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2" name="Linia" descr="Linia">
              <a:extLst>
                <a:ext uri="{FF2B5EF4-FFF2-40B4-BE49-F238E27FC236}">
                  <a16:creationId xmlns:a16="http://schemas.microsoft.com/office/drawing/2014/main" id="{D45C9A23-D7F7-29A2-F632-0B780A156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75141" y="2978093"/>
              <a:ext cx="405057" cy="13621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3" name="Linia" descr="Linia">
              <a:extLst>
                <a:ext uri="{FF2B5EF4-FFF2-40B4-BE49-F238E27FC236}">
                  <a16:creationId xmlns:a16="http://schemas.microsoft.com/office/drawing/2014/main" id="{67A878EE-3DDC-40B7-0BE0-FB1A1A483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75141" y="3645026"/>
              <a:ext cx="405057" cy="13621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4" name="Linia" descr="Linia">
              <a:extLst>
                <a:ext uri="{FF2B5EF4-FFF2-40B4-BE49-F238E27FC236}">
                  <a16:creationId xmlns:a16="http://schemas.microsoft.com/office/drawing/2014/main" id="{DF1AEC19-BBA3-6B93-9B37-735DE16A6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81444" y="2978093"/>
              <a:ext cx="405058" cy="136217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65" name="IT">
              <a:extLst>
                <a:ext uri="{FF2B5EF4-FFF2-40B4-BE49-F238E27FC236}">
                  <a16:creationId xmlns:a16="http://schemas.microsoft.com/office/drawing/2014/main" id="{6A2D3503-7512-F586-5084-3F149960B1EF}"/>
                </a:ext>
              </a:extLst>
            </p:cNvPr>
            <p:cNvGrpSpPr/>
            <p:nvPr/>
          </p:nvGrpSpPr>
          <p:grpSpPr>
            <a:xfrm>
              <a:off x="2387135" y="5003112"/>
              <a:ext cx="1161181" cy="1066589"/>
              <a:chOff x="0" y="-1"/>
              <a:chExt cx="1161180" cy="1066588"/>
            </a:xfrm>
          </p:grpSpPr>
          <p:grpSp>
            <p:nvGrpSpPr>
              <p:cNvPr id="66" name="IT">
                <a:extLst>
                  <a:ext uri="{FF2B5EF4-FFF2-40B4-BE49-F238E27FC236}">
                    <a16:creationId xmlns:a16="http://schemas.microsoft.com/office/drawing/2014/main" id="{3EDA0227-9A6B-BB47-E55C-42AD71B0219C}"/>
                  </a:ext>
                </a:extLst>
              </p:cNvPr>
              <p:cNvGrpSpPr/>
              <p:nvPr/>
            </p:nvGrpSpPr>
            <p:grpSpPr>
              <a:xfrm>
                <a:off x="26787" y="17859"/>
                <a:ext cx="1107605" cy="986221"/>
                <a:chOff x="-1" y="0"/>
                <a:chExt cx="1107604" cy="986219"/>
              </a:xfrm>
            </p:grpSpPr>
            <p:sp>
              <p:nvSpPr>
                <p:cNvPr id="68" name="Prostokąt">
                  <a:extLst>
                    <a:ext uri="{FF2B5EF4-FFF2-40B4-BE49-F238E27FC236}">
                      <a16:creationId xmlns:a16="http://schemas.microsoft.com/office/drawing/2014/main" id="{B54CBA86-D952-1B77-EBB0-3B40B0631551}"/>
                    </a:ext>
                  </a:extLst>
                </p:cNvPr>
                <p:cNvSpPr/>
                <p:nvPr/>
              </p:nvSpPr>
              <p:spPr>
                <a:xfrm>
                  <a:off x="-1" y="0"/>
                  <a:ext cx="1107604" cy="986219"/>
                </a:xfrm>
                <a:prstGeom prst="rect">
                  <a:avLst/>
                </a:prstGeom>
                <a:solidFill>
                  <a:srgbClr val="FAE23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 defTabSz="292089">
                    <a:defRPr sz="2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2000"/>
                </a:p>
              </p:txBody>
            </p:sp>
            <p:sp>
              <p:nvSpPr>
                <p:cNvPr id="69" name="IT">
                  <a:extLst>
                    <a:ext uri="{FF2B5EF4-FFF2-40B4-BE49-F238E27FC236}">
                      <a16:creationId xmlns:a16="http://schemas.microsoft.com/office/drawing/2014/main" id="{DE052245-DCE9-EBE1-EAC7-32562CCECBCE}"/>
                    </a:ext>
                  </a:extLst>
                </p:cNvPr>
                <p:cNvSpPr txBox="1"/>
                <p:nvPr/>
              </p:nvSpPr>
              <p:spPr>
                <a:xfrm>
                  <a:off x="-1" y="366152"/>
                  <a:ext cx="1107604" cy="25391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9050" tIns="19050" rIns="19050" bIns="19050" numCol="1" anchor="ctr">
                  <a:spAutoFit/>
                </a:bodyPr>
                <a:lstStyle>
                  <a:lvl1pPr algn="ctr" defTabSz="292089">
                    <a:defRPr sz="1400">
                      <a:solidFill>
                        <a:srgbClr val="FFFFFF"/>
                      </a:solidFill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r>
                    <a:t>IT</a:t>
                  </a:r>
                </a:p>
              </p:txBody>
            </p:sp>
          </p:grpSp>
          <p:pic>
            <p:nvPicPr>
              <p:cNvPr id="67" name="IT" descr="IT">
                <a:extLst>
                  <a:ext uri="{FF2B5EF4-FFF2-40B4-BE49-F238E27FC236}">
                    <a16:creationId xmlns:a16="http://schemas.microsoft.com/office/drawing/2014/main" id="{A26DDF4B-2EB4-FFA3-1723-DB05245EEA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0" y="-1"/>
                <a:ext cx="1161180" cy="10665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0" name="HR">
              <a:extLst>
                <a:ext uri="{FF2B5EF4-FFF2-40B4-BE49-F238E27FC236}">
                  <a16:creationId xmlns:a16="http://schemas.microsoft.com/office/drawing/2014/main" id="{3610EC0A-4A64-67DF-47E4-4E1365534BC4}"/>
                </a:ext>
              </a:extLst>
            </p:cNvPr>
            <p:cNvGrpSpPr/>
            <p:nvPr/>
          </p:nvGrpSpPr>
          <p:grpSpPr>
            <a:xfrm>
              <a:off x="3636995" y="5003112"/>
              <a:ext cx="1161181" cy="1066589"/>
              <a:chOff x="0" y="-1"/>
              <a:chExt cx="1161180" cy="1066588"/>
            </a:xfrm>
          </p:grpSpPr>
          <p:grpSp>
            <p:nvGrpSpPr>
              <p:cNvPr id="71" name="HR">
                <a:extLst>
                  <a:ext uri="{FF2B5EF4-FFF2-40B4-BE49-F238E27FC236}">
                    <a16:creationId xmlns:a16="http://schemas.microsoft.com/office/drawing/2014/main" id="{D86E41B4-E325-AE15-CE74-251F6BA291B4}"/>
                  </a:ext>
                </a:extLst>
              </p:cNvPr>
              <p:cNvGrpSpPr/>
              <p:nvPr/>
            </p:nvGrpSpPr>
            <p:grpSpPr>
              <a:xfrm>
                <a:off x="26789" y="17859"/>
                <a:ext cx="1107603" cy="986221"/>
                <a:chOff x="0" y="0"/>
                <a:chExt cx="1107601" cy="986219"/>
              </a:xfrm>
            </p:grpSpPr>
            <p:sp>
              <p:nvSpPr>
                <p:cNvPr id="73" name="Prostokąt">
                  <a:extLst>
                    <a:ext uri="{FF2B5EF4-FFF2-40B4-BE49-F238E27FC236}">
                      <a16:creationId xmlns:a16="http://schemas.microsoft.com/office/drawing/2014/main" id="{0F87911C-B597-6EE7-6275-B81CB3F9007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107601" cy="986219"/>
                </a:xfrm>
                <a:prstGeom prst="rect">
                  <a:avLst/>
                </a:prstGeom>
                <a:solidFill>
                  <a:srgbClr val="FAE23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 defTabSz="292089">
                    <a:defRPr sz="2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2000"/>
                </a:p>
              </p:txBody>
            </p:sp>
            <p:sp>
              <p:nvSpPr>
                <p:cNvPr id="74" name="HR">
                  <a:extLst>
                    <a:ext uri="{FF2B5EF4-FFF2-40B4-BE49-F238E27FC236}">
                      <a16:creationId xmlns:a16="http://schemas.microsoft.com/office/drawing/2014/main" id="{8C46E132-EBB8-CDC6-28C7-8FC5F57BAF7B}"/>
                    </a:ext>
                  </a:extLst>
                </p:cNvPr>
                <p:cNvSpPr txBox="1"/>
                <p:nvPr/>
              </p:nvSpPr>
              <p:spPr>
                <a:xfrm>
                  <a:off x="0" y="366152"/>
                  <a:ext cx="1107601" cy="25391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9050" tIns="19050" rIns="19050" bIns="19050" numCol="1" anchor="ctr">
                  <a:spAutoFit/>
                </a:bodyPr>
                <a:lstStyle>
                  <a:lvl1pPr algn="ctr" defTabSz="292089">
                    <a:defRPr sz="1400">
                      <a:solidFill>
                        <a:srgbClr val="FFFFFF"/>
                      </a:solidFill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r>
                    <a:t>HR</a:t>
                  </a:r>
                </a:p>
              </p:txBody>
            </p:sp>
          </p:grpSp>
          <p:pic>
            <p:nvPicPr>
              <p:cNvPr id="72" name="HR" descr="HR">
                <a:extLst>
                  <a:ext uri="{FF2B5EF4-FFF2-40B4-BE49-F238E27FC236}">
                    <a16:creationId xmlns:a16="http://schemas.microsoft.com/office/drawing/2014/main" id="{AC8AC429-9C73-31E7-61A4-B32F8E002B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0" y="-1"/>
                <a:ext cx="1161180" cy="10665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5" name="Infrastruktura">
              <a:extLst>
                <a:ext uri="{FF2B5EF4-FFF2-40B4-BE49-F238E27FC236}">
                  <a16:creationId xmlns:a16="http://schemas.microsoft.com/office/drawing/2014/main" id="{B3656BE3-984B-0B6D-5D26-D29DC761DDB2}"/>
                </a:ext>
              </a:extLst>
            </p:cNvPr>
            <p:cNvGrpSpPr/>
            <p:nvPr/>
          </p:nvGrpSpPr>
          <p:grpSpPr>
            <a:xfrm>
              <a:off x="4886852" y="5003112"/>
              <a:ext cx="1161182" cy="1066589"/>
              <a:chOff x="0" y="-1"/>
              <a:chExt cx="1161180" cy="1066588"/>
            </a:xfrm>
          </p:grpSpPr>
          <p:grpSp>
            <p:nvGrpSpPr>
              <p:cNvPr id="76" name="Infrastruktura">
                <a:extLst>
                  <a:ext uri="{FF2B5EF4-FFF2-40B4-BE49-F238E27FC236}">
                    <a16:creationId xmlns:a16="http://schemas.microsoft.com/office/drawing/2014/main" id="{F2FB45B8-16F1-583D-3B20-895196EED97E}"/>
                  </a:ext>
                </a:extLst>
              </p:cNvPr>
              <p:cNvGrpSpPr/>
              <p:nvPr/>
            </p:nvGrpSpPr>
            <p:grpSpPr>
              <a:xfrm>
                <a:off x="26789" y="17859"/>
                <a:ext cx="1107603" cy="986221"/>
                <a:chOff x="0" y="0"/>
                <a:chExt cx="1107601" cy="986219"/>
              </a:xfrm>
            </p:grpSpPr>
            <p:sp>
              <p:nvSpPr>
                <p:cNvPr id="78" name="Prostokąt">
                  <a:extLst>
                    <a:ext uri="{FF2B5EF4-FFF2-40B4-BE49-F238E27FC236}">
                      <a16:creationId xmlns:a16="http://schemas.microsoft.com/office/drawing/2014/main" id="{0F1F5733-8605-F702-4B67-F9905D2060C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107601" cy="986219"/>
                </a:xfrm>
                <a:prstGeom prst="rect">
                  <a:avLst/>
                </a:prstGeom>
                <a:solidFill>
                  <a:srgbClr val="FAE23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 defTabSz="292089">
                    <a:defRPr sz="2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2000"/>
                </a:p>
              </p:txBody>
            </p:sp>
            <p:sp>
              <p:nvSpPr>
                <p:cNvPr id="79" name="Infrastruktura">
                  <a:extLst>
                    <a:ext uri="{FF2B5EF4-FFF2-40B4-BE49-F238E27FC236}">
                      <a16:creationId xmlns:a16="http://schemas.microsoft.com/office/drawing/2014/main" id="{529FCAF5-C983-C873-F5CD-88C7340DC50D}"/>
                    </a:ext>
                  </a:extLst>
                </p:cNvPr>
                <p:cNvSpPr txBox="1"/>
                <p:nvPr/>
              </p:nvSpPr>
              <p:spPr>
                <a:xfrm>
                  <a:off x="0" y="366152"/>
                  <a:ext cx="1107601" cy="25391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9050" tIns="19050" rIns="19050" bIns="19050" numCol="1" anchor="ctr">
                  <a:spAutoFit/>
                </a:bodyPr>
                <a:lstStyle>
                  <a:lvl1pPr algn="ctr" defTabSz="292089">
                    <a:defRPr sz="1400">
                      <a:solidFill>
                        <a:srgbClr val="FFFFFF"/>
                      </a:solidFill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r>
                    <a:t>Infrastruktura</a:t>
                  </a:r>
                </a:p>
              </p:txBody>
            </p:sp>
          </p:grpSp>
          <p:pic>
            <p:nvPicPr>
              <p:cNvPr id="77" name="Infrastruktura" descr="Infrastruktura">
                <a:extLst>
                  <a:ext uri="{FF2B5EF4-FFF2-40B4-BE49-F238E27FC236}">
                    <a16:creationId xmlns:a16="http://schemas.microsoft.com/office/drawing/2014/main" id="{9F93DF20-C8B7-FA49-C3AA-1413961DBB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0" y="-1"/>
                <a:ext cx="1161180" cy="10665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0" name="Wyposażenie">
              <a:extLst>
                <a:ext uri="{FF2B5EF4-FFF2-40B4-BE49-F238E27FC236}">
                  <a16:creationId xmlns:a16="http://schemas.microsoft.com/office/drawing/2014/main" id="{10F85A64-098E-EE23-E4C7-C5A1C1E48C97}"/>
                </a:ext>
              </a:extLst>
            </p:cNvPr>
            <p:cNvGrpSpPr/>
            <p:nvPr/>
          </p:nvGrpSpPr>
          <p:grpSpPr>
            <a:xfrm>
              <a:off x="6136711" y="5003112"/>
              <a:ext cx="1161182" cy="1066589"/>
              <a:chOff x="0" y="-1"/>
              <a:chExt cx="1161180" cy="1066588"/>
            </a:xfrm>
          </p:grpSpPr>
          <p:grpSp>
            <p:nvGrpSpPr>
              <p:cNvPr id="81" name="Wyposażenie">
                <a:extLst>
                  <a:ext uri="{FF2B5EF4-FFF2-40B4-BE49-F238E27FC236}">
                    <a16:creationId xmlns:a16="http://schemas.microsoft.com/office/drawing/2014/main" id="{D0CA444D-9B8A-7D94-848C-5F54E373611E}"/>
                  </a:ext>
                </a:extLst>
              </p:cNvPr>
              <p:cNvGrpSpPr/>
              <p:nvPr/>
            </p:nvGrpSpPr>
            <p:grpSpPr>
              <a:xfrm>
                <a:off x="26789" y="17859"/>
                <a:ext cx="1107603" cy="986221"/>
                <a:chOff x="0" y="0"/>
                <a:chExt cx="1107601" cy="986219"/>
              </a:xfrm>
            </p:grpSpPr>
            <p:sp>
              <p:nvSpPr>
                <p:cNvPr id="83" name="Prostokąt">
                  <a:extLst>
                    <a:ext uri="{FF2B5EF4-FFF2-40B4-BE49-F238E27FC236}">
                      <a16:creationId xmlns:a16="http://schemas.microsoft.com/office/drawing/2014/main" id="{8E78F6BC-37B2-E3BD-8B2E-53C0800920F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107601" cy="986219"/>
                </a:xfrm>
                <a:prstGeom prst="rect">
                  <a:avLst/>
                </a:prstGeom>
                <a:solidFill>
                  <a:srgbClr val="FAE23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 defTabSz="292089">
                    <a:defRPr sz="2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2000"/>
                </a:p>
              </p:txBody>
            </p:sp>
            <p:sp>
              <p:nvSpPr>
                <p:cNvPr id="84" name="Wyposażenie">
                  <a:extLst>
                    <a:ext uri="{FF2B5EF4-FFF2-40B4-BE49-F238E27FC236}">
                      <a16:creationId xmlns:a16="http://schemas.microsoft.com/office/drawing/2014/main" id="{B18327BB-384B-666C-1C06-23A85108AB38}"/>
                    </a:ext>
                  </a:extLst>
                </p:cNvPr>
                <p:cNvSpPr txBox="1"/>
                <p:nvPr/>
              </p:nvSpPr>
              <p:spPr>
                <a:xfrm>
                  <a:off x="0" y="366152"/>
                  <a:ext cx="1107601" cy="25391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9050" tIns="19050" rIns="19050" bIns="19050" numCol="1" anchor="ctr">
                  <a:spAutoFit/>
                </a:bodyPr>
                <a:lstStyle>
                  <a:lvl1pPr algn="ctr" defTabSz="292089">
                    <a:defRPr sz="1400">
                      <a:solidFill>
                        <a:srgbClr val="FFFFFF"/>
                      </a:solidFill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r>
                    <a:t>Wyposażenie</a:t>
                  </a:r>
                </a:p>
              </p:txBody>
            </p:sp>
          </p:grpSp>
          <p:pic>
            <p:nvPicPr>
              <p:cNvPr id="82" name="Wyposażenie" descr="Wyposażenie">
                <a:extLst>
                  <a:ext uri="{FF2B5EF4-FFF2-40B4-BE49-F238E27FC236}">
                    <a16:creationId xmlns:a16="http://schemas.microsoft.com/office/drawing/2014/main" id="{F35055D2-3DB9-5DA2-AD2F-67466C6AE1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0" y="-1"/>
                <a:ext cx="1161180" cy="10665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5" name="FK">
              <a:extLst>
                <a:ext uri="{FF2B5EF4-FFF2-40B4-BE49-F238E27FC236}">
                  <a16:creationId xmlns:a16="http://schemas.microsoft.com/office/drawing/2014/main" id="{118B5770-9EFD-BF7D-5BAA-962CFE9AEDC0}"/>
                </a:ext>
              </a:extLst>
            </p:cNvPr>
            <p:cNvGrpSpPr/>
            <p:nvPr/>
          </p:nvGrpSpPr>
          <p:grpSpPr>
            <a:xfrm>
              <a:off x="7390201" y="5003112"/>
              <a:ext cx="1161181" cy="1066589"/>
              <a:chOff x="0" y="-1"/>
              <a:chExt cx="1161180" cy="1066588"/>
            </a:xfrm>
          </p:grpSpPr>
          <p:grpSp>
            <p:nvGrpSpPr>
              <p:cNvPr id="86" name="FK">
                <a:extLst>
                  <a:ext uri="{FF2B5EF4-FFF2-40B4-BE49-F238E27FC236}">
                    <a16:creationId xmlns:a16="http://schemas.microsoft.com/office/drawing/2014/main" id="{96B21B69-6560-5829-D13C-7681756A6140}"/>
                  </a:ext>
                </a:extLst>
              </p:cNvPr>
              <p:cNvGrpSpPr/>
              <p:nvPr/>
            </p:nvGrpSpPr>
            <p:grpSpPr>
              <a:xfrm>
                <a:off x="26789" y="17859"/>
                <a:ext cx="1107603" cy="986221"/>
                <a:chOff x="0" y="0"/>
                <a:chExt cx="1107601" cy="986219"/>
              </a:xfrm>
            </p:grpSpPr>
            <p:sp>
              <p:nvSpPr>
                <p:cNvPr id="88" name="Prostokąt">
                  <a:extLst>
                    <a:ext uri="{FF2B5EF4-FFF2-40B4-BE49-F238E27FC236}">
                      <a16:creationId xmlns:a16="http://schemas.microsoft.com/office/drawing/2014/main" id="{6BDD65A8-8AB1-AF3E-F743-1E2A0F075BC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107601" cy="986219"/>
                </a:xfrm>
                <a:prstGeom prst="rect">
                  <a:avLst/>
                </a:prstGeom>
                <a:solidFill>
                  <a:srgbClr val="FAE23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 defTabSz="292089">
                    <a:defRPr sz="2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2000"/>
                </a:p>
              </p:txBody>
            </p:sp>
            <p:sp>
              <p:nvSpPr>
                <p:cNvPr id="89" name="FK">
                  <a:extLst>
                    <a:ext uri="{FF2B5EF4-FFF2-40B4-BE49-F238E27FC236}">
                      <a16:creationId xmlns:a16="http://schemas.microsoft.com/office/drawing/2014/main" id="{9351F50B-B808-FFDD-6956-FCC89D87B0CF}"/>
                    </a:ext>
                  </a:extLst>
                </p:cNvPr>
                <p:cNvSpPr txBox="1"/>
                <p:nvPr/>
              </p:nvSpPr>
              <p:spPr>
                <a:xfrm>
                  <a:off x="0" y="366152"/>
                  <a:ext cx="1107601" cy="25391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9050" tIns="19050" rIns="19050" bIns="19050" numCol="1" anchor="ctr">
                  <a:spAutoFit/>
                </a:bodyPr>
                <a:lstStyle>
                  <a:lvl1pPr algn="ctr" defTabSz="292089">
                    <a:defRPr sz="1400">
                      <a:solidFill>
                        <a:srgbClr val="FFFFFF"/>
                      </a:solidFill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r>
                    <a:t>FK</a:t>
                  </a:r>
                </a:p>
              </p:txBody>
            </p:sp>
          </p:grpSp>
          <p:pic>
            <p:nvPicPr>
              <p:cNvPr id="87" name="FK" descr="FK">
                <a:extLst>
                  <a:ext uri="{FF2B5EF4-FFF2-40B4-BE49-F238E27FC236}">
                    <a16:creationId xmlns:a16="http://schemas.microsoft.com/office/drawing/2014/main" id="{735E5B84-0DBA-7E34-C5FD-92548403C0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0" y="-1"/>
                <a:ext cx="1161180" cy="10665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0" name="Zarządzanie projektami">
              <a:extLst>
                <a:ext uri="{FF2B5EF4-FFF2-40B4-BE49-F238E27FC236}">
                  <a16:creationId xmlns:a16="http://schemas.microsoft.com/office/drawing/2014/main" id="{A4E1E705-14D6-7FE3-D9D7-0CDF9FC5791C}"/>
                </a:ext>
              </a:extLst>
            </p:cNvPr>
            <p:cNvGrpSpPr/>
            <p:nvPr/>
          </p:nvGrpSpPr>
          <p:grpSpPr>
            <a:xfrm>
              <a:off x="8643688" y="5003112"/>
              <a:ext cx="1161181" cy="1066589"/>
              <a:chOff x="0" y="-1"/>
              <a:chExt cx="1161180" cy="1066588"/>
            </a:xfrm>
          </p:grpSpPr>
          <p:grpSp>
            <p:nvGrpSpPr>
              <p:cNvPr id="91" name="Zarządzanie projektami">
                <a:extLst>
                  <a:ext uri="{FF2B5EF4-FFF2-40B4-BE49-F238E27FC236}">
                    <a16:creationId xmlns:a16="http://schemas.microsoft.com/office/drawing/2014/main" id="{08DA05B4-1CD2-62BE-ADA6-1179D6D7E6F7}"/>
                  </a:ext>
                </a:extLst>
              </p:cNvPr>
              <p:cNvGrpSpPr/>
              <p:nvPr/>
            </p:nvGrpSpPr>
            <p:grpSpPr>
              <a:xfrm>
                <a:off x="26787" y="17859"/>
                <a:ext cx="1107605" cy="986221"/>
                <a:chOff x="-1" y="0"/>
                <a:chExt cx="1107604" cy="986219"/>
              </a:xfrm>
            </p:grpSpPr>
            <p:sp>
              <p:nvSpPr>
                <p:cNvPr id="93" name="Prostokąt">
                  <a:extLst>
                    <a:ext uri="{FF2B5EF4-FFF2-40B4-BE49-F238E27FC236}">
                      <a16:creationId xmlns:a16="http://schemas.microsoft.com/office/drawing/2014/main" id="{8A0791CC-5E9F-50D3-5C45-3501A66ADE81}"/>
                    </a:ext>
                  </a:extLst>
                </p:cNvPr>
                <p:cNvSpPr/>
                <p:nvPr/>
              </p:nvSpPr>
              <p:spPr>
                <a:xfrm>
                  <a:off x="-1" y="0"/>
                  <a:ext cx="1107604" cy="986219"/>
                </a:xfrm>
                <a:prstGeom prst="rect">
                  <a:avLst/>
                </a:prstGeom>
                <a:solidFill>
                  <a:srgbClr val="FAE23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 defTabSz="292089">
                    <a:defRPr sz="2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2000"/>
                </a:p>
              </p:txBody>
            </p:sp>
            <p:sp>
              <p:nvSpPr>
                <p:cNvPr id="94" name="Zarządzanie projektami">
                  <a:extLst>
                    <a:ext uri="{FF2B5EF4-FFF2-40B4-BE49-F238E27FC236}">
                      <a16:creationId xmlns:a16="http://schemas.microsoft.com/office/drawing/2014/main" id="{F7B3D9A3-26F6-C316-F925-E48E018B1B82}"/>
                    </a:ext>
                  </a:extLst>
                </p:cNvPr>
                <p:cNvSpPr txBox="1"/>
                <p:nvPr/>
              </p:nvSpPr>
              <p:spPr>
                <a:xfrm>
                  <a:off x="-1" y="258431"/>
                  <a:ext cx="1107604" cy="46935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9050" tIns="19050" rIns="19050" bIns="19050" numCol="1" anchor="ctr">
                  <a:spAutoFit/>
                </a:bodyPr>
                <a:lstStyle>
                  <a:lvl1pPr algn="ctr" defTabSz="292089">
                    <a:defRPr sz="1400">
                      <a:solidFill>
                        <a:srgbClr val="FFFFFF"/>
                      </a:solidFill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r>
                    <a:t>Zarządzanie projektami</a:t>
                  </a:r>
                </a:p>
              </p:txBody>
            </p:sp>
          </p:grpSp>
          <p:pic>
            <p:nvPicPr>
              <p:cNvPr id="92" name="Zarządzanie projektami" descr="Zarządzanie projektami">
                <a:extLst>
                  <a:ext uri="{FF2B5EF4-FFF2-40B4-BE49-F238E27FC236}">
                    <a16:creationId xmlns:a16="http://schemas.microsoft.com/office/drawing/2014/main" id="{255CAFDE-8D84-55B5-7BA8-5055CBFCCF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0" y="-1"/>
                <a:ext cx="1161180" cy="10665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5" name="Strategia">
              <a:extLst>
                <a:ext uri="{FF2B5EF4-FFF2-40B4-BE49-F238E27FC236}">
                  <a16:creationId xmlns:a16="http://schemas.microsoft.com/office/drawing/2014/main" id="{4DE58445-96A6-9D3E-7573-5C6A511C4208}"/>
                </a:ext>
              </a:extLst>
            </p:cNvPr>
            <p:cNvGrpSpPr/>
            <p:nvPr/>
          </p:nvGrpSpPr>
          <p:grpSpPr>
            <a:xfrm>
              <a:off x="5577942" y="623711"/>
              <a:ext cx="1047590" cy="943133"/>
              <a:chOff x="-1" y="0"/>
              <a:chExt cx="1047588" cy="943132"/>
            </a:xfrm>
          </p:grpSpPr>
          <p:sp>
            <p:nvSpPr>
              <p:cNvPr id="96" name="Owal">
                <a:extLst>
                  <a:ext uri="{FF2B5EF4-FFF2-40B4-BE49-F238E27FC236}">
                    <a16:creationId xmlns:a16="http://schemas.microsoft.com/office/drawing/2014/main" id="{C265D847-2C4D-7A9F-F9AC-6508F357274F}"/>
                  </a:ext>
                </a:extLst>
              </p:cNvPr>
              <p:cNvSpPr/>
              <p:nvPr/>
            </p:nvSpPr>
            <p:spPr>
              <a:xfrm>
                <a:off x="-1" y="0"/>
                <a:ext cx="1047588" cy="943132"/>
              </a:xfrm>
              <a:prstGeom prst="ellipse">
                <a:avLst/>
              </a:prstGeom>
              <a:solidFill>
                <a:srgbClr val="00A2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2200"/>
              </a:p>
            </p:txBody>
          </p:sp>
          <p:sp>
            <p:nvSpPr>
              <p:cNvPr id="97" name="Strategia">
                <a:extLst>
                  <a:ext uri="{FF2B5EF4-FFF2-40B4-BE49-F238E27FC236}">
                    <a16:creationId xmlns:a16="http://schemas.microsoft.com/office/drawing/2014/main" id="{3E1E9250-971C-EB48-026F-C37DDC64098C}"/>
                  </a:ext>
                </a:extLst>
              </p:cNvPr>
              <p:cNvSpPr txBox="1"/>
              <p:nvPr/>
            </p:nvSpPr>
            <p:spPr>
              <a:xfrm>
                <a:off x="153414" y="363843"/>
                <a:ext cx="740757" cy="2154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587022">
                  <a:defRPr sz="15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lvl1pPr>
              </a:lstStyle>
              <a:p>
                <a:r>
                  <a:rPr sz="1400" dirty="0" err="1"/>
                  <a:t>Strategia</a:t>
                </a:r>
                <a:endParaRPr sz="1400" dirty="0"/>
              </a:p>
            </p:txBody>
          </p:sp>
        </p:grpSp>
        <p:sp>
          <p:nvSpPr>
            <p:cNvPr id="98" name="Dymek">
              <a:extLst>
                <a:ext uri="{FF2B5EF4-FFF2-40B4-BE49-F238E27FC236}">
                  <a16:creationId xmlns:a16="http://schemas.microsoft.com/office/drawing/2014/main" id="{94C7326D-2D5A-ADB8-5484-2C9C4F6C9183}"/>
                </a:ext>
              </a:extLst>
            </p:cNvPr>
            <p:cNvSpPr/>
            <p:nvPr/>
          </p:nvSpPr>
          <p:spPr>
            <a:xfrm rot="16200000">
              <a:off x="6266122" y="-1685405"/>
              <a:ext cx="92648" cy="7975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169" y="0"/>
                  </a:moveTo>
                  <a:cubicBezTo>
                    <a:pt x="19379" y="0"/>
                    <a:pt x="18737" y="7"/>
                    <a:pt x="18737" y="17"/>
                  </a:cubicBezTo>
                  <a:lnTo>
                    <a:pt x="18737" y="10150"/>
                  </a:lnTo>
                  <a:lnTo>
                    <a:pt x="0" y="10398"/>
                  </a:lnTo>
                  <a:lnTo>
                    <a:pt x="18737" y="10646"/>
                  </a:lnTo>
                  <a:lnTo>
                    <a:pt x="18737" y="21583"/>
                  </a:lnTo>
                  <a:cubicBezTo>
                    <a:pt x="18737" y="21593"/>
                    <a:pt x="19375" y="21600"/>
                    <a:pt x="20169" y="21600"/>
                  </a:cubicBezTo>
                  <a:cubicBezTo>
                    <a:pt x="20958" y="21600"/>
                    <a:pt x="21600" y="21593"/>
                    <a:pt x="21600" y="21583"/>
                  </a:cubicBezTo>
                  <a:lnTo>
                    <a:pt x="21600" y="17"/>
                  </a:lnTo>
                  <a:cubicBezTo>
                    <a:pt x="21600" y="7"/>
                    <a:pt x="20962" y="0"/>
                    <a:pt x="20169" y="0"/>
                  </a:cubicBezTo>
                  <a:close/>
                </a:path>
              </a:pathLst>
            </a:custGeom>
            <a:solidFill>
              <a:srgbClr val="00A2FF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 defTabSz="412734">
                <a:defRPr sz="15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99" name="Dymek">
              <a:extLst>
                <a:ext uri="{FF2B5EF4-FFF2-40B4-BE49-F238E27FC236}">
                  <a16:creationId xmlns:a16="http://schemas.microsoft.com/office/drawing/2014/main" id="{7739CF01-6377-B47E-920B-C40B659EF26F}"/>
                </a:ext>
              </a:extLst>
            </p:cNvPr>
            <p:cNvSpPr/>
            <p:nvPr/>
          </p:nvSpPr>
          <p:spPr>
            <a:xfrm rot="16200000" flipH="1">
              <a:off x="6266122" y="614884"/>
              <a:ext cx="92648" cy="7975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169" y="0"/>
                  </a:moveTo>
                  <a:cubicBezTo>
                    <a:pt x="19388" y="0"/>
                    <a:pt x="18737" y="8"/>
                    <a:pt x="18737" y="17"/>
                  </a:cubicBezTo>
                  <a:lnTo>
                    <a:pt x="18737" y="10150"/>
                  </a:lnTo>
                  <a:lnTo>
                    <a:pt x="0" y="10398"/>
                  </a:lnTo>
                  <a:lnTo>
                    <a:pt x="18737" y="10646"/>
                  </a:lnTo>
                  <a:lnTo>
                    <a:pt x="18737" y="21583"/>
                  </a:lnTo>
                  <a:cubicBezTo>
                    <a:pt x="18737" y="21592"/>
                    <a:pt x="19384" y="21600"/>
                    <a:pt x="20169" y="21600"/>
                  </a:cubicBezTo>
                  <a:cubicBezTo>
                    <a:pt x="20949" y="21600"/>
                    <a:pt x="21600" y="21592"/>
                    <a:pt x="21600" y="21583"/>
                  </a:cubicBezTo>
                  <a:lnTo>
                    <a:pt x="21600" y="17"/>
                  </a:lnTo>
                  <a:cubicBezTo>
                    <a:pt x="21600" y="8"/>
                    <a:pt x="20953" y="0"/>
                    <a:pt x="20169" y="0"/>
                  </a:cubicBezTo>
                  <a:close/>
                </a:path>
              </a:pathLst>
            </a:custGeom>
            <a:solidFill>
              <a:srgbClr val="00A2FF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 defTabSz="412734">
                <a:defRPr sz="15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grpSp>
          <p:nvGrpSpPr>
            <p:cNvPr id="100" name="Zarządzanie ofertą produktową">
              <a:extLst>
                <a:ext uri="{FF2B5EF4-FFF2-40B4-BE49-F238E27FC236}">
                  <a16:creationId xmlns:a16="http://schemas.microsoft.com/office/drawing/2014/main" id="{76656A1F-0DF5-63AC-30C5-BC614F09A5A4}"/>
                </a:ext>
              </a:extLst>
            </p:cNvPr>
            <p:cNvGrpSpPr/>
            <p:nvPr/>
          </p:nvGrpSpPr>
          <p:grpSpPr>
            <a:xfrm>
              <a:off x="4314395" y="2935993"/>
              <a:ext cx="1639281" cy="1018896"/>
              <a:chOff x="-1" y="0"/>
              <a:chExt cx="1639280" cy="1018895"/>
            </a:xfrm>
          </p:grpSpPr>
          <p:grpSp>
            <p:nvGrpSpPr>
              <p:cNvPr id="101" name="Zarządzanie ofertą produktową">
                <a:extLst>
                  <a:ext uri="{FF2B5EF4-FFF2-40B4-BE49-F238E27FC236}">
                    <a16:creationId xmlns:a16="http://schemas.microsoft.com/office/drawing/2014/main" id="{C81BD0D9-B4ED-2EEC-D4F2-6FFD9EA95DB9}"/>
                  </a:ext>
                </a:extLst>
              </p:cNvPr>
              <p:cNvGrpSpPr/>
              <p:nvPr/>
            </p:nvGrpSpPr>
            <p:grpSpPr>
              <a:xfrm>
                <a:off x="26788" y="17858"/>
                <a:ext cx="1585703" cy="938530"/>
                <a:chOff x="0" y="-1"/>
                <a:chExt cx="1585701" cy="938529"/>
              </a:xfrm>
            </p:grpSpPr>
            <p:sp>
              <p:nvSpPr>
                <p:cNvPr id="103" name="Prostokąt">
                  <a:extLst>
                    <a:ext uri="{FF2B5EF4-FFF2-40B4-BE49-F238E27FC236}">
                      <a16:creationId xmlns:a16="http://schemas.microsoft.com/office/drawing/2014/main" id="{A4C49710-8E45-5863-77EF-CD0283798192}"/>
                    </a:ext>
                  </a:extLst>
                </p:cNvPr>
                <p:cNvSpPr/>
                <p:nvPr/>
              </p:nvSpPr>
              <p:spPr>
                <a:xfrm>
                  <a:off x="0" y="-1"/>
                  <a:ext cx="1585701" cy="938529"/>
                </a:xfrm>
                <a:prstGeom prst="rect">
                  <a:avLst/>
                </a:prstGeom>
                <a:solidFill>
                  <a:srgbClr val="FE930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 defTabSz="292089">
                    <a:defRPr sz="2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2000"/>
                </a:p>
              </p:txBody>
            </p:sp>
            <p:sp>
              <p:nvSpPr>
                <p:cNvPr id="104" name="Zarządzanie ofertą produktową">
                  <a:extLst>
                    <a:ext uri="{FF2B5EF4-FFF2-40B4-BE49-F238E27FC236}">
                      <a16:creationId xmlns:a16="http://schemas.microsoft.com/office/drawing/2014/main" id="{47D9EF75-5116-4DD2-BE8D-5F33F30387AF}"/>
                    </a:ext>
                  </a:extLst>
                </p:cNvPr>
                <p:cNvSpPr txBox="1"/>
                <p:nvPr/>
              </p:nvSpPr>
              <p:spPr>
                <a:xfrm>
                  <a:off x="0" y="234586"/>
                  <a:ext cx="1585701" cy="46935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9050" tIns="19050" rIns="19050" bIns="19050" numCol="1" anchor="ctr">
                  <a:spAutoFit/>
                </a:bodyPr>
                <a:lstStyle>
                  <a:lvl1pPr algn="ctr" defTabSz="292089">
                    <a:defRPr sz="1400">
                      <a:solidFill>
                        <a:srgbClr val="FFFFFF"/>
                      </a:solidFill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r>
                    <a:t>Zarządzanie ofertą produktową</a:t>
                  </a:r>
                </a:p>
              </p:txBody>
            </p:sp>
          </p:grpSp>
          <p:pic>
            <p:nvPicPr>
              <p:cNvPr id="102" name="Zarządzanie ofertą produktową" descr="Zarządzanie ofertą produktową">
                <a:extLst>
                  <a:ext uri="{FF2B5EF4-FFF2-40B4-BE49-F238E27FC236}">
                    <a16:creationId xmlns:a16="http://schemas.microsoft.com/office/drawing/2014/main" id="{5DEDEB02-13F0-1659-2676-FC2532DD54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-1" y="0"/>
                <a:ext cx="1639280" cy="10188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5" name="L">
              <a:extLst>
                <a:ext uri="{FF2B5EF4-FFF2-40B4-BE49-F238E27FC236}">
                  <a16:creationId xmlns:a16="http://schemas.microsoft.com/office/drawing/2014/main" id="{3A185711-A2F2-C8F1-92E0-6902C5D3E3CF}"/>
                </a:ext>
              </a:extLst>
            </p:cNvPr>
            <p:cNvGrpSpPr/>
            <p:nvPr/>
          </p:nvGrpSpPr>
          <p:grpSpPr>
            <a:xfrm>
              <a:off x="6301175" y="2381587"/>
              <a:ext cx="390267" cy="375473"/>
              <a:chOff x="-1" y="-1"/>
              <a:chExt cx="390266" cy="375472"/>
            </a:xfrm>
          </p:grpSpPr>
          <p:sp>
            <p:nvSpPr>
              <p:cNvPr id="106" name="Owal">
                <a:extLst>
                  <a:ext uri="{FF2B5EF4-FFF2-40B4-BE49-F238E27FC236}">
                    <a16:creationId xmlns:a16="http://schemas.microsoft.com/office/drawing/2014/main" id="{C66EFB51-BEFF-4061-82D5-FBCE6BC1119A}"/>
                  </a:ext>
                </a:extLst>
              </p:cNvPr>
              <p:cNvSpPr/>
              <p:nvPr/>
            </p:nvSpPr>
            <p:spPr>
              <a:xfrm>
                <a:off x="-1" y="-1"/>
                <a:ext cx="390266" cy="375472"/>
              </a:xfrm>
              <a:prstGeom prst="ellipse">
                <a:avLst/>
              </a:prstGeom>
              <a:solidFill>
                <a:srgbClr val="61D83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2200"/>
              </a:p>
            </p:txBody>
          </p:sp>
          <p:sp>
            <p:nvSpPr>
              <p:cNvPr id="107" name="L">
                <a:extLst>
                  <a:ext uri="{FF2B5EF4-FFF2-40B4-BE49-F238E27FC236}">
                    <a16:creationId xmlns:a16="http://schemas.microsoft.com/office/drawing/2014/main" id="{C59D7DAB-585D-3444-7E2E-FD5714AE823D}"/>
                  </a:ext>
                </a:extLst>
              </p:cNvPr>
              <p:cNvSpPr txBox="1"/>
              <p:nvPr/>
            </p:nvSpPr>
            <p:spPr>
              <a:xfrm>
                <a:off x="57153" y="72319"/>
                <a:ext cx="275957" cy="2308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587022">
                  <a:defRPr sz="15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lvl1pPr>
              </a:lstStyle>
              <a:p>
                <a:r>
                  <a:t>L</a:t>
                </a:r>
              </a:p>
            </p:txBody>
          </p:sp>
        </p:grpSp>
        <p:grpSp>
          <p:nvGrpSpPr>
            <p:cNvPr id="108" name="S">
              <a:extLst>
                <a:ext uri="{FF2B5EF4-FFF2-40B4-BE49-F238E27FC236}">
                  <a16:creationId xmlns:a16="http://schemas.microsoft.com/office/drawing/2014/main" id="{5E55D246-7C68-A69B-5D36-1518E1757CE1}"/>
                </a:ext>
              </a:extLst>
            </p:cNvPr>
            <p:cNvGrpSpPr/>
            <p:nvPr/>
          </p:nvGrpSpPr>
          <p:grpSpPr>
            <a:xfrm>
              <a:off x="6301175" y="4080340"/>
              <a:ext cx="390267" cy="375473"/>
              <a:chOff x="-1" y="-1"/>
              <a:chExt cx="390266" cy="375472"/>
            </a:xfrm>
          </p:grpSpPr>
          <p:sp>
            <p:nvSpPr>
              <p:cNvPr id="109" name="Owal">
                <a:extLst>
                  <a:ext uri="{FF2B5EF4-FFF2-40B4-BE49-F238E27FC236}">
                    <a16:creationId xmlns:a16="http://schemas.microsoft.com/office/drawing/2014/main" id="{1412BDE3-396D-E131-86C6-C8394589DC2C}"/>
                  </a:ext>
                </a:extLst>
              </p:cNvPr>
              <p:cNvSpPr/>
              <p:nvPr/>
            </p:nvSpPr>
            <p:spPr>
              <a:xfrm>
                <a:off x="-1" y="-1"/>
                <a:ext cx="390266" cy="375472"/>
              </a:xfrm>
              <a:prstGeom prst="ellipse">
                <a:avLst/>
              </a:prstGeom>
              <a:solidFill>
                <a:srgbClr val="B516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2200"/>
              </a:p>
            </p:txBody>
          </p:sp>
          <p:sp>
            <p:nvSpPr>
              <p:cNvPr id="110" name="S">
                <a:extLst>
                  <a:ext uri="{FF2B5EF4-FFF2-40B4-BE49-F238E27FC236}">
                    <a16:creationId xmlns:a16="http://schemas.microsoft.com/office/drawing/2014/main" id="{FC1DC624-9DE2-C45A-FF02-31F3537B87B6}"/>
                  </a:ext>
                </a:extLst>
              </p:cNvPr>
              <p:cNvSpPr txBox="1"/>
              <p:nvPr/>
            </p:nvSpPr>
            <p:spPr>
              <a:xfrm>
                <a:off x="57153" y="72319"/>
                <a:ext cx="275957" cy="2308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587022">
                  <a:defRPr sz="15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lvl1pPr>
              </a:lstStyle>
              <a:p>
                <a:r>
                  <a:t>S</a:t>
                </a:r>
              </a:p>
            </p:txBody>
          </p:sp>
        </p:grpSp>
        <p:grpSp>
          <p:nvGrpSpPr>
            <p:cNvPr id="111" name="P">
              <a:extLst>
                <a:ext uri="{FF2B5EF4-FFF2-40B4-BE49-F238E27FC236}">
                  <a16:creationId xmlns:a16="http://schemas.microsoft.com/office/drawing/2014/main" id="{FEE1EE90-6B60-4ABC-2BFB-860E9E8E75B0}"/>
                </a:ext>
              </a:extLst>
            </p:cNvPr>
            <p:cNvGrpSpPr/>
            <p:nvPr/>
          </p:nvGrpSpPr>
          <p:grpSpPr>
            <a:xfrm>
              <a:off x="4240491" y="3678211"/>
              <a:ext cx="390267" cy="375473"/>
              <a:chOff x="-1" y="-1"/>
              <a:chExt cx="390266" cy="375472"/>
            </a:xfrm>
          </p:grpSpPr>
          <p:sp>
            <p:nvSpPr>
              <p:cNvPr id="112" name="Owal">
                <a:extLst>
                  <a:ext uri="{FF2B5EF4-FFF2-40B4-BE49-F238E27FC236}">
                    <a16:creationId xmlns:a16="http://schemas.microsoft.com/office/drawing/2014/main" id="{14A675D5-B4F5-A933-F41A-12307AAE5C68}"/>
                  </a:ext>
                </a:extLst>
              </p:cNvPr>
              <p:cNvSpPr/>
              <p:nvPr/>
            </p:nvSpPr>
            <p:spPr>
              <a:xfrm>
                <a:off x="-1" y="-1"/>
                <a:ext cx="390266" cy="375472"/>
              </a:xfrm>
              <a:prstGeom prst="ellipse">
                <a:avLst/>
              </a:prstGeom>
              <a:solidFill>
                <a:srgbClr val="004D8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2200"/>
              </a:p>
            </p:txBody>
          </p:sp>
          <p:sp>
            <p:nvSpPr>
              <p:cNvPr id="113" name="P">
                <a:extLst>
                  <a:ext uri="{FF2B5EF4-FFF2-40B4-BE49-F238E27FC236}">
                    <a16:creationId xmlns:a16="http://schemas.microsoft.com/office/drawing/2014/main" id="{DA3571B7-A888-BFB3-F989-63FD875BE54C}"/>
                  </a:ext>
                </a:extLst>
              </p:cNvPr>
              <p:cNvSpPr txBox="1"/>
              <p:nvPr/>
            </p:nvSpPr>
            <p:spPr>
              <a:xfrm>
                <a:off x="57153" y="72319"/>
                <a:ext cx="275957" cy="2308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587022">
                  <a:defRPr sz="15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lvl1pPr>
              </a:lstStyle>
              <a:p>
                <a:r>
                  <a:t>P</a:t>
                </a:r>
              </a:p>
            </p:txBody>
          </p:sp>
        </p:grpSp>
        <p:grpSp>
          <p:nvGrpSpPr>
            <p:cNvPr id="114" name="Grupuj">
              <a:extLst>
                <a:ext uri="{FF2B5EF4-FFF2-40B4-BE49-F238E27FC236}">
                  <a16:creationId xmlns:a16="http://schemas.microsoft.com/office/drawing/2014/main" id="{CA7C1DEC-A1D7-6610-6B34-725189A3BD8A}"/>
                </a:ext>
              </a:extLst>
            </p:cNvPr>
            <p:cNvGrpSpPr/>
            <p:nvPr/>
          </p:nvGrpSpPr>
          <p:grpSpPr>
            <a:xfrm>
              <a:off x="4690018" y="6348998"/>
              <a:ext cx="1155085" cy="284693"/>
              <a:chOff x="0" y="-2645"/>
              <a:chExt cx="1155084" cy="284692"/>
            </a:xfrm>
          </p:grpSpPr>
          <p:grpSp>
            <p:nvGrpSpPr>
              <p:cNvPr id="115" name="S">
                <a:extLst>
                  <a:ext uri="{FF2B5EF4-FFF2-40B4-BE49-F238E27FC236}">
                    <a16:creationId xmlns:a16="http://schemas.microsoft.com/office/drawing/2014/main" id="{87115DE5-D7B1-13B6-C9B5-57A47885BB77}"/>
                  </a:ext>
                </a:extLst>
              </p:cNvPr>
              <p:cNvGrpSpPr/>
              <p:nvPr/>
            </p:nvGrpSpPr>
            <p:grpSpPr>
              <a:xfrm>
                <a:off x="0" y="5228"/>
                <a:ext cx="265737" cy="268947"/>
                <a:chOff x="0" y="-1"/>
                <a:chExt cx="265736" cy="268946"/>
              </a:xfrm>
            </p:grpSpPr>
            <p:sp>
              <p:nvSpPr>
                <p:cNvPr id="117" name="Koło">
                  <a:extLst>
                    <a:ext uri="{FF2B5EF4-FFF2-40B4-BE49-F238E27FC236}">
                      <a16:creationId xmlns:a16="http://schemas.microsoft.com/office/drawing/2014/main" id="{B0CD1025-D690-C398-6F71-EAE0C24EA817}"/>
                    </a:ext>
                  </a:extLst>
                </p:cNvPr>
                <p:cNvSpPr/>
                <p:nvPr/>
              </p:nvSpPr>
              <p:spPr>
                <a:xfrm>
                  <a:off x="0" y="-1"/>
                  <a:ext cx="265736" cy="268946"/>
                </a:xfrm>
                <a:prstGeom prst="ellipse">
                  <a:avLst/>
                </a:prstGeom>
                <a:solidFill>
                  <a:srgbClr val="B516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 defTabSz="587022">
                    <a:defRPr sz="2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2000"/>
                </a:p>
              </p:txBody>
            </p:sp>
            <p:sp>
              <p:nvSpPr>
                <p:cNvPr id="118" name="S">
                  <a:extLst>
                    <a:ext uri="{FF2B5EF4-FFF2-40B4-BE49-F238E27FC236}">
                      <a16:creationId xmlns:a16="http://schemas.microsoft.com/office/drawing/2014/main" id="{1E630512-0F91-0208-7ED5-D604769EE25B}"/>
                    </a:ext>
                  </a:extLst>
                </p:cNvPr>
                <p:cNvSpPr txBox="1"/>
                <p:nvPr/>
              </p:nvSpPr>
              <p:spPr>
                <a:xfrm>
                  <a:off x="38916" y="26751"/>
                  <a:ext cx="187903" cy="21544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 defTabSz="587022">
                    <a:defRPr sz="14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lvl1pPr>
                </a:lstStyle>
                <a:p>
                  <a:r>
                    <a:t>S</a:t>
                  </a:r>
                </a:p>
              </p:txBody>
            </p:sp>
          </p:grpSp>
          <p:sp>
            <p:nvSpPr>
              <p:cNvPr id="116" name="-sprzedaż">
                <a:extLst>
                  <a:ext uri="{FF2B5EF4-FFF2-40B4-BE49-F238E27FC236}">
                    <a16:creationId xmlns:a16="http://schemas.microsoft.com/office/drawing/2014/main" id="{776AAAD5-7574-F00D-3A39-E25C3C066EBF}"/>
                  </a:ext>
                </a:extLst>
              </p:cNvPr>
              <p:cNvSpPr txBox="1"/>
              <p:nvPr/>
            </p:nvSpPr>
            <p:spPr>
              <a:xfrm>
                <a:off x="327935" y="-2645"/>
                <a:ext cx="827149" cy="2846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19050" tIns="19050" rIns="19050" bIns="19050" numCol="1" anchor="ctr">
                <a:spAutoFit/>
              </a:bodyPr>
              <a:lstStyle>
                <a:lvl1pPr algn="ctr" defTabSz="292089">
                  <a:defRPr sz="1600">
                    <a:solidFill>
                      <a:srgbClr val="004D8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r>
                  <a:t>-sprzedaż</a:t>
                </a:r>
              </a:p>
            </p:txBody>
          </p:sp>
        </p:grpSp>
        <p:grpSp>
          <p:nvGrpSpPr>
            <p:cNvPr id="119" name="Grupuj">
              <a:extLst>
                <a:ext uri="{FF2B5EF4-FFF2-40B4-BE49-F238E27FC236}">
                  <a16:creationId xmlns:a16="http://schemas.microsoft.com/office/drawing/2014/main" id="{09E0F2E9-A605-87C2-BCCE-A81540588C7F}"/>
                </a:ext>
              </a:extLst>
            </p:cNvPr>
            <p:cNvGrpSpPr/>
            <p:nvPr/>
          </p:nvGrpSpPr>
          <p:grpSpPr>
            <a:xfrm>
              <a:off x="6555656" y="6348998"/>
              <a:ext cx="1130842" cy="284693"/>
              <a:chOff x="0" y="-2645"/>
              <a:chExt cx="1130841" cy="284692"/>
            </a:xfrm>
          </p:grpSpPr>
          <p:grpSp>
            <p:nvGrpSpPr>
              <p:cNvPr id="120" name="L">
                <a:extLst>
                  <a:ext uri="{FF2B5EF4-FFF2-40B4-BE49-F238E27FC236}">
                    <a16:creationId xmlns:a16="http://schemas.microsoft.com/office/drawing/2014/main" id="{F3832FC1-CAD7-DF6D-536F-12F9FD35C236}"/>
                  </a:ext>
                </a:extLst>
              </p:cNvPr>
              <p:cNvGrpSpPr/>
              <p:nvPr/>
            </p:nvGrpSpPr>
            <p:grpSpPr>
              <a:xfrm>
                <a:off x="0" y="5228"/>
                <a:ext cx="265037" cy="268947"/>
                <a:chOff x="0" y="-1"/>
                <a:chExt cx="265036" cy="268946"/>
              </a:xfrm>
            </p:grpSpPr>
            <p:sp>
              <p:nvSpPr>
                <p:cNvPr id="122" name="Koło">
                  <a:extLst>
                    <a:ext uri="{FF2B5EF4-FFF2-40B4-BE49-F238E27FC236}">
                      <a16:creationId xmlns:a16="http://schemas.microsoft.com/office/drawing/2014/main" id="{A2DB9190-1ECC-7577-8DA2-52CA96DD2748}"/>
                    </a:ext>
                  </a:extLst>
                </p:cNvPr>
                <p:cNvSpPr/>
                <p:nvPr/>
              </p:nvSpPr>
              <p:spPr>
                <a:xfrm>
                  <a:off x="0" y="-1"/>
                  <a:ext cx="265036" cy="268946"/>
                </a:xfrm>
                <a:prstGeom prst="ellipse">
                  <a:avLst/>
                </a:prstGeom>
                <a:solidFill>
                  <a:srgbClr val="61D83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 defTabSz="587022">
                    <a:defRPr sz="2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2000"/>
                </a:p>
              </p:txBody>
            </p:sp>
            <p:sp>
              <p:nvSpPr>
                <p:cNvPr id="123" name="L">
                  <a:extLst>
                    <a:ext uri="{FF2B5EF4-FFF2-40B4-BE49-F238E27FC236}">
                      <a16:creationId xmlns:a16="http://schemas.microsoft.com/office/drawing/2014/main" id="{544B114D-F74D-A6D9-A53E-B3A0F3267687}"/>
                    </a:ext>
                  </a:extLst>
                </p:cNvPr>
                <p:cNvSpPr txBox="1"/>
                <p:nvPr/>
              </p:nvSpPr>
              <p:spPr>
                <a:xfrm>
                  <a:off x="38814" y="26751"/>
                  <a:ext cx="187408" cy="21544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 defTabSz="587022">
                    <a:defRPr sz="14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lvl1pPr>
                </a:lstStyle>
                <a:p>
                  <a:r>
                    <a:t>L</a:t>
                  </a:r>
                </a:p>
              </p:txBody>
            </p:sp>
          </p:grpSp>
          <p:sp>
            <p:nvSpPr>
              <p:cNvPr id="121" name="-logistyka">
                <a:extLst>
                  <a:ext uri="{FF2B5EF4-FFF2-40B4-BE49-F238E27FC236}">
                    <a16:creationId xmlns:a16="http://schemas.microsoft.com/office/drawing/2014/main" id="{B2E31948-A4A0-05AE-537B-25075E4E96CA}"/>
                  </a:ext>
                </a:extLst>
              </p:cNvPr>
              <p:cNvSpPr txBox="1"/>
              <p:nvPr/>
            </p:nvSpPr>
            <p:spPr>
              <a:xfrm>
                <a:off x="311708" y="-2645"/>
                <a:ext cx="819133" cy="2846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19050" tIns="19050" rIns="19050" bIns="19050" numCol="1" anchor="ctr">
                <a:spAutoFit/>
              </a:bodyPr>
              <a:lstStyle>
                <a:lvl1pPr algn="ctr" defTabSz="292089">
                  <a:defRPr sz="1600">
                    <a:solidFill>
                      <a:srgbClr val="004D8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r>
                  <a:t>-logistyka</a:t>
                </a:r>
              </a:p>
            </p:txBody>
          </p:sp>
        </p:grpSp>
        <p:grpSp>
          <p:nvGrpSpPr>
            <p:cNvPr id="124" name="Grupuj">
              <a:extLst>
                <a:ext uri="{FF2B5EF4-FFF2-40B4-BE49-F238E27FC236}">
                  <a16:creationId xmlns:a16="http://schemas.microsoft.com/office/drawing/2014/main" id="{D924FDB7-A8F7-7ADE-3432-B6EC6D7C5245}"/>
                </a:ext>
              </a:extLst>
            </p:cNvPr>
            <p:cNvGrpSpPr/>
            <p:nvPr/>
          </p:nvGrpSpPr>
          <p:grpSpPr>
            <a:xfrm>
              <a:off x="2904223" y="6348999"/>
              <a:ext cx="1077636" cy="284693"/>
              <a:chOff x="0" y="-2645"/>
              <a:chExt cx="1077634" cy="284692"/>
            </a:xfrm>
          </p:grpSpPr>
          <p:grpSp>
            <p:nvGrpSpPr>
              <p:cNvPr id="125" name="P">
                <a:extLst>
                  <a:ext uri="{FF2B5EF4-FFF2-40B4-BE49-F238E27FC236}">
                    <a16:creationId xmlns:a16="http://schemas.microsoft.com/office/drawing/2014/main" id="{3D5D1806-F234-F92D-FBD2-5156201C0B50}"/>
                  </a:ext>
                </a:extLst>
              </p:cNvPr>
              <p:cNvGrpSpPr/>
              <p:nvPr/>
            </p:nvGrpSpPr>
            <p:grpSpPr>
              <a:xfrm>
                <a:off x="0" y="5752"/>
                <a:ext cx="267891" cy="267895"/>
                <a:chOff x="0" y="-1"/>
                <a:chExt cx="267890" cy="267894"/>
              </a:xfrm>
            </p:grpSpPr>
            <p:sp>
              <p:nvSpPr>
                <p:cNvPr id="127" name="Koło">
                  <a:extLst>
                    <a:ext uri="{FF2B5EF4-FFF2-40B4-BE49-F238E27FC236}">
                      <a16:creationId xmlns:a16="http://schemas.microsoft.com/office/drawing/2014/main" id="{D68DA640-E441-D38C-CE0A-E85566080061}"/>
                    </a:ext>
                  </a:extLst>
                </p:cNvPr>
                <p:cNvSpPr/>
                <p:nvPr/>
              </p:nvSpPr>
              <p:spPr>
                <a:xfrm>
                  <a:off x="0" y="-1"/>
                  <a:ext cx="267890" cy="267894"/>
                </a:xfrm>
                <a:prstGeom prst="ellipse">
                  <a:avLst/>
                </a:prstGeom>
                <a:solidFill>
                  <a:srgbClr val="004D8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 defTabSz="587022">
                    <a:defRPr sz="2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2000"/>
                </a:p>
              </p:txBody>
            </p:sp>
            <p:sp>
              <p:nvSpPr>
                <p:cNvPr id="128" name="P">
                  <a:extLst>
                    <a:ext uri="{FF2B5EF4-FFF2-40B4-BE49-F238E27FC236}">
                      <a16:creationId xmlns:a16="http://schemas.microsoft.com/office/drawing/2014/main" id="{D99224A0-15DF-3E10-CF66-EB933664AF71}"/>
                    </a:ext>
                  </a:extLst>
                </p:cNvPr>
                <p:cNvSpPr txBox="1"/>
                <p:nvPr/>
              </p:nvSpPr>
              <p:spPr>
                <a:xfrm>
                  <a:off x="39232" y="26225"/>
                  <a:ext cx="189426" cy="21544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 defTabSz="587022">
                    <a:defRPr sz="14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lvl1pPr>
                </a:lstStyle>
                <a:p>
                  <a:r>
                    <a:t>P</a:t>
                  </a:r>
                </a:p>
              </p:txBody>
            </p:sp>
          </p:grpSp>
          <p:sp>
            <p:nvSpPr>
              <p:cNvPr id="126" name="-produkt">
                <a:extLst>
                  <a:ext uri="{FF2B5EF4-FFF2-40B4-BE49-F238E27FC236}">
                    <a16:creationId xmlns:a16="http://schemas.microsoft.com/office/drawing/2014/main" id="{2E2D80EA-2591-82BE-70A5-AE70C27C063D}"/>
                  </a:ext>
                </a:extLst>
              </p:cNvPr>
              <p:cNvSpPr txBox="1"/>
              <p:nvPr/>
            </p:nvSpPr>
            <p:spPr>
              <a:xfrm>
                <a:off x="306911" y="-2645"/>
                <a:ext cx="770723" cy="2846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19050" tIns="19050" rIns="19050" bIns="19050" numCol="1" anchor="ctr">
                <a:spAutoFit/>
              </a:bodyPr>
              <a:lstStyle>
                <a:lvl1pPr algn="ctr" defTabSz="292089">
                  <a:defRPr sz="1600">
                    <a:solidFill>
                      <a:srgbClr val="004D8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r>
                  <a:t>-produkt</a:t>
                </a:r>
              </a:p>
            </p:txBody>
          </p:sp>
        </p:grpSp>
        <p:grpSp>
          <p:nvGrpSpPr>
            <p:cNvPr id="129" name="Marketing">
              <a:extLst>
                <a:ext uri="{FF2B5EF4-FFF2-40B4-BE49-F238E27FC236}">
                  <a16:creationId xmlns:a16="http://schemas.microsoft.com/office/drawing/2014/main" id="{AFD38044-DF21-5E57-1413-1AAD4198B517}"/>
                </a:ext>
              </a:extLst>
            </p:cNvPr>
            <p:cNvGrpSpPr/>
            <p:nvPr/>
          </p:nvGrpSpPr>
          <p:grpSpPr>
            <a:xfrm>
              <a:off x="2993620" y="1826580"/>
              <a:ext cx="972211" cy="663759"/>
              <a:chOff x="0" y="-1"/>
              <a:chExt cx="972209" cy="663758"/>
            </a:xfrm>
          </p:grpSpPr>
          <p:grpSp>
            <p:nvGrpSpPr>
              <p:cNvPr id="130" name="Marketing">
                <a:extLst>
                  <a:ext uri="{FF2B5EF4-FFF2-40B4-BE49-F238E27FC236}">
                    <a16:creationId xmlns:a16="http://schemas.microsoft.com/office/drawing/2014/main" id="{C48511E3-9550-DC71-724C-D6F0013D0F0B}"/>
                  </a:ext>
                </a:extLst>
              </p:cNvPr>
              <p:cNvGrpSpPr/>
              <p:nvPr/>
            </p:nvGrpSpPr>
            <p:grpSpPr>
              <a:xfrm>
                <a:off x="26789" y="17858"/>
                <a:ext cx="918632" cy="583392"/>
                <a:chOff x="0" y="-1"/>
                <a:chExt cx="918630" cy="583391"/>
              </a:xfrm>
            </p:grpSpPr>
            <p:sp>
              <p:nvSpPr>
                <p:cNvPr id="132" name="Prostokąt">
                  <a:extLst>
                    <a:ext uri="{FF2B5EF4-FFF2-40B4-BE49-F238E27FC236}">
                      <a16:creationId xmlns:a16="http://schemas.microsoft.com/office/drawing/2014/main" id="{03D73DE6-862D-3FFB-96AA-F7DDB611A572}"/>
                    </a:ext>
                  </a:extLst>
                </p:cNvPr>
                <p:cNvSpPr/>
                <p:nvPr/>
              </p:nvSpPr>
              <p:spPr>
                <a:xfrm>
                  <a:off x="0" y="-1"/>
                  <a:ext cx="918630" cy="583391"/>
                </a:xfrm>
                <a:prstGeom prst="rect">
                  <a:avLst/>
                </a:prstGeom>
                <a:solidFill>
                  <a:srgbClr val="FE930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 defTabSz="292089">
                    <a:defRPr sz="2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2000"/>
                </a:p>
              </p:txBody>
            </p:sp>
            <p:sp>
              <p:nvSpPr>
                <p:cNvPr id="133" name="Marketing">
                  <a:extLst>
                    <a:ext uri="{FF2B5EF4-FFF2-40B4-BE49-F238E27FC236}">
                      <a16:creationId xmlns:a16="http://schemas.microsoft.com/office/drawing/2014/main" id="{F0F641C0-079A-913C-C05A-4B6B7E28E604}"/>
                    </a:ext>
                  </a:extLst>
                </p:cNvPr>
                <p:cNvSpPr txBox="1"/>
                <p:nvPr/>
              </p:nvSpPr>
              <p:spPr>
                <a:xfrm>
                  <a:off x="0" y="164737"/>
                  <a:ext cx="918630" cy="25391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9050" tIns="19050" rIns="19050" bIns="19050" numCol="1" anchor="ctr">
                  <a:spAutoFit/>
                </a:bodyPr>
                <a:lstStyle>
                  <a:lvl1pPr algn="ctr" defTabSz="292089">
                    <a:defRPr sz="1400">
                      <a:solidFill>
                        <a:srgbClr val="FFFFFF"/>
                      </a:solidFill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r>
                    <a:t>Marketing</a:t>
                  </a:r>
                </a:p>
              </p:txBody>
            </p:sp>
          </p:grpSp>
          <p:pic>
            <p:nvPicPr>
              <p:cNvPr id="131" name="Marketing" descr="Marketing">
                <a:extLst>
                  <a:ext uri="{FF2B5EF4-FFF2-40B4-BE49-F238E27FC236}">
                    <a16:creationId xmlns:a16="http://schemas.microsoft.com/office/drawing/2014/main" id="{8BBA44FD-4C57-CE9E-FE19-6C5FF0E351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0" y="-1"/>
                <a:ext cx="972209" cy="66375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4" name="Zarządzanie sprzedażą">
              <a:extLst>
                <a:ext uri="{FF2B5EF4-FFF2-40B4-BE49-F238E27FC236}">
                  <a16:creationId xmlns:a16="http://schemas.microsoft.com/office/drawing/2014/main" id="{34F708A1-E8E2-86D9-A9D2-176B20737D55}"/>
                </a:ext>
              </a:extLst>
            </p:cNvPr>
            <p:cNvGrpSpPr/>
            <p:nvPr/>
          </p:nvGrpSpPr>
          <p:grpSpPr>
            <a:xfrm>
              <a:off x="7622740" y="1847527"/>
              <a:ext cx="1152175" cy="663759"/>
              <a:chOff x="-1" y="-1"/>
              <a:chExt cx="1152174" cy="663758"/>
            </a:xfrm>
          </p:grpSpPr>
          <p:grpSp>
            <p:nvGrpSpPr>
              <p:cNvPr id="135" name="Zarządzanie sprzedażą">
                <a:extLst>
                  <a:ext uri="{FF2B5EF4-FFF2-40B4-BE49-F238E27FC236}">
                    <a16:creationId xmlns:a16="http://schemas.microsoft.com/office/drawing/2014/main" id="{741223EC-BC02-30A7-3423-6AFD85A45540}"/>
                  </a:ext>
                </a:extLst>
              </p:cNvPr>
              <p:cNvGrpSpPr/>
              <p:nvPr/>
            </p:nvGrpSpPr>
            <p:grpSpPr>
              <a:xfrm>
                <a:off x="26789" y="17857"/>
                <a:ext cx="1098596" cy="583393"/>
                <a:chOff x="0" y="-1"/>
                <a:chExt cx="1098594" cy="583392"/>
              </a:xfrm>
            </p:grpSpPr>
            <p:sp>
              <p:nvSpPr>
                <p:cNvPr id="137" name="Prostokąt">
                  <a:extLst>
                    <a:ext uri="{FF2B5EF4-FFF2-40B4-BE49-F238E27FC236}">
                      <a16:creationId xmlns:a16="http://schemas.microsoft.com/office/drawing/2014/main" id="{99063D27-C02B-7C4C-8D3E-FBF09FA14C94}"/>
                    </a:ext>
                  </a:extLst>
                </p:cNvPr>
                <p:cNvSpPr/>
                <p:nvPr/>
              </p:nvSpPr>
              <p:spPr>
                <a:xfrm>
                  <a:off x="0" y="-1"/>
                  <a:ext cx="1098594" cy="583392"/>
                </a:xfrm>
                <a:prstGeom prst="rect">
                  <a:avLst/>
                </a:prstGeom>
                <a:solidFill>
                  <a:srgbClr val="FE930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 defTabSz="292089">
                    <a:defRPr sz="2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2000"/>
                </a:p>
              </p:txBody>
            </p:sp>
            <p:sp>
              <p:nvSpPr>
                <p:cNvPr id="138" name="Zarządzanie sprzedażą">
                  <a:extLst>
                    <a:ext uri="{FF2B5EF4-FFF2-40B4-BE49-F238E27FC236}">
                      <a16:creationId xmlns:a16="http://schemas.microsoft.com/office/drawing/2014/main" id="{6845B587-59C0-5CBD-24B6-30F031CE3D70}"/>
                    </a:ext>
                  </a:extLst>
                </p:cNvPr>
                <p:cNvSpPr txBox="1"/>
                <p:nvPr/>
              </p:nvSpPr>
              <p:spPr>
                <a:xfrm>
                  <a:off x="0" y="57017"/>
                  <a:ext cx="1098594" cy="46935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9050" tIns="19050" rIns="19050" bIns="19050" numCol="1" anchor="ctr">
                  <a:spAutoFit/>
                </a:bodyPr>
                <a:lstStyle>
                  <a:lvl1pPr algn="ctr" defTabSz="292089">
                    <a:defRPr sz="1400">
                      <a:solidFill>
                        <a:srgbClr val="FFFFFF"/>
                      </a:solidFill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r>
                    <a:t>Zarządzanie sprzedażą</a:t>
                  </a:r>
                </a:p>
              </p:txBody>
            </p:sp>
          </p:grpSp>
          <p:pic>
            <p:nvPicPr>
              <p:cNvPr id="136" name="Zarządzanie sprzedażą" descr="Zarządzanie sprzedażą">
                <a:extLst>
                  <a:ext uri="{FF2B5EF4-FFF2-40B4-BE49-F238E27FC236}">
                    <a16:creationId xmlns:a16="http://schemas.microsoft.com/office/drawing/2014/main" id="{F535532C-7883-4306-7275-1088579CAF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-1" y="-1"/>
                <a:ext cx="1152174" cy="66375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39" name="Linia łącząca" descr="Linia łącząca">
              <a:extLst>
                <a:ext uri="{FF2B5EF4-FFF2-40B4-BE49-F238E27FC236}">
                  <a16:creationId xmlns:a16="http://schemas.microsoft.com/office/drawing/2014/main" id="{266C4F95-0094-9877-3383-D4DA5F592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943052" y="2113657"/>
              <a:ext cx="1313617" cy="84385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0" name="Linia łącząca" descr="Linia łącząca">
              <a:extLst>
                <a:ext uri="{FF2B5EF4-FFF2-40B4-BE49-F238E27FC236}">
                  <a16:creationId xmlns:a16="http://schemas.microsoft.com/office/drawing/2014/main" id="{B02A6E4C-01B4-A58E-BEF1-40B14443C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943051" y="2113657"/>
              <a:ext cx="2461916" cy="191317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1" name="Linia łącząca" descr="Linia łącząca">
              <a:extLst>
                <a:ext uri="{FF2B5EF4-FFF2-40B4-BE49-F238E27FC236}">
                  <a16:creationId xmlns:a16="http://schemas.microsoft.com/office/drawing/2014/main" id="{A9325926-1E45-BE2F-1383-11D9F3945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503587" y="2012694"/>
              <a:ext cx="2652118" cy="246911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2" name="Linia łącząca" descr="Linia łącząca">
              <a:extLst>
                <a:ext uri="{FF2B5EF4-FFF2-40B4-BE49-F238E27FC236}">
                  <a16:creationId xmlns:a16="http://schemas.microsoft.com/office/drawing/2014/main" id="{B445398E-D605-E8A8-1DFE-CA4FA63E4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752787" y="2134194"/>
              <a:ext cx="891622" cy="45898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3" name="Linia łącząca" descr="Linia łącząca">
              <a:extLst>
                <a:ext uri="{FF2B5EF4-FFF2-40B4-BE49-F238E27FC236}">
                  <a16:creationId xmlns:a16="http://schemas.microsoft.com/office/drawing/2014/main" id="{A41A4662-CF49-62C4-57F4-7100C2C96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745129" y="2134194"/>
              <a:ext cx="2230697" cy="234761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44" name="pole tekstowe 3">
              <a:extLst>
                <a:ext uri="{FF2B5EF4-FFF2-40B4-BE49-F238E27FC236}">
                  <a16:creationId xmlns:a16="http://schemas.microsoft.com/office/drawing/2014/main" id="{91C50ACB-0FF9-0268-C98F-C4003B902B3E}"/>
                </a:ext>
              </a:extLst>
            </p:cNvPr>
            <p:cNvSpPr txBox="1"/>
            <p:nvPr/>
          </p:nvSpPr>
          <p:spPr>
            <a:xfrm>
              <a:off x="7946389" y="402328"/>
              <a:ext cx="2555777" cy="30093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27092" tIns="27092" rIns="27092" bIns="27092" anchor="ctr">
              <a:spAutoFit/>
            </a:bodyPr>
            <a:lstStyle>
              <a:lvl1pPr algn="ctr" defTabSz="415430">
                <a:defRPr sz="1400">
                  <a:solidFill>
                    <a:srgbClr val="FF0000"/>
                  </a:solidFill>
                </a:defRPr>
              </a:lvl1pPr>
            </a:lstStyle>
            <a:p>
              <a:endParaRPr sz="1600" dirty="0">
                <a:solidFill>
                  <a:schemeClr val="tx1"/>
                </a:solidFill>
                <a:latin typeface="Antonio" panose="02000503000000000000" pitchFamily="2" charset="-18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2C1E5-075C-1FBA-1073-AF4022166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late_content.jpg">
            <a:extLst>
              <a:ext uri="{FF2B5EF4-FFF2-40B4-BE49-F238E27FC236}">
                <a16:creationId xmlns:a16="http://schemas.microsoft.com/office/drawing/2014/main" id="{7A103B1C-2F0F-FD1F-DDB8-3B912EF95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 descr="page-002.png">
            <a:extLst>
              <a:ext uri="{FF2B5EF4-FFF2-40B4-BE49-F238E27FC236}">
                <a16:creationId xmlns:a16="http://schemas.microsoft.com/office/drawing/2014/main" id="{45E4C0AB-1B37-83E3-C180-D93E636DC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370" y="960120"/>
            <a:ext cx="9289530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798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37CCA-7CD8-4260-5135-E360D7EC1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late_content.jpg">
            <a:extLst>
              <a:ext uri="{FF2B5EF4-FFF2-40B4-BE49-F238E27FC236}">
                <a16:creationId xmlns:a16="http://schemas.microsoft.com/office/drawing/2014/main" id="{855382C2-0080-93DE-DE6F-1312B93AF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2632"/>
            <a:ext cx="12191999" cy="6858000"/>
          </a:xfrm>
          <a:prstGeom prst="rect">
            <a:avLst/>
          </a:prstGeom>
        </p:spPr>
      </p:pic>
      <p:sp>
        <p:nvSpPr>
          <p:cNvPr id="3" name="Tytuł 1">
            <a:extLst>
              <a:ext uri="{FF2B5EF4-FFF2-40B4-BE49-F238E27FC236}">
                <a16:creationId xmlns:a16="http://schemas.microsoft.com/office/drawing/2014/main" id="{9F40C4F4-9F01-4345-41AE-A216C888956C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8726093" y="5200313"/>
            <a:ext cx="10368643" cy="7070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spc="100" dirty="0">
                <a:latin typeface="Arial" panose="020B0604020202020204" pitchFamily="34" charset="0"/>
                <a:cs typeface="Arial" panose="020B0604020202020204" pitchFamily="34" charset="0"/>
              </a:rPr>
              <a:t>Proces zarządzania </a:t>
            </a:r>
          </a:p>
          <a:p>
            <a:pPr algn="l"/>
            <a:r>
              <a:rPr lang="pl-PL" sz="2400" b="1" spc="100" dirty="0">
                <a:latin typeface="Arial" panose="020B0604020202020204" pitchFamily="34" charset="0"/>
                <a:cs typeface="Arial" panose="020B0604020202020204" pitchFamily="34" charset="0"/>
              </a:rPr>
              <a:t>projektami</a:t>
            </a:r>
          </a:p>
        </p:txBody>
      </p:sp>
      <p:grpSp>
        <p:nvGrpSpPr>
          <p:cNvPr id="146" name="Grupa 145">
            <a:extLst>
              <a:ext uri="{FF2B5EF4-FFF2-40B4-BE49-F238E27FC236}">
                <a16:creationId xmlns:a16="http://schemas.microsoft.com/office/drawing/2014/main" id="{C21A5BDB-5B12-4F02-EA89-0BF74A2D07DC}"/>
              </a:ext>
            </a:extLst>
          </p:cNvPr>
          <p:cNvGrpSpPr/>
          <p:nvPr/>
        </p:nvGrpSpPr>
        <p:grpSpPr>
          <a:xfrm>
            <a:off x="24452" y="1678012"/>
            <a:ext cx="11010131" cy="4766872"/>
            <a:chOff x="-245313" y="700482"/>
            <a:chExt cx="11279896" cy="5556345"/>
          </a:xfrm>
        </p:grpSpPr>
        <p:sp>
          <p:nvSpPr>
            <p:cNvPr id="147" name="Prostokąt 146">
              <a:extLst>
                <a:ext uri="{FF2B5EF4-FFF2-40B4-BE49-F238E27FC236}">
                  <a16:creationId xmlns:a16="http://schemas.microsoft.com/office/drawing/2014/main" id="{FFD0F31D-AE1D-FCAB-F830-EE7DDD38ACD9}"/>
                </a:ext>
              </a:extLst>
            </p:cNvPr>
            <p:cNvSpPr/>
            <p:nvPr/>
          </p:nvSpPr>
          <p:spPr>
            <a:xfrm>
              <a:off x="411892" y="735228"/>
              <a:ext cx="2125362" cy="556053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Proces planowania strategicznego</a:t>
              </a:r>
            </a:p>
          </p:txBody>
        </p:sp>
        <p:sp>
          <p:nvSpPr>
            <p:cNvPr id="148" name="Prostokąt 147">
              <a:extLst>
                <a:ext uri="{FF2B5EF4-FFF2-40B4-BE49-F238E27FC236}">
                  <a16:creationId xmlns:a16="http://schemas.microsoft.com/office/drawing/2014/main" id="{AF20BC30-53E4-97C1-F7F1-878622DFE9B0}"/>
                </a:ext>
              </a:extLst>
            </p:cNvPr>
            <p:cNvSpPr/>
            <p:nvPr/>
          </p:nvSpPr>
          <p:spPr>
            <a:xfrm>
              <a:off x="3072712" y="707424"/>
              <a:ext cx="2125362" cy="568411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Procesy zapewniania zgodności strategicznej</a:t>
              </a:r>
            </a:p>
          </p:txBody>
        </p:sp>
        <p:sp>
          <p:nvSpPr>
            <p:cNvPr id="149" name="Prostokąt 148">
              <a:extLst>
                <a:ext uri="{FF2B5EF4-FFF2-40B4-BE49-F238E27FC236}">
                  <a16:creationId xmlns:a16="http://schemas.microsoft.com/office/drawing/2014/main" id="{81A61FF6-7D98-D77F-B8B4-A70960BA27BE}"/>
                </a:ext>
              </a:extLst>
            </p:cNvPr>
            <p:cNvSpPr/>
            <p:nvPr/>
          </p:nvSpPr>
          <p:spPr>
            <a:xfrm>
              <a:off x="8789782" y="720124"/>
              <a:ext cx="2125362" cy="568411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Procesy realizacji</a:t>
              </a:r>
            </a:p>
          </p:txBody>
        </p:sp>
        <p:sp>
          <p:nvSpPr>
            <p:cNvPr id="150" name="Prostokąt 149">
              <a:extLst>
                <a:ext uri="{FF2B5EF4-FFF2-40B4-BE49-F238E27FC236}">
                  <a16:creationId xmlns:a16="http://schemas.microsoft.com/office/drawing/2014/main" id="{6BD14C5C-46CF-1930-408A-EA898B1DED9B}"/>
                </a:ext>
              </a:extLst>
            </p:cNvPr>
            <p:cNvSpPr/>
            <p:nvPr/>
          </p:nvSpPr>
          <p:spPr>
            <a:xfrm>
              <a:off x="5931247" y="700482"/>
              <a:ext cx="2125362" cy="568411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Procesy monitorowania</a:t>
              </a:r>
            </a:p>
          </p:txBody>
        </p:sp>
        <p:sp>
          <p:nvSpPr>
            <p:cNvPr id="151" name="Prostokąt 150">
              <a:extLst>
                <a:ext uri="{FF2B5EF4-FFF2-40B4-BE49-F238E27FC236}">
                  <a16:creationId xmlns:a16="http://schemas.microsoft.com/office/drawing/2014/main" id="{8F1651FD-22F1-6064-E978-C94CA8D6DC20}"/>
                </a:ext>
              </a:extLst>
            </p:cNvPr>
            <p:cNvSpPr/>
            <p:nvPr/>
          </p:nvSpPr>
          <p:spPr>
            <a:xfrm>
              <a:off x="411893" y="2599560"/>
              <a:ext cx="2125362" cy="1834979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 strategiczny, cele i kluczowe kryteria wykonania </a:t>
              </a:r>
            </a:p>
            <a:p>
              <a:pPr algn="ctr"/>
              <a:r>
                <a:rPr lang="pl-PL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ocena zdolności</a:t>
              </a:r>
            </a:p>
          </p:txBody>
        </p:sp>
        <p:sp>
          <p:nvSpPr>
            <p:cNvPr id="152" name="Prostokąt 151">
              <a:extLst>
                <a:ext uri="{FF2B5EF4-FFF2-40B4-BE49-F238E27FC236}">
                  <a16:creationId xmlns:a16="http://schemas.microsoft.com/office/drawing/2014/main" id="{D560656B-9248-0788-4874-63B40C5CBD79}"/>
                </a:ext>
              </a:extLst>
            </p:cNvPr>
            <p:cNvSpPr/>
            <p:nvPr/>
          </p:nvSpPr>
          <p:spPr>
            <a:xfrm>
              <a:off x="3072712" y="1783492"/>
              <a:ext cx="2125362" cy="446904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Identyfikacja </a:t>
              </a:r>
            </a:p>
          </p:txBody>
        </p:sp>
        <p:sp>
          <p:nvSpPr>
            <p:cNvPr id="153" name="Prostokąt 152">
              <a:extLst>
                <a:ext uri="{FF2B5EF4-FFF2-40B4-BE49-F238E27FC236}">
                  <a16:creationId xmlns:a16="http://schemas.microsoft.com/office/drawing/2014/main" id="{F60F8632-1D51-CAE4-9021-6B0B46BBF1FD}"/>
                </a:ext>
              </a:extLst>
            </p:cNvPr>
            <p:cNvSpPr/>
            <p:nvPr/>
          </p:nvSpPr>
          <p:spPr>
            <a:xfrm>
              <a:off x="3072712" y="2474443"/>
              <a:ext cx="2125362" cy="446904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Kategoryzacja</a:t>
              </a:r>
            </a:p>
          </p:txBody>
        </p:sp>
        <p:sp>
          <p:nvSpPr>
            <p:cNvPr id="154" name="Prostokąt 153">
              <a:extLst>
                <a:ext uri="{FF2B5EF4-FFF2-40B4-BE49-F238E27FC236}">
                  <a16:creationId xmlns:a16="http://schemas.microsoft.com/office/drawing/2014/main" id="{D9CE2C14-763E-4235-07DA-053CB6A721AD}"/>
                </a:ext>
              </a:extLst>
            </p:cNvPr>
            <p:cNvSpPr/>
            <p:nvPr/>
          </p:nvSpPr>
          <p:spPr>
            <a:xfrm>
              <a:off x="3072712" y="3181873"/>
              <a:ext cx="2125362" cy="446904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Ewaluacja</a:t>
              </a:r>
            </a:p>
          </p:txBody>
        </p:sp>
        <p:sp>
          <p:nvSpPr>
            <p:cNvPr id="155" name="Prostokąt 154">
              <a:extLst>
                <a:ext uri="{FF2B5EF4-FFF2-40B4-BE49-F238E27FC236}">
                  <a16:creationId xmlns:a16="http://schemas.microsoft.com/office/drawing/2014/main" id="{DADDC9C9-D67B-E2F6-07F5-371ACDBA1103}"/>
                </a:ext>
              </a:extLst>
            </p:cNvPr>
            <p:cNvSpPr/>
            <p:nvPr/>
          </p:nvSpPr>
          <p:spPr>
            <a:xfrm>
              <a:off x="3072712" y="3889303"/>
              <a:ext cx="2125362" cy="446904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Selekcja</a:t>
              </a:r>
            </a:p>
          </p:txBody>
        </p:sp>
        <p:sp>
          <p:nvSpPr>
            <p:cNvPr id="156" name="Prostokąt 155">
              <a:extLst>
                <a:ext uri="{FF2B5EF4-FFF2-40B4-BE49-F238E27FC236}">
                  <a16:creationId xmlns:a16="http://schemas.microsoft.com/office/drawing/2014/main" id="{2BCA6D90-CC57-E581-4B6B-D057C2CBA353}"/>
                </a:ext>
              </a:extLst>
            </p:cNvPr>
            <p:cNvSpPr/>
            <p:nvPr/>
          </p:nvSpPr>
          <p:spPr>
            <a:xfrm>
              <a:off x="3072712" y="4532871"/>
              <a:ext cx="2125362" cy="446904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Priorytetyzacja</a:t>
              </a:r>
              <a:endParaRPr lang="pl-PL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7" name="Prostokąt 156">
              <a:extLst>
                <a:ext uri="{FF2B5EF4-FFF2-40B4-BE49-F238E27FC236}">
                  <a16:creationId xmlns:a16="http://schemas.microsoft.com/office/drawing/2014/main" id="{26175361-DFF2-67CF-C52C-B6BF51BEA2D1}"/>
                </a:ext>
              </a:extLst>
            </p:cNvPr>
            <p:cNvSpPr/>
            <p:nvPr/>
          </p:nvSpPr>
          <p:spPr>
            <a:xfrm>
              <a:off x="3072712" y="5176439"/>
              <a:ext cx="2125362" cy="446904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Równoważenie portfela</a:t>
              </a:r>
            </a:p>
          </p:txBody>
        </p:sp>
        <p:sp>
          <p:nvSpPr>
            <p:cNvPr id="158" name="Prostokąt 157">
              <a:extLst>
                <a:ext uri="{FF2B5EF4-FFF2-40B4-BE49-F238E27FC236}">
                  <a16:creationId xmlns:a16="http://schemas.microsoft.com/office/drawing/2014/main" id="{E9E643CF-68E0-80DC-DA8B-266B983E0E57}"/>
                </a:ext>
              </a:extLst>
            </p:cNvPr>
            <p:cNvSpPr/>
            <p:nvPr/>
          </p:nvSpPr>
          <p:spPr>
            <a:xfrm>
              <a:off x="3072712" y="5809923"/>
              <a:ext cx="2125362" cy="446904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Autoryzacja</a:t>
              </a:r>
            </a:p>
          </p:txBody>
        </p:sp>
        <p:sp>
          <p:nvSpPr>
            <p:cNvPr id="159" name="Prostokąt 158">
              <a:extLst>
                <a:ext uri="{FF2B5EF4-FFF2-40B4-BE49-F238E27FC236}">
                  <a16:creationId xmlns:a16="http://schemas.microsoft.com/office/drawing/2014/main" id="{7BDBDBC4-82BE-9C86-1E5F-86AA5BE643DC}"/>
                </a:ext>
              </a:extLst>
            </p:cNvPr>
            <p:cNvSpPr/>
            <p:nvPr/>
          </p:nvSpPr>
          <p:spPr>
            <a:xfrm>
              <a:off x="6363047" y="2230396"/>
              <a:ext cx="2125362" cy="446904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Okresowy przegląd i monitorowanie portfela </a:t>
              </a:r>
            </a:p>
          </p:txBody>
        </p:sp>
        <p:sp>
          <p:nvSpPr>
            <p:cNvPr id="160" name="Decyzja 159">
              <a:extLst>
                <a:ext uri="{FF2B5EF4-FFF2-40B4-BE49-F238E27FC236}">
                  <a16:creationId xmlns:a16="http://schemas.microsoft.com/office/drawing/2014/main" id="{3D394417-ECF0-3CF4-1014-CE2F6ED77D11}"/>
                </a:ext>
              </a:extLst>
            </p:cNvPr>
            <p:cNvSpPr/>
            <p:nvPr/>
          </p:nvSpPr>
          <p:spPr>
            <a:xfrm>
              <a:off x="6285186" y="2901177"/>
              <a:ext cx="2281084" cy="955060"/>
            </a:xfrm>
            <a:prstGeom prst="flowChartDecision">
              <a:avLst/>
            </a:prstGeom>
            <a:solidFill>
              <a:schemeClr val="tx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Strategiczna zmiana ?</a:t>
              </a:r>
            </a:p>
          </p:txBody>
        </p:sp>
        <p:sp>
          <p:nvSpPr>
            <p:cNvPr id="161" name="Prostokąt 160">
              <a:extLst>
                <a:ext uri="{FF2B5EF4-FFF2-40B4-BE49-F238E27FC236}">
                  <a16:creationId xmlns:a16="http://schemas.microsoft.com/office/drawing/2014/main" id="{082DB43F-6929-BA9E-47F7-EDE0410821CC}"/>
                </a:ext>
              </a:extLst>
            </p:cNvPr>
            <p:cNvSpPr/>
            <p:nvPr/>
          </p:nvSpPr>
          <p:spPr>
            <a:xfrm>
              <a:off x="8669531" y="2223953"/>
              <a:ext cx="2125362" cy="446904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Realizacja i monitorowanie</a:t>
              </a:r>
            </a:p>
          </p:txBody>
        </p:sp>
        <p:cxnSp>
          <p:nvCxnSpPr>
            <p:cNvPr id="162" name="Łącznik łamany 161">
              <a:extLst>
                <a:ext uri="{FF2B5EF4-FFF2-40B4-BE49-F238E27FC236}">
                  <a16:creationId xmlns:a16="http://schemas.microsoft.com/office/drawing/2014/main" id="{735A03F1-2E16-6C50-3D7F-3BCC4FAC0F00}"/>
                </a:ext>
              </a:extLst>
            </p:cNvPr>
            <p:cNvCxnSpPr>
              <a:stCxn id="151" idx="3"/>
              <a:endCxn id="152" idx="1"/>
            </p:cNvCxnSpPr>
            <p:nvPr/>
          </p:nvCxnSpPr>
          <p:spPr>
            <a:xfrm flipV="1">
              <a:off x="2537255" y="2006944"/>
              <a:ext cx="535457" cy="1510106"/>
            </a:xfrm>
            <a:prstGeom prst="bentConnector3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Łącznik prosty ze strzałką 162">
              <a:extLst>
                <a:ext uri="{FF2B5EF4-FFF2-40B4-BE49-F238E27FC236}">
                  <a16:creationId xmlns:a16="http://schemas.microsoft.com/office/drawing/2014/main" id="{F7DADB96-7483-52ED-EA05-FD7E5A1199AD}"/>
                </a:ext>
              </a:extLst>
            </p:cNvPr>
            <p:cNvCxnSpPr>
              <a:stCxn id="152" idx="2"/>
              <a:endCxn id="153" idx="0"/>
            </p:cNvCxnSpPr>
            <p:nvPr/>
          </p:nvCxnSpPr>
          <p:spPr>
            <a:xfrm>
              <a:off x="4135393" y="2230396"/>
              <a:ext cx="0" cy="24404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Łącznik prosty ze strzałką 163">
              <a:extLst>
                <a:ext uri="{FF2B5EF4-FFF2-40B4-BE49-F238E27FC236}">
                  <a16:creationId xmlns:a16="http://schemas.microsoft.com/office/drawing/2014/main" id="{0A5ECB31-1F4C-EC8B-5543-3F88F9714C25}"/>
                </a:ext>
              </a:extLst>
            </p:cNvPr>
            <p:cNvCxnSpPr>
              <a:stCxn id="153" idx="2"/>
              <a:endCxn id="154" idx="0"/>
            </p:cNvCxnSpPr>
            <p:nvPr/>
          </p:nvCxnSpPr>
          <p:spPr>
            <a:xfrm>
              <a:off x="4135393" y="2921347"/>
              <a:ext cx="0" cy="26052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Łącznik prosty ze strzałką 164">
              <a:extLst>
                <a:ext uri="{FF2B5EF4-FFF2-40B4-BE49-F238E27FC236}">
                  <a16:creationId xmlns:a16="http://schemas.microsoft.com/office/drawing/2014/main" id="{2CC5223D-6107-71A3-128D-46BCA01ECD4F}"/>
                </a:ext>
              </a:extLst>
            </p:cNvPr>
            <p:cNvCxnSpPr>
              <a:stCxn id="154" idx="2"/>
              <a:endCxn id="155" idx="0"/>
            </p:cNvCxnSpPr>
            <p:nvPr/>
          </p:nvCxnSpPr>
          <p:spPr>
            <a:xfrm>
              <a:off x="4135393" y="3628777"/>
              <a:ext cx="0" cy="26052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Łącznik prosty ze strzałką 165">
              <a:extLst>
                <a:ext uri="{FF2B5EF4-FFF2-40B4-BE49-F238E27FC236}">
                  <a16:creationId xmlns:a16="http://schemas.microsoft.com/office/drawing/2014/main" id="{9AF85449-A38E-8E2D-5D92-6E7DF4339664}"/>
                </a:ext>
              </a:extLst>
            </p:cNvPr>
            <p:cNvCxnSpPr>
              <a:stCxn id="155" idx="2"/>
              <a:endCxn id="156" idx="0"/>
            </p:cNvCxnSpPr>
            <p:nvPr/>
          </p:nvCxnSpPr>
          <p:spPr>
            <a:xfrm>
              <a:off x="4135393" y="4336207"/>
              <a:ext cx="0" cy="19666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Łącznik prosty ze strzałką 166">
              <a:extLst>
                <a:ext uri="{FF2B5EF4-FFF2-40B4-BE49-F238E27FC236}">
                  <a16:creationId xmlns:a16="http://schemas.microsoft.com/office/drawing/2014/main" id="{C2501278-57D3-7D84-3F50-F055C1A54538}"/>
                </a:ext>
              </a:extLst>
            </p:cNvPr>
            <p:cNvCxnSpPr>
              <a:stCxn id="156" idx="2"/>
              <a:endCxn id="157" idx="0"/>
            </p:cNvCxnSpPr>
            <p:nvPr/>
          </p:nvCxnSpPr>
          <p:spPr>
            <a:xfrm>
              <a:off x="4135393" y="4979775"/>
              <a:ext cx="0" cy="19666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Łącznik prosty ze strzałką 167">
              <a:extLst>
                <a:ext uri="{FF2B5EF4-FFF2-40B4-BE49-F238E27FC236}">
                  <a16:creationId xmlns:a16="http://schemas.microsoft.com/office/drawing/2014/main" id="{00A37571-FE18-6731-A63E-3C4A25264A70}"/>
                </a:ext>
              </a:extLst>
            </p:cNvPr>
            <p:cNvCxnSpPr>
              <a:cxnSpLocks/>
              <a:stCxn id="157" idx="2"/>
              <a:endCxn id="158" idx="0"/>
            </p:cNvCxnSpPr>
            <p:nvPr/>
          </p:nvCxnSpPr>
          <p:spPr>
            <a:xfrm>
              <a:off x="4135393" y="5623343"/>
              <a:ext cx="0" cy="18658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Łącznik łamany 168">
              <a:extLst>
                <a:ext uri="{FF2B5EF4-FFF2-40B4-BE49-F238E27FC236}">
                  <a16:creationId xmlns:a16="http://schemas.microsoft.com/office/drawing/2014/main" id="{77FF36D4-14D3-A22A-679E-D58093CD6752}"/>
                </a:ext>
              </a:extLst>
            </p:cNvPr>
            <p:cNvCxnSpPr>
              <a:cxnSpLocks/>
              <a:stCxn id="158" idx="3"/>
              <a:endCxn id="159" idx="0"/>
            </p:cNvCxnSpPr>
            <p:nvPr/>
          </p:nvCxnSpPr>
          <p:spPr>
            <a:xfrm flipV="1">
              <a:off x="5198074" y="2230396"/>
              <a:ext cx="2227654" cy="3802979"/>
            </a:xfrm>
            <a:prstGeom prst="bentConnector4">
              <a:avLst>
                <a:gd name="adj1" fmla="val 26148"/>
                <a:gd name="adj2" fmla="val 106011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Łącznik łamany 169">
              <a:extLst>
                <a:ext uri="{FF2B5EF4-FFF2-40B4-BE49-F238E27FC236}">
                  <a16:creationId xmlns:a16="http://schemas.microsoft.com/office/drawing/2014/main" id="{3412348D-A3D1-1496-6CDD-2CEB48EBB14F}"/>
                </a:ext>
              </a:extLst>
            </p:cNvPr>
            <p:cNvCxnSpPr>
              <a:cxnSpLocks/>
              <a:stCxn id="158" idx="3"/>
              <a:endCxn id="161" idx="0"/>
            </p:cNvCxnSpPr>
            <p:nvPr/>
          </p:nvCxnSpPr>
          <p:spPr>
            <a:xfrm flipV="1">
              <a:off x="5198074" y="2223953"/>
              <a:ext cx="4534138" cy="3809422"/>
            </a:xfrm>
            <a:prstGeom prst="bentConnector4">
              <a:avLst>
                <a:gd name="adj1" fmla="val 12512"/>
                <a:gd name="adj2" fmla="val 113002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Łącznik łamany 170">
              <a:extLst>
                <a:ext uri="{FF2B5EF4-FFF2-40B4-BE49-F238E27FC236}">
                  <a16:creationId xmlns:a16="http://schemas.microsoft.com/office/drawing/2014/main" id="{63BBBE83-0B59-0640-1BE3-80FDABBFDF76}"/>
                </a:ext>
              </a:extLst>
            </p:cNvPr>
            <p:cNvCxnSpPr>
              <a:stCxn id="161" idx="2"/>
              <a:endCxn id="160" idx="3"/>
            </p:cNvCxnSpPr>
            <p:nvPr/>
          </p:nvCxnSpPr>
          <p:spPr>
            <a:xfrm rot="5400000">
              <a:off x="8795316" y="2441811"/>
              <a:ext cx="707850" cy="1165942"/>
            </a:xfrm>
            <a:prstGeom prst="bentConnector2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Łącznik prosty ze strzałką 171">
              <a:extLst>
                <a:ext uri="{FF2B5EF4-FFF2-40B4-BE49-F238E27FC236}">
                  <a16:creationId xmlns:a16="http://schemas.microsoft.com/office/drawing/2014/main" id="{F55885B9-990D-F8BF-23CC-8FB63A560DD9}"/>
                </a:ext>
              </a:extLst>
            </p:cNvPr>
            <p:cNvCxnSpPr>
              <a:stCxn id="159" idx="2"/>
              <a:endCxn id="160" idx="0"/>
            </p:cNvCxnSpPr>
            <p:nvPr/>
          </p:nvCxnSpPr>
          <p:spPr>
            <a:xfrm>
              <a:off x="7425728" y="2677300"/>
              <a:ext cx="0" cy="22387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Łącznik łamany 172">
              <a:extLst>
                <a:ext uri="{FF2B5EF4-FFF2-40B4-BE49-F238E27FC236}">
                  <a16:creationId xmlns:a16="http://schemas.microsoft.com/office/drawing/2014/main" id="{84980433-595B-D42A-D9AE-2761E645C29F}"/>
                </a:ext>
              </a:extLst>
            </p:cNvPr>
            <p:cNvCxnSpPr>
              <a:cxnSpLocks/>
              <a:stCxn id="160" idx="1"/>
              <a:endCxn id="159" idx="1"/>
            </p:cNvCxnSpPr>
            <p:nvPr/>
          </p:nvCxnSpPr>
          <p:spPr>
            <a:xfrm rot="10800000" flipH="1">
              <a:off x="6285185" y="2453849"/>
              <a:ext cx="77861" cy="924859"/>
            </a:xfrm>
            <a:prstGeom prst="bentConnector3">
              <a:avLst>
                <a:gd name="adj1" fmla="val -293600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Łącznik łamany 173">
              <a:extLst>
                <a:ext uri="{FF2B5EF4-FFF2-40B4-BE49-F238E27FC236}">
                  <a16:creationId xmlns:a16="http://schemas.microsoft.com/office/drawing/2014/main" id="{79C87C55-FD17-94EB-2EFB-99A0B39C3CB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161000" y="742574"/>
              <a:ext cx="578302" cy="5951154"/>
            </a:xfrm>
            <a:prstGeom prst="bentConnector3">
              <a:avLst>
                <a:gd name="adj1" fmla="val 550865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pole tekstowe 174">
              <a:extLst>
                <a:ext uri="{FF2B5EF4-FFF2-40B4-BE49-F238E27FC236}">
                  <a16:creationId xmlns:a16="http://schemas.microsoft.com/office/drawing/2014/main" id="{EEA38D64-A73A-0736-7CA0-D7E2114E62E7}"/>
                </a:ext>
              </a:extLst>
            </p:cNvPr>
            <p:cNvSpPr txBox="1"/>
            <p:nvPr/>
          </p:nvSpPr>
          <p:spPr>
            <a:xfrm>
              <a:off x="6096000" y="2789238"/>
              <a:ext cx="482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dirty="0">
                  <a:latin typeface="Arial" panose="020B0604020202020204" pitchFamily="34" charset="0"/>
                  <a:cs typeface="Arial" panose="020B0604020202020204" pitchFamily="34" charset="0"/>
                </a:rPr>
                <a:t>Nie</a:t>
              </a:r>
            </a:p>
          </p:txBody>
        </p:sp>
        <p:sp>
          <p:nvSpPr>
            <p:cNvPr id="176" name="pole tekstowe 175">
              <a:extLst>
                <a:ext uri="{FF2B5EF4-FFF2-40B4-BE49-F238E27FC236}">
                  <a16:creationId xmlns:a16="http://schemas.microsoft.com/office/drawing/2014/main" id="{7EAC855E-F5DC-A904-179B-AE61743E83DF}"/>
                </a:ext>
              </a:extLst>
            </p:cNvPr>
            <p:cNvSpPr txBox="1"/>
            <p:nvPr/>
          </p:nvSpPr>
          <p:spPr>
            <a:xfrm>
              <a:off x="7597748" y="4756323"/>
              <a:ext cx="482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dirty="0">
                  <a:latin typeface="Arial" panose="020B0604020202020204" pitchFamily="34" charset="0"/>
                  <a:cs typeface="Arial" panose="020B0604020202020204" pitchFamily="34" charset="0"/>
                </a:rPr>
                <a:t>Tak</a:t>
              </a:r>
            </a:p>
          </p:txBody>
        </p:sp>
        <p:cxnSp>
          <p:nvCxnSpPr>
            <p:cNvPr id="177" name="Łącznik prosty ze strzałką 176">
              <a:extLst>
                <a:ext uri="{FF2B5EF4-FFF2-40B4-BE49-F238E27FC236}">
                  <a16:creationId xmlns:a16="http://schemas.microsoft.com/office/drawing/2014/main" id="{4C56F5CD-13CF-E52D-06AD-36F1F187A36A}"/>
                </a:ext>
              </a:extLst>
            </p:cNvPr>
            <p:cNvCxnSpPr/>
            <p:nvPr/>
          </p:nvCxnSpPr>
          <p:spPr>
            <a:xfrm>
              <a:off x="411892" y="1495168"/>
              <a:ext cx="4786182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pole tekstowe 177">
              <a:extLst>
                <a:ext uri="{FF2B5EF4-FFF2-40B4-BE49-F238E27FC236}">
                  <a16:creationId xmlns:a16="http://schemas.microsoft.com/office/drawing/2014/main" id="{BC1963D0-AA18-A036-8C99-3BCCF9372349}"/>
                </a:ext>
              </a:extLst>
            </p:cNvPr>
            <p:cNvSpPr txBox="1"/>
            <p:nvPr/>
          </p:nvSpPr>
          <p:spPr>
            <a:xfrm>
              <a:off x="-245313" y="1461406"/>
              <a:ext cx="4024184" cy="43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/>
                <a:t>Cykl roczny, weryfikacja kwartalna</a:t>
              </a:r>
            </a:p>
          </p:txBody>
        </p:sp>
        <p:sp>
          <p:nvSpPr>
            <p:cNvPr id="179" name="pole tekstowe 178">
              <a:extLst>
                <a:ext uri="{FF2B5EF4-FFF2-40B4-BE49-F238E27FC236}">
                  <a16:creationId xmlns:a16="http://schemas.microsoft.com/office/drawing/2014/main" id="{1D32E7BA-D52E-FEB1-14C2-05A0C8F5A933}"/>
                </a:ext>
              </a:extLst>
            </p:cNvPr>
            <p:cNvSpPr txBox="1"/>
            <p:nvPr/>
          </p:nvSpPr>
          <p:spPr>
            <a:xfrm>
              <a:off x="5931246" y="1362940"/>
              <a:ext cx="51033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/>
                <a:t>Cykl roczny, weryfikacja miesięczna/ bieżąca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05674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late_conte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 descr="page-11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42" y="1112520"/>
            <a:ext cx="8290560" cy="4663440"/>
          </a:xfrm>
          <a:prstGeom prst="rect">
            <a:avLst/>
          </a:prstGeom>
        </p:spPr>
      </p:pic>
      <p:pic>
        <p:nvPicPr>
          <p:cNvPr id="4" name="Picture 2" descr="page-118.png">
            <a:extLst>
              <a:ext uri="{FF2B5EF4-FFF2-40B4-BE49-F238E27FC236}">
                <a16:creationId xmlns:a16="http://schemas.microsoft.com/office/drawing/2014/main" id="{934C1615-D3BA-3624-0336-91888D328A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9679" y="1082040"/>
            <a:ext cx="3912431" cy="466344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5BE4C-6F51-99BD-1D72-72C4F4994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75A72A3-F1AA-F2AB-A01A-CF914BA392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345" y="6361714"/>
            <a:ext cx="6535697" cy="49628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0E81569-71D3-F13E-8890-3FBA7BDE9C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9102"/>
            <a:ext cx="7545259" cy="7758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2F28A923-C583-E40A-05D1-51C0038834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17" y="99079"/>
            <a:ext cx="7599409" cy="57517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40E6E122-79E6-F5E8-8FD0-16F031B2DF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692" y="714058"/>
            <a:ext cx="6625308" cy="60961"/>
          </a:xfrm>
          <a:prstGeom prst="rect">
            <a:avLst/>
          </a:prstGeom>
        </p:spPr>
      </p:pic>
      <p:pic>
        <p:nvPicPr>
          <p:cNvPr id="14" name="Picture 13" descr="moth_backgroun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5040" y="1097280"/>
            <a:ext cx="4754880" cy="420624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22960" y="914400"/>
            <a:ext cx="453611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D223D"/>
                </a:solidFill>
                <a:latin typeface="Aptos"/>
              </a:rPr>
              <a:t>CYKL ZARZĄDZANIA RYZYKIEM </a:t>
            </a:r>
          </a:p>
          <a:p>
            <a:r>
              <a:rPr lang="en-US" sz="2400" b="1" dirty="0">
                <a:solidFill>
                  <a:srgbClr val="0D223D"/>
                </a:solidFill>
                <a:latin typeface="Aptos"/>
              </a:rPr>
              <a:t>STRATEGICZNYM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2177" y="4210797"/>
            <a:ext cx="4297680" cy="1579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US" sz="1500" b="0" dirty="0">
                <a:solidFill>
                  <a:srgbClr val="373737"/>
                </a:solidFill>
                <a:latin typeface="Aptos"/>
              </a:rPr>
              <a:t>• </a:t>
            </a:r>
            <a:r>
              <a:rPr lang="en-US" sz="1500" b="0" dirty="0" err="1">
                <a:solidFill>
                  <a:srgbClr val="373737"/>
                </a:solidFill>
                <a:latin typeface="Aptos"/>
              </a:rPr>
              <a:t>identyfikujemy</a:t>
            </a:r>
            <a:r>
              <a:rPr lang="en-US" sz="1500" b="0" dirty="0">
                <a:solidFill>
                  <a:srgbClr val="373737"/>
                </a:solidFill>
                <a:latin typeface="Aptos"/>
              </a:rPr>
              <a:t> </a:t>
            </a:r>
            <a:r>
              <a:rPr lang="en-US" sz="1500" b="0" dirty="0" err="1">
                <a:solidFill>
                  <a:srgbClr val="373737"/>
                </a:solidFill>
                <a:latin typeface="Aptos"/>
              </a:rPr>
              <a:t>ryzyka</a:t>
            </a:r>
            <a:r>
              <a:rPr lang="en-US" sz="1500" b="0" dirty="0">
                <a:solidFill>
                  <a:srgbClr val="373737"/>
                </a:solidFill>
                <a:latin typeface="Aptos"/>
              </a:rPr>
              <a:t>,</a:t>
            </a:r>
          </a:p>
          <a:p>
            <a:pPr>
              <a:spcAft>
                <a:spcPts val="200"/>
              </a:spcAft>
            </a:pPr>
            <a:r>
              <a:rPr lang="en-US" sz="1500" b="0" dirty="0">
                <a:solidFill>
                  <a:srgbClr val="373737"/>
                </a:solidFill>
                <a:latin typeface="Aptos"/>
              </a:rPr>
              <a:t>• </a:t>
            </a:r>
            <a:r>
              <a:rPr lang="en-US" sz="1500" b="0" dirty="0" err="1">
                <a:solidFill>
                  <a:srgbClr val="373737"/>
                </a:solidFill>
                <a:latin typeface="Aptos"/>
              </a:rPr>
              <a:t>oceniamy</a:t>
            </a:r>
            <a:r>
              <a:rPr lang="en-US" sz="1500" b="0" dirty="0">
                <a:solidFill>
                  <a:srgbClr val="373737"/>
                </a:solidFill>
                <a:latin typeface="Aptos"/>
              </a:rPr>
              <a:t> ich </a:t>
            </a:r>
            <a:r>
              <a:rPr lang="en-US" sz="1500" b="0" dirty="0" err="1">
                <a:solidFill>
                  <a:srgbClr val="373737"/>
                </a:solidFill>
                <a:latin typeface="Aptos"/>
              </a:rPr>
              <a:t>wpływ</a:t>
            </a:r>
            <a:r>
              <a:rPr lang="en-US" sz="1500" b="0" dirty="0">
                <a:solidFill>
                  <a:srgbClr val="373737"/>
                </a:solidFill>
                <a:latin typeface="Aptos"/>
              </a:rPr>
              <a:t> </a:t>
            </a:r>
            <a:r>
              <a:rPr lang="en-US" sz="1500" b="0" dirty="0" err="1">
                <a:solidFill>
                  <a:srgbClr val="373737"/>
                </a:solidFill>
                <a:latin typeface="Aptos"/>
              </a:rPr>
              <a:t>i</a:t>
            </a:r>
            <a:r>
              <a:rPr lang="en-US" sz="1500" b="0" dirty="0">
                <a:solidFill>
                  <a:srgbClr val="373737"/>
                </a:solidFill>
                <a:latin typeface="Aptos"/>
              </a:rPr>
              <a:t> </a:t>
            </a:r>
            <a:r>
              <a:rPr lang="en-US" sz="1500" b="0" dirty="0" err="1">
                <a:solidFill>
                  <a:srgbClr val="373737"/>
                </a:solidFill>
                <a:latin typeface="Aptos"/>
              </a:rPr>
              <a:t>prawdopodobieństwo</a:t>
            </a:r>
            <a:r>
              <a:rPr lang="en-US" sz="1500" b="0" dirty="0">
                <a:solidFill>
                  <a:srgbClr val="373737"/>
                </a:solidFill>
                <a:latin typeface="Aptos"/>
              </a:rPr>
              <a:t>,</a:t>
            </a:r>
          </a:p>
          <a:p>
            <a:pPr>
              <a:spcAft>
                <a:spcPts val="200"/>
              </a:spcAft>
            </a:pPr>
            <a:r>
              <a:rPr lang="en-US" sz="1500" b="0" dirty="0">
                <a:solidFill>
                  <a:srgbClr val="373737"/>
                </a:solidFill>
                <a:latin typeface="Aptos"/>
              </a:rPr>
              <a:t>• </a:t>
            </a:r>
            <a:r>
              <a:rPr lang="en-US" sz="1500" b="0" dirty="0" err="1">
                <a:solidFill>
                  <a:srgbClr val="373737"/>
                </a:solidFill>
                <a:latin typeface="Aptos"/>
              </a:rPr>
              <a:t>planujemy</a:t>
            </a:r>
            <a:r>
              <a:rPr lang="en-US" sz="1500" b="0" dirty="0">
                <a:solidFill>
                  <a:srgbClr val="373737"/>
                </a:solidFill>
                <a:latin typeface="Aptos"/>
              </a:rPr>
              <a:t> </a:t>
            </a:r>
            <a:r>
              <a:rPr lang="en-US" sz="1500" b="0" dirty="0" err="1">
                <a:solidFill>
                  <a:srgbClr val="373737"/>
                </a:solidFill>
                <a:latin typeface="Aptos"/>
              </a:rPr>
              <a:t>reakcje</a:t>
            </a:r>
            <a:r>
              <a:rPr lang="en-US" sz="1500" b="0" dirty="0">
                <a:solidFill>
                  <a:srgbClr val="373737"/>
                </a:solidFill>
                <a:latin typeface="Aptos"/>
              </a:rPr>
              <a:t> </a:t>
            </a:r>
            <a:r>
              <a:rPr lang="en-US" sz="1500" b="0" dirty="0" err="1">
                <a:solidFill>
                  <a:srgbClr val="373737"/>
                </a:solidFill>
                <a:latin typeface="Aptos"/>
              </a:rPr>
              <a:t>i</a:t>
            </a:r>
            <a:r>
              <a:rPr lang="en-US" sz="1500" b="0" dirty="0">
                <a:solidFill>
                  <a:srgbClr val="373737"/>
                </a:solidFill>
                <a:latin typeface="Aptos"/>
              </a:rPr>
              <a:t> </a:t>
            </a:r>
            <a:r>
              <a:rPr lang="en-US" sz="1500" b="0" dirty="0" err="1">
                <a:solidFill>
                  <a:srgbClr val="373737"/>
                </a:solidFill>
                <a:latin typeface="Aptos"/>
              </a:rPr>
              <a:t>działania</a:t>
            </a:r>
            <a:r>
              <a:rPr lang="en-US" sz="1500" b="0" dirty="0">
                <a:solidFill>
                  <a:srgbClr val="373737"/>
                </a:solidFill>
                <a:latin typeface="Aptos"/>
              </a:rPr>
              <a:t> </a:t>
            </a:r>
            <a:r>
              <a:rPr lang="en-US" sz="1500" b="0" dirty="0" err="1">
                <a:solidFill>
                  <a:srgbClr val="373737"/>
                </a:solidFill>
                <a:latin typeface="Aptos"/>
              </a:rPr>
              <a:t>zabezpieczające</a:t>
            </a:r>
            <a:r>
              <a:rPr lang="en-US" sz="1500" b="0" dirty="0">
                <a:solidFill>
                  <a:srgbClr val="373737"/>
                </a:solidFill>
                <a:latin typeface="Aptos"/>
              </a:rPr>
              <a:t>,</a:t>
            </a:r>
          </a:p>
          <a:p>
            <a:pPr>
              <a:spcAft>
                <a:spcPts val="200"/>
              </a:spcAft>
            </a:pPr>
            <a:r>
              <a:rPr lang="en-US" sz="1500" b="0" dirty="0">
                <a:solidFill>
                  <a:srgbClr val="373737"/>
                </a:solidFill>
                <a:latin typeface="Aptos"/>
              </a:rPr>
              <a:t>• </a:t>
            </a:r>
            <a:r>
              <a:rPr lang="en-US" sz="1500" b="0" dirty="0" err="1">
                <a:solidFill>
                  <a:srgbClr val="373737"/>
                </a:solidFill>
                <a:latin typeface="Aptos"/>
              </a:rPr>
              <a:t>monitorujemy</a:t>
            </a:r>
            <a:r>
              <a:rPr lang="en-US" sz="1500" b="0" dirty="0">
                <a:solidFill>
                  <a:srgbClr val="373737"/>
                </a:solidFill>
                <a:latin typeface="Aptos"/>
              </a:rPr>
              <a:t> </a:t>
            </a:r>
            <a:r>
              <a:rPr lang="en-US" sz="1500" b="0" dirty="0" err="1">
                <a:solidFill>
                  <a:srgbClr val="373737"/>
                </a:solidFill>
                <a:latin typeface="Aptos"/>
              </a:rPr>
              <a:t>zmiany</a:t>
            </a:r>
            <a:r>
              <a:rPr lang="en-US" sz="1500" b="0" dirty="0">
                <a:solidFill>
                  <a:srgbClr val="373737"/>
                </a:solidFill>
                <a:latin typeface="Aptos"/>
              </a:rPr>
              <a:t> </a:t>
            </a:r>
            <a:r>
              <a:rPr lang="en-US" sz="1500" b="0" dirty="0" err="1">
                <a:solidFill>
                  <a:srgbClr val="373737"/>
                </a:solidFill>
                <a:latin typeface="Aptos"/>
              </a:rPr>
              <a:t>i</a:t>
            </a:r>
            <a:r>
              <a:rPr lang="en-US" sz="1500" b="0" dirty="0">
                <a:solidFill>
                  <a:srgbClr val="373737"/>
                </a:solidFill>
                <a:latin typeface="Aptos"/>
              </a:rPr>
              <a:t> </a:t>
            </a:r>
            <a:r>
              <a:rPr lang="en-US" sz="1500" b="0" dirty="0" err="1">
                <a:solidFill>
                  <a:srgbClr val="373737"/>
                </a:solidFill>
                <a:latin typeface="Aptos"/>
              </a:rPr>
              <a:t>skuteczność</a:t>
            </a:r>
            <a:r>
              <a:rPr lang="en-US" sz="1500" b="0" dirty="0">
                <a:solidFill>
                  <a:srgbClr val="373737"/>
                </a:solidFill>
                <a:latin typeface="Aptos"/>
              </a:rPr>
              <a:t> </a:t>
            </a:r>
            <a:r>
              <a:rPr lang="en-US" sz="1500" b="0" dirty="0" err="1">
                <a:solidFill>
                  <a:srgbClr val="373737"/>
                </a:solidFill>
                <a:latin typeface="Aptos"/>
              </a:rPr>
              <a:t>działań</a:t>
            </a:r>
            <a:r>
              <a:rPr lang="en-US" sz="1500" b="0" dirty="0">
                <a:solidFill>
                  <a:srgbClr val="373737"/>
                </a:solidFill>
                <a:latin typeface="Aptos"/>
              </a:rPr>
              <a:t>,</a:t>
            </a:r>
          </a:p>
          <a:p>
            <a:pPr>
              <a:spcAft>
                <a:spcPts val="200"/>
              </a:spcAft>
            </a:pPr>
            <a:r>
              <a:rPr lang="en-US" sz="1500" b="0" dirty="0">
                <a:solidFill>
                  <a:srgbClr val="373737"/>
                </a:solidFill>
                <a:latin typeface="Aptos"/>
              </a:rPr>
              <a:t>• </a:t>
            </a:r>
            <a:r>
              <a:rPr lang="en-US" sz="1500" b="0" dirty="0" err="1">
                <a:solidFill>
                  <a:srgbClr val="373737"/>
                </a:solidFill>
                <a:latin typeface="Aptos"/>
              </a:rPr>
              <a:t>aktualizujemy</a:t>
            </a:r>
            <a:r>
              <a:rPr lang="en-US" sz="1500" b="0" dirty="0">
                <a:solidFill>
                  <a:srgbClr val="373737"/>
                </a:solidFill>
                <a:latin typeface="Aptos"/>
              </a:rPr>
              <a:t> </a:t>
            </a:r>
            <a:r>
              <a:rPr lang="en-US" sz="1500" b="0" dirty="0" err="1">
                <a:solidFill>
                  <a:srgbClr val="373737"/>
                </a:solidFill>
                <a:latin typeface="Aptos"/>
              </a:rPr>
              <a:t>ocenę</a:t>
            </a:r>
            <a:r>
              <a:rPr lang="en-US" sz="1500" b="0" dirty="0">
                <a:solidFill>
                  <a:srgbClr val="373737"/>
                </a:solidFill>
                <a:latin typeface="Aptos"/>
              </a:rPr>
              <a:t> </a:t>
            </a:r>
            <a:r>
              <a:rPr lang="en-US" sz="1500" b="0" dirty="0" err="1">
                <a:solidFill>
                  <a:srgbClr val="373737"/>
                </a:solidFill>
                <a:latin typeface="Aptos"/>
              </a:rPr>
              <a:t>i</a:t>
            </a:r>
            <a:r>
              <a:rPr lang="en-US" sz="1500" b="0" dirty="0">
                <a:solidFill>
                  <a:srgbClr val="373737"/>
                </a:solidFill>
                <a:latin typeface="Aptos"/>
              </a:rPr>
              <a:t> </a:t>
            </a:r>
            <a:r>
              <a:rPr lang="en-US" sz="1500" b="0" dirty="0" err="1">
                <a:solidFill>
                  <a:srgbClr val="373737"/>
                </a:solidFill>
                <a:latin typeface="Aptos"/>
              </a:rPr>
              <a:t>wracamy</a:t>
            </a:r>
            <a:r>
              <a:rPr lang="en-US" sz="1500" b="0" dirty="0">
                <a:solidFill>
                  <a:srgbClr val="373737"/>
                </a:solidFill>
                <a:latin typeface="Aptos"/>
              </a:rPr>
              <a:t> do </a:t>
            </a:r>
            <a:r>
              <a:rPr lang="en-US" sz="1500" b="0" dirty="0" err="1">
                <a:solidFill>
                  <a:srgbClr val="373737"/>
                </a:solidFill>
                <a:latin typeface="Aptos"/>
              </a:rPr>
              <a:t>kolejnego</a:t>
            </a:r>
            <a:r>
              <a:rPr lang="en-US" sz="1500" b="0" dirty="0">
                <a:solidFill>
                  <a:srgbClr val="373737"/>
                </a:solidFill>
                <a:latin typeface="Aptos"/>
              </a:rPr>
              <a:t> </a:t>
            </a:r>
            <a:r>
              <a:rPr lang="en-US" sz="1500" b="0" dirty="0" err="1">
                <a:solidFill>
                  <a:srgbClr val="373737"/>
                </a:solidFill>
                <a:latin typeface="Aptos"/>
              </a:rPr>
              <a:t>cyklu</a:t>
            </a:r>
            <a:r>
              <a:rPr lang="en-US" sz="1500" b="0" dirty="0">
                <a:solidFill>
                  <a:srgbClr val="373737"/>
                </a:solidFill>
                <a:latin typeface="Aptos"/>
              </a:rPr>
              <a:t>.</a:t>
            </a:r>
          </a:p>
        </p:txBody>
      </p:sp>
      <p:sp>
        <p:nvSpPr>
          <p:cNvPr id="17" name="Oval 16"/>
          <p:cNvSpPr/>
          <p:nvPr/>
        </p:nvSpPr>
        <p:spPr>
          <a:xfrm>
            <a:off x="7566660" y="2400300"/>
            <a:ext cx="1143000" cy="1143000"/>
          </a:xfrm>
          <a:prstGeom prst="ellipse">
            <a:avLst/>
          </a:prstGeom>
          <a:solidFill>
            <a:srgbClr val="1D77C9"/>
          </a:solidFill>
          <a:ln>
            <a:solidFill>
              <a:srgbClr val="1D77C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Aptos"/>
              </a:rPr>
              <a:t>MOR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033709" y="2221142"/>
            <a:ext cx="1645920" cy="594360"/>
          </a:xfrm>
          <a:prstGeom prst="roundRect">
            <a:avLst/>
          </a:prstGeom>
          <a:solidFill>
            <a:srgbClr val="E8F4FC"/>
          </a:solidFill>
          <a:ln w="15240">
            <a:solidFill>
              <a:srgbClr val="1D77C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en-US" sz="1300" b="1" dirty="0" err="1">
                <a:solidFill>
                  <a:srgbClr val="0D223D"/>
                </a:solidFill>
                <a:latin typeface="Aptos"/>
              </a:rPr>
              <a:t>Identyfikacja</a:t>
            </a:r>
            <a:r>
              <a:rPr lang="en-US" sz="1300" b="1" dirty="0">
                <a:solidFill>
                  <a:srgbClr val="0D223D"/>
                </a:solidFill>
                <a:latin typeface="Aptos"/>
              </a:rPr>
              <a:t>
</a:t>
            </a:r>
            <a:r>
              <a:rPr lang="en-US" sz="1300" b="1" dirty="0" err="1">
                <a:solidFill>
                  <a:srgbClr val="0D223D"/>
                </a:solidFill>
                <a:latin typeface="Aptos"/>
              </a:rPr>
              <a:t>ryzyk</a:t>
            </a:r>
            <a:endParaRPr lang="en-US" sz="1300" b="1" dirty="0">
              <a:solidFill>
                <a:srgbClr val="0D223D"/>
              </a:solidFill>
              <a:latin typeface="Apto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716142" y="3526879"/>
            <a:ext cx="1645920" cy="594360"/>
          </a:xfrm>
          <a:prstGeom prst="roundRect">
            <a:avLst/>
          </a:prstGeom>
          <a:solidFill>
            <a:srgbClr val="ECF8E2"/>
          </a:solidFill>
          <a:ln w="15240">
            <a:solidFill>
              <a:srgbClr val="1D77C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en-US" sz="1300" b="1" dirty="0">
                <a:solidFill>
                  <a:srgbClr val="0D223D"/>
                </a:solidFill>
                <a:latin typeface="Aptos"/>
              </a:rPr>
              <a:t>Analiza
</a:t>
            </a:r>
            <a:r>
              <a:rPr lang="en-US" sz="1300" b="1" dirty="0" err="1">
                <a:solidFill>
                  <a:srgbClr val="0D223D"/>
                </a:solidFill>
                <a:latin typeface="Aptos"/>
              </a:rPr>
              <a:t>i</a:t>
            </a:r>
            <a:r>
              <a:rPr lang="en-US" sz="1300" b="1" dirty="0">
                <a:solidFill>
                  <a:srgbClr val="0D223D"/>
                </a:solidFill>
                <a:latin typeface="Aptos"/>
              </a:rPr>
              <a:t> </a:t>
            </a:r>
            <a:r>
              <a:rPr lang="en-US" sz="1300" b="1" dirty="0" err="1">
                <a:solidFill>
                  <a:srgbClr val="0D223D"/>
                </a:solidFill>
                <a:latin typeface="Aptos"/>
              </a:rPr>
              <a:t>ocena</a:t>
            </a:r>
            <a:endParaRPr lang="en-US" sz="1300" b="1" dirty="0">
              <a:solidFill>
                <a:srgbClr val="0D223D"/>
              </a:solidFill>
              <a:latin typeface="Apto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689713" y="3920539"/>
            <a:ext cx="1645920" cy="594360"/>
          </a:xfrm>
          <a:prstGeom prst="roundRect">
            <a:avLst/>
          </a:prstGeom>
          <a:solidFill>
            <a:srgbClr val="F2ECF9"/>
          </a:solidFill>
          <a:ln w="15240">
            <a:solidFill>
              <a:srgbClr val="1D77C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en-US" sz="1300" b="1" dirty="0" err="1">
                <a:solidFill>
                  <a:srgbClr val="0D223D"/>
                </a:solidFill>
                <a:latin typeface="Aptos"/>
              </a:rPr>
              <a:t>Reakcja</a:t>
            </a:r>
            <a:r>
              <a:rPr lang="en-US" sz="1300" b="1" dirty="0">
                <a:solidFill>
                  <a:srgbClr val="0D223D"/>
                </a:solidFill>
                <a:latin typeface="Aptos"/>
              </a:rPr>
              <a:t>
</a:t>
            </a:r>
            <a:r>
              <a:rPr lang="en-US" sz="1300" b="1" dirty="0" err="1">
                <a:solidFill>
                  <a:srgbClr val="0D223D"/>
                </a:solidFill>
                <a:latin typeface="Aptos"/>
              </a:rPr>
              <a:t>i</a:t>
            </a:r>
            <a:r>
              <a:rPr lang="en-US" sz="1300" b="1" dirty="0">
                <a:solidFill>
                  <a:srgbClr val="0D223D"/>
                </a:solidFill>
                <a:latin typeface="Aptos"/>
              </a:rPr>
              <a:t> plan </a:t>
            </a:r>
            <a:r>
              <a:rPr lang="en-US" sz="1300" b="1" dirty="0" err="1">
                <a:solidFill>
                  <a:srgbClr val="0D223D"/>
                </a:solidFill>
                <a:latin typeface="Aptos"/>
              </a:rPr>
              <a:t>działań</a:t>
            </a:r>
            <a:endParaRPr lang="en-US" sz="1300" b="1" dirty="0">
              <a:solidFill>
                <a:srgbClr val="0D223D"/>
              </a:solidFill>
              <a:latin typeface="Aptos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514183" y="2444383"/>
            <a:ext cx="1645920" cy="594360"/>
          </a:xfrm>
          <a:prstGeom prst="roundRect">
            <a:avLst/>
          </a:prstGeom>
          <a:solidFill>
            <a:srgbClr val="FEF3DE"/>
          </a:solidFill>
          <a:ln w="15240">
            <a:solidFill>
              <a:srgbClr val="1D77C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en-US" sz="1300" b="1" dirty="0" err="1">
                <a:solidFill>
                  <a:srgbClr val="0D223D"/>
                </a:solidFill>
                <a:latin typeface="Aptos"/>
              </a:rPr>
              <a:t>Monitorowanie</a:t>
            </a:r>
            <a:endParaRPr lang="en-US" sz="1300" b="1" dirty="0">
              <a:solidFill>
                <a:srgbClr val="0D223D"/>
              </a:solidFill>
              <a:latin typeface="Apto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997632" y="1368883"/>
            <a:ext cx="1645920" cy="594360"/>
          </a:xfrm>
          <a:prstGeom prst="roundRect">
            <a:avLst/>
          </a:prstGeom>
          <a:solidFill>
            <a:srgbClr val="E3EFEC"/>
          </a:solidFill>
          <a:ln w="15240">
            <a:solidFill>
              <a:srgbClr val="1D77C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en-US" sz="1300" b="1" dirty="0" err="1">
                <a:solidFill>
                  <a:srgbClr val="0D223D"/>
                </a:solidFill>
                <a:latin typeface="Aptos"/>
              </a:rPr>
              <a:t>Aktualizacja</a:t>
            </a:r>
            <a:r>
              <a:rPr lang="en-US" sz="1300" b="1" dirty="0">
                <a:solidFill>
                  <a:srgbClr val="0D223D"/>
                </a:solidFill>
                <a:latin typeface="Aptos"/>
              </a:rPr>
              <a:t>
</a:t>
            </a:r>
            <a:r>
              <a:rPr lang="en-US" sz="1300" b="1" dirty="0" err="1">
                <a:solidFill>
                  <a:srgbClr val="0D223D"/>
                </a:solidFill>
                <a:latin typeface="Aptos"/>
              </a:rPr>
              <a:t>i</a:t>
            </a:r>
            <a:r>
              <a:rPr lang="en-US" sz="1300" b="1" dirty="0">
                <a:solidFill>
                  <a:srgbClr val="0D223D"/>
                </a:solidFill>
                <a:latin typeface="Aptos"/>
              </a:rPr>
              <a:t> </a:t>
            </a:r>
            <a:r>
              <a:rPr lang="en-US" sz="1300" b="1" dirty="0" err="1">
                <a:solidFill>
                  <a:srgbClr val="0D223D"/>
                </a:solidFill>
                <a:latin typeface="Aptos"/>
              </a:rPr>
              <a:t>komunikacja</a:t>
            </a:r>
            <a:endParaRPr lang="en-US" sz="1300" b="1" dirty="0">
              <a:solidFill>
                <a:srgbClr val="0D223D"/>
              </a:solidFill>
              <a:latin typeface="Aptos"/>
            </a:endParaRPr>
          </a:p>
        </p:txBody>
      </p:sp>
      <p:cxnSp>
        <p:nvCxnSpPr>
          <p:cNvPr id="23" name="Connector 22"/>
          <p:cNvCxnSpPr/>
          <p:nvPr/>
        </p:nvCxnSpPr>
        <p:spPr>
          <a:xfrm flipH="1">
            <a:off x="9539102" y="2518322"/>
            <a:ext cx="317567" cy="1305737"/>
          </a:xfrm>
          <a:prstGeom prst="line">
            <a:avLst/>
          </a:prstGeom>
          <a:ln w="17780">
            <a:solidFill>
              <a:srgbClr val="9EBF3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or 23"/>
          <p:cNvCxnSpPr/>
          <p:nvPr/>
        </p:nvCxnSpPr>
        <p:spPr>
          <a:xfrm flipH="1">
            <a:off x="7512673" y="3824059"/>
            <a:ext cx="2026429" cy="393660"/>
          </a:xfrm>
          <a:prstGeom prst="line">
            <a:avLst/>
          </a:prstGeom>
          <a:ln w="17780">
            <a:solidFill>
              <a:srgbClr val="9EBF3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or 24"/>
          <p:cNvCxnSpPr/>
          <p:nvPr/>
        </p:nvCxnSpPr>
        <p:spPr>
          <a:xfrm flipH="1" flipV="1">
            <a:off x="6337143" y="2741563"/>
            <a:ext cx="1175530" cy="1476156"/>
          </a:xfrm>
          <a:prstGeom prst="line">
            <a:avLst/>
          </a:prstGeom>
          <a:ln w="17780">
            <a:solidFill>
              <a:srgbClr val="9EBF3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or 25"/>
          <p:cNvCxnSpPr/>
          <p:nvPr/>
        </p:nvCxnSpPr>
        <p:spPr>
          <a:xfrm flipV="1">
            <a:off x="6337143" y="1666063"/>
            <a:ext cx="1483449" cy="1075500"/>
          </a:xfrm>
          <a:prstGeom prst="line">
            <a:avLst/>
          </a:prstGeom>
          <a:ln w="17780">
            <a:solidFill>
              <a:srgbClr val="9EBF3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or 26"/>
          <p:cNvCxnSpPr/>
          <p:nvPr/>
        </p:nvCxnSpPr>
        <p:spPr>
          <a:xfrm>
            <a:off x="7820592" y="1666063"/>
            <a:ext cx="2036077" cy="852259"/>
          </a:xfrm>
          <a:prstGeom prst="line">
            <a:avLst/>
          </a:prstGeom>
          <a:ln w="17780">
            <a:solidFill>
              <a:srgbClr val="9EBF3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989320" y="4709160"/>
            <a:ext cx="4343400" cy="411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dirty="0" err="1">
                <a:solidFill>
                  <a:srgbClr val="5A5A5A"/>
                </a:solidFill>
                <a:latin typeface="Aptos"/>
              </a:rPr>
              <a:t>Proces</a:t>
            </a:r>
            <a:r>
              <a:rPr lang="en-US" sz="1200" i="1" dirty="0">
                <a:solidFill>
                  <a:srgbClr val="5A5A5A"/>
                </a:solidFill>
                <a:latin typeface="Aptos"/>
              </a:rPr>
              <a:t> ma </a:t>
            </a:r>
            <a:r>
              <a:rPr lang="en-US" sz="1200" i="1" dirty="0" err="1">
                <a:solidFill>
                  <a:srgbClr val="5A5A5A"/>
                </a:solidFill>
                <a:latin typeface="Aptos"/>
              </a:rPr>
              <a:t>charakter</a:t>
            </a:r>
            <a:r>
              <a:rPr lang="en-US" sz="1200" i="1" dirty="0">
                <a:solidFill>
                  <a:srgbClr val="5A5A5A"/>
                </a:solidFill>
                <a:latin typeface="Aptos"/>
              </a:rPr>
              <a:t> </a:t>
            </a:r>
            <a:r>
              <a:rPr lang="en-US" sz="1200" i="1" dirty="0" err="1">
                <a:solidFill>
                  <a:srgbClr val="5A5A5A"/>
                </a:solidFill>
                <a:latin typeface="Aptos"/>
              </a:rPr>
              <a:t>cykliczny</a:t>
            </a:r>
            <a:r>
              <a:rPr lang="en-US" sz="1200" i="1" dirty="0">
                <a:solidFill>
                  <a:srgbClr val="5A5A5A"/>
                </a:solidFill>
                <a:latin typeface="Aptos"/>
              </a:rPr>
              <a:t> — </a:t>
            </a:r>
            <a:r>
              <a:rPr lang="en-US" sz="1200" i="1" dirty="0" err="1">
                <a:solidFill>
                  <a:srgbClr val="5A5A5A"/>
                </a:solidFill>
                <a:latin typeface="Aptos"/>
              </a:rPr>
              <a:t>ryzyko</a:t>
            </a:r>
            <a:r>
              <a:rPr lang="en-US" sz="1200" i="1" dirty="0">
                <a:solidFill>
                  <a:srgbClr val="5A5A5A"/>
                </a:solidFill>
                <a:latin typeface="Aptos"/>
              </a:rPr>
              <a:t> </a:t>
            </a:r>
            <a:r>
              <a:rPr lang="en-US" sz="1200" i="1" dirty="0" err="1">
                <a:solidFill>
                  <a:srgbClr val="5A5A5A"/>
                </a:solidFill>
                <a:latin typeface="Aptos"/>
              </a:rPr>
              <a:t>wymaga</a:t>
            </a:r>
            <a:r>
              <a:rPr lang="en-US" sz="1200" i="1" dirty="0">
                <a:solidFill>
                  <a:srgbClr val="5A5A5A"/>
                </a:solidFill>
                <a:latin typeface="Aptos"/>
              </a:rPr>
              <a:t> </a:t>
            </a:r>
            <a:r>
              <a:rPr lang="en-US" sz="1200" i="1" dirty="0" err="1">
                <a:solidFill>
                  <a:srgbClr val="5A5A5A"/>
                </a:solidFill>
                <a:latin typeface="Aptos"/>
              </a:rPr>
              <a:t>stałego</a:t>
            </a:r>
            <a:r>
              <a:rPr lang="en-US" sz="1200" i="1" dirty="0">
                <a:solidFill>
                  <a:srgbClr val="5A5A5A"/>
                </a:solidFill>
                <a:latin typeface="Aptos"/>
              </a:rPr>
              <a:t> </a:t>
            </a:r>
            <a:r>
              <a:rPr lang="en-US" sz="1200" i="1" dirty="0" err="1">
                <a:solidFill>
                  <a:srgbClr val="5A5A5A"/>
                </a:solidFill>
                <a:latin typeface="Aptos"/>
              </a:rPr>
              <a:t>przeglądu</a:t>
            </a:r>
            <a:r>
              <a:rPr lang="en-US" sz="1200" i="1" dirty="0">
                <a:solidFill>
                  <a:srgbClr val="5A5A5A"/>
                </a:solidFill>
                <a:latin typeface="Aptos"/>
              </a:rPr>
              <a:t> </a:t>
            </a:r>
            <a:r>
              <a:rPr lang="en-US" sz="1200" i="1" dirty="0" err="1">
                <a:solidFill>
                  <a:srgbClr val="5A5A5A"/>
                </a:solidFill>
                <a:latin typeface="Aptos"/>
              </a:rPr>
              <a:t>i</a:t>
            </a:r>
            <a:r>
              <a:rPr lang="en-US" sz="1200" i="1" dirty="0">
                <a:solidFill>
                  <a:srgbClr val="5A5A5A"/>
                </a:solidFill>
                <a:latin typeface="Aptos"/>
              </a:rPr>
              <a:t> </a:t>
            </a:r>
            <a:r>
              <a:rPr lang="en-US" sz="1200" i="1" dirty="0" err="1">
                <a:solidFill>
                  <a:srgbClr val="5A5A5A"/>
                </a:solidFill>
                <a:latin typeface="Aptos"/>
              </a:rPr>
              <a:t>reakcji</a:t>
            </a:r>
            <a:r>
              <a:rPr lang="en-US" sz="1200" i="1" dirty="0">
                <a:solidFill>
                  <a:srgbClr val="5A5A5A"/>
                </a:solidFill>
                <a:latin typeface="Aptos"/>
              </a:rPr>
              <a:t>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B2A3E8B-1304-6DFA-E169-F76B1D2570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39837">
            <a:off x="2622841" y="2025915"/>
            <a:ext cx="2467824" cy="185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6623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5BE4C-6F51-99BD-1D72-72C4F4994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75A72A3-F1AA-F2AB-A01A-CF914BA392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345" y="6361714"/>
            <a:ext cx="6535697" cy="49628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0E81569-71D3-F13E-8890-3FBA7BDE9C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9102"/>
            <a:ext cx="7545259" cy="7758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2F28A923-C583-E40A-05D1-51C0038834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17" y="99079"/>
            <a:ext cx="7599409" cy="57517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40E6E122-79E6-F5E8-8FD0-16F031B2DF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692" y="714058"/>
            <a:ext cx="6625308" cy="6096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68680" y="914400"/>
            <a:ext cx="935403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pl-PL" sz="2600" b="1" dirty="0">
                <a:solidFill>
                  <a:srgbClr val="0D223D"/>
                </a:solidFill>
                <a:latin typeface="Aptos"/>
              </a:rPr>
              <a:t>KULTURA ORGANIZACYJNA - </a:t>
            </a:r>
            <a:r>
              <a:rPr sz="2600" b="1" dirty="0">
                <a:solidFill>
                  <a:srgbClr val="0D223D"/>
                </a:solidFill>
                <a:latin typeface="Aptos"/>
              </a:rPr>
              <a:t>MODEL CEBULI</a:t>
            </a:r>
            <a:r>
              <a:rPr lang="pl-PL" sz="2600" b="1" dirty="0">
                <a:solidFill>
                  <a:srgbClr val="0D223D"/>
                </a:solidFill>
                <a:latin typeface="Aptos"/>
              </a:rPr>
              <a:t> </a:t>
            </a:r>
            <a:r>
              <a:rPr lang="pl-PL" sz="2800" dirty="0" err="1">
                <a:solidFill>
                  <a:srgbClr val="373737"/>
                </a:solidFill>
                <a:latin typeface="Aptos"/>
              </a:rPr>
              <a:t>Geerta</a:t>
            </a:r>
            <a:r>
              <a:rPr lang="pl-PL" sz="2800" dirty="0">
                <a:solidFill>
                  <a:srgbClr val="373737"/>
                </a:solidFill>
                <a:latin typeface="Aptos"/>
              </a:rPr>
              <a:t> </a:t>
            </a:r>
            <a:r>
              <a:rPr lang="pl-PL" sz="2800" dirty="0" err="1">
                <a:solidFill>
                  <a:srgbClr val="373737"/>
                </a:solidFill>
                <a:latin typeface="Aptos"/>
              </a:rPr>
              <a:t>Hofstede</a:t>
            </a:r>
            <a:endParaRPr sz="2600" b="1" dirty="0">
              <a:solidFill>
                <a:srgbClr val="0D223D"/>
              </a:solidFill>
              <a:latin typeface="Apto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5820" y="1947672"/>
            <a:ext cx="4480560" cy="1737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sz="1600" b="1" dirty="0" err="1">
                <a:solidFill>
                  <a:srgbClr val="0D223D"/>
                </a:solidFill>
                <a:latin typeface="Aptos"/>
              </a:rPr>
              <a:t>Warstwy</a:t>
            </a:r>
            <a:r>
              <a:rPr sz="1600" b="1" dirty="0">
                <a:solidFill>
                  <a:srgbClr val="0D223D"/>
                </a:solidFill>
                <a:latin typeface="Aptos"/>
              </a:rPr>
              <a:t> </a:t>
            </a:r>
            <a:r>
              <a:rPr sz="1600" b="1" dirty="0" err="1">
                <a:solidFill>
                  <a:srgbClr val="0D223D"/>
                </a:solidFill>
                <a:latin typeface="Aptos"/>
              </a:rPr>
              <a:t>kultury</a:t>
            </a:r>
            <a:r>
              <a:rPr sz="1600" b="1" dirty="0">
                <a:solidFill>
                  <a:srgbClr val="0D223D"/>
                </a:solidFill>
                <a:latin typeface="Aptos"/>
              </a:rPr>
              <a:t> </a:t>
            </a:r>
            <a:r>
              <a:rPr sz="1600" b="1" dirty="0" err="1">
                <a:solidFill>
                  <a:srgbClr val="0D223D"/>
                </a:solidFill>
                <a:latin typeface="Aptos"/>
              </a:rPr>
              <a:t>organizacyjnej</a:t>
            </a:r>
            <a:r>
              <a:rPr sz="1600" b="1" dirty="0">
                <a:solidFill>
                  <a:srgbClr val="0D223D"/>
                </a:solidFill>
                <a:latin typeface="Aptos"/>
              </a:rPr>
              <a:t>:</a:t>
            </a:r>
          </a:p>
          <a:p>
            <a:pPr>
              <a:spcAft>
                <a:spcPts val="300"/>
              </a:spcAft>
            </a:pPr>
            <a:r>
              <a:rPr sz="1500" b="0" dirty="0">
                <a:solidFill>
                  <a:srgbClr val="373737"/>
                </a:solidFill>
                <a:latin typeface="Aptos"/>
              </a:rPr>
              <a:t>• </a:t>
            </a:r>
            <a:r>
              <a:rPr sz="1500" b="0" dirty="0" err="1">
                <a:solidFill>
                  <a:srgbClr val="373737"/>
                </a:solidFill>
                <a:latin typeface="Aptos"/>
              </a:rPr>
              <a:t>Symbole</a:t>
            </a:r>
            <a:r>
              <a:rPr sz="1500" b="0" dirty="0">
                <a:solidFill>
                  <a:srgbClr val="373737"/>
                </a:solidFill>
                <a:latin typeface="Aptos"/>
              </a:rPr>
              <a:t> – </a:t>
            </a:r>
            <a:r>
              <a:rPr sz="1500" b="0" dirty="0" err="1">
                <a:solidFill>
                  <a:srgbClr val="373737"/>
                </a:solidFill>
                <a:latin typeface="Aptos"/>
              </a:rPr>
              <a:t>najbardziej</a:t>
            </a:r>
            <a:r>
              <a:rPr sz="1500" b="0" dirty="0">
                <a:solidFill>
                  <a:srgbClr val="373737"/>
                </a:solidFill>
                <a:latin typeface="Aptos"/>
              </a:rPr>
              <a:t> </a:t>
            </a:r>
            <a:r>
              <a:rPr sz="1500" b="0" dirty="0" err="1">
                <a:solidFill>
                  <a:srgbClr val="373737"/>
                </a:solidFill>
                <a:latin typeface="Aptos"/>
              </a:rPr>
              <a:t>widoczne</a:t>
            </a:r>
            <a:r>
              <a:rPr sz="1500" b="0" dirty="0">
                <a:solidFill>
                  <a:srgbClr val="373737"/>
                </a:solidFill>
                <a:latin typeface="Aptos"/>
              </a:rPr>
              <a:t> </a:t>
            </a:r>
            <a:r>
              <a:rPr sz="1500" b="0" dirty="0" err="1">
                <a:solidFill>
                  <a:srgbClr val="373737"/>
                </a:solidFill>
                <a:latin typeface="Aptos"/>
              </a:rPr>
              <a:t>elementy</a:t>
            </a:r>
            <a:r>
              <a:rPr sz="1500" b="0" dirty="0">
                <a:solidFill>
                  <a:srgbClr val="373737"/>
                </a:solidFill>
                <a:latin typeface="Aptos"/>
              </a:rPr>
              <a:t> </a:t>
            </a:r>
            <a:r>
              <a:rPr sz="1500" b="0" dirty="0" err="1">
                <a:solidFill>
                  <a:srgbClr val="373737"/>
                </a:solidFill>
                <a:latin typeface="Aptos"/>
              </a:rPr>
              <a:t>kultury</a:t>
            </a:r>
            <a:endParaRPr sz="1500" b="0" dirty="0">
              <a:solidFill>
                <a:srgbClr val="373737"/>
              </a:solidFill>
              <a:latin typeface="Aptos"/>
            </a:endParaRPr>
          </a:p>
          <a:p>
            <a:pPr>
              <a:spcAft>
                <a:spcPts val="300"/>
              </a:spcAft>
            </a:pPr>
            <a:r>
              <a:rPr sz="1500" b="0" dirty="0">
                <a:solidFill>
                  <a:srgbClr val="373737"/>
                </a:solidFill>
                <a:latin typeface="Aptos"/>
              </a:rPr>
              <a:t>• </a:t>
            </a:r>
            <a:r>
              <a:rPr sz="1500" b="0" dirty="0" err="1">
                <a:solidFill>
                  <a:srgbClr val="373737"/>
                </a:solidFill>
                <a:latin typeface="Aptos"/>
              </a:rPr>
              <a:t>Bohaterowie</a:t>
            </a:r>
            <a:r>
              <a:rPr sz="1500" b="0" dirty="0">
                <a:solidFill>
                  <a:srgbClr val="373737"/>
                </a:solidFill>
                <a:latin typeface="Aptos"/>
              </a:rPr>
              <a:t> – </a:t>
            </a:r>
            <a:r>
              <a:rPr sz="1500" b="0" dirty="0" err="1">
                <a:solidFill>
                  <a:srgbClr val="373737"/>
                </a:solidFill>
                <a:latin typeface="Aptos"/>
              </a:rPr>
              <a:t>osoby</a:t>
            </a:r>
            <a:r>
              <a:rPr sz="1500" b="0" dirty="0">
                <a:solidFill>
                  <a:srgbClr val="373737"/>
                </a:solidFill>
                <a:latin typeface="Aptos"/>
              </a:rPr>
              <a:t> </a:t>
            </a:r>
            <a:r>
              <a:rPr sz="1500" b="0" dirty="0" err="1">
                <a:solidFill>
                  <a:srgbClr val="373737"/>
                </a:solidFill>
                <a:latin typeface="Aptos"/>
              </a:rPr>
              <a:t>będące</a:t>
            </a:r>
            <a:r>
              <a:rPr sz="1500" b="0" dirty="0">
                <a:solidFill>
                  <a:srgbClr val="373737"/>
                </a:solidFill>
                <a:latin typeface="Aptos"/>
              </a:rPr>
              <a:t> </a:t>
            </a:r>
            <a:r>
              <a:rPr sz="1500" b="0" dirty="0" err="1">
                <a:solidFill>
                  <a:srgbClr val="373737"/>
                </a:solidFill>
                <a:latin typeface="Aptos"/>
              </a:rPr>
              <a:t>wzorcem</a:t>
            </a:r>
            <a:r>
              <a:rPr sz="1500" b="0" dirty="0">
                <a:solidFill>
                  <a:srgbClr val="373737"/>
                </a:solidFill>
                <a:latin typeface="Aptos"/>
              </a:rPr>
              <a:t> </a:t>
            </a:r>
            <a:r>
              <a:rPr sz="1500" b="0" dirty="0" err="1">
                <a:solidFill>
                  <a:srgbClr val="373737"/>
                </a:solidFill>
                <a:latin typeface="Aptos"/>
              </a:rPr>
              <a:t>postaw</a:t>
            </a:r>
            <a:r>
              <a:rPr sz="1500" b="0" dirty="0">
                <a:solidFill>
                  <a:srgbClr val="373737"/>
                </a:solidFill>
                <a:latin typeface="Aptos"/>
              </a:rPr>
              <a:t> </a:t>
            </a:r>
            <a:r>
              <a:rPr sz="1500" b="0" dirty="0" err="1">
                <a:solidFill>
                  <a:srgbClr val="373737"/>
                </a:solidFill>
                <a:latin typeface="Aptos"/>
              </a:rPr>
              <a:t>i</a:t>
            </a:r>
            <a:r>
              <a:rPr sz="1500" b="0" dirty="0">
                <a:solidFill>
                  <a:srgbClr val="373737"/>
                </a:solidFill>
                <a:latin typeface="Aptos"/>
              </a:rPr>
              <a:t> </a:t>
            </a:r>
            <a:r>
              <a:rPr sz="1500" b="0" dirty="0" err="1">
                <a:solidFill>
                  <a:srgbClr val="373737"/>
                </a:solidFill>
                <a:latin typeface="Aptos"/>
              </a:rPr>
              <a:t>zachowań</a:t>
            </a:r>
            <a:endParaRPr sz="1500" b="0" dirty="0">
              <a:solidFill>
                <a:srgbClr val="373737"/>
              </a:solidFill>
              <a:latin typeface="Aptos"/>
            </a:endParaRPr>
          </a:p>
          <a:p>
            <a:pPr>
              <a:spcAft>
                <a:spcPts val="300"/>
              </a:spcAft>
            </a:pPr>
            <a:r>
              <a:rPr sz="1500" b="0" dirty="0">
                <a:solidFill>
                  <a:srgbClr val="373737"/>
                </a:solidFill>
                <a:latin typeface="Aptos"/>
              </a:rPr>
              <a:t>• </a:t>
            </a:r>
            <a:r>
              <a:rPr sz="1500" b="0" dirty="0" err="1">
                <a:solidFill>
                  <a:srgbClr val="373737"/>
                </a:solidFill>
                <a:latin typeface="Aptos"/>
              </a:rPr>
              <a:t>Rytuały</a:t>
            </a:r>
            <a:r>
              <a:rPr sz="1500" b="0" dirty="0">
                <a:solidFill>
                  <a:srgbClr val="373737"/>
                </a:solidFill>
                <a:latin typeface="Aptos"/>
              </a:rPr>
              <a:t> – </a:t>
            </a:r>
            <a:r>
              <a:rPr sz="1500" b="0" dirty="0" err="1">
                <a:solidFill>
                  <a:srgbClr val="373737"/>
                </a:solidFill>
                <a:latin typeface="Aptos"/>
              </a:rPr>
              <a:t>powtarzalne</a:t>
            </a:r>
            <a:r>
              <a:rPr sz="1500" b="0" dirty="0">
                <a:solidFill>
                  <a:srgbClr val="373737"/>
                </a:solidFill>
                <a:latin typeface="Aptos"/>
              </a:rPr>
              <a:t> </a:t>
            </a:r>
            <a:r>
              <a:rPr sz="1500" b="0" dirty="0" err="1">
                <a:solidFill>
                  <a:srgbClr val="373737"/>
                </a:solidFill>
                <a:latin typeface="Aptos"/>
              </a:rPr>
              <a:t>działania</a:t>
            </a:r>
            <a:r>
              <a:rPr sz="1500" b="0" dirty="0">
                <a:solidFill>
                  <a:srgbClr val="373737"/>
                </a:solidFill>
                <a:latin typeface="Aptos"/>
              </a:rPr>
              <a:t> </a:t>
            </a:r>
            <a:r>
              <a:rPr sz="1500" b="0" dirty="0" err="1">
                <a:solidFill>
                  <a:srgbClr val="373737"/>
                </a:solidFill>
                <a:latin typeface="Aptos"/>
              </a:rPr>
              <a:t>i</a:t>
            </a:r>
            <a:r>
              <a:rPr sz="1500" b="0" dirty="0">
                <a:solidFill>
                  <a:srgbClr val="373737"/>
                </a:solidFill>
                <a:latin typeface="Aptos"/>
              </a:rPr>
              <a:t> </a:t>
            </a:r>
            <a:r>
              <a:rPr sz="1500" b="0" dirty="0" err="1">
                <a:solidFill>
                  <a:srgbClr val="373737"/>
                </a:solidFill>
                <a:latin typeface="Aptos"/>
              </a:rPr>
              <a:t>praktyki</a:t>
            </a:r>
            <a:endParaRPr sz="1500" b="0" dirty="0">
              <a:solidFill>
                <a:srgbClr val="373737"/>
              </a:solidFill>
              <a:latin typeface="Aptos"/>
            </a:endParaRPr>
          </a:p>
          <a:p>
            <a:pPr>
              <a:spcAft>
                <a:spcPts val="300"/>
              </a:spcAft>
            </a:pPr>
            <a:r>
              <a:rPr sz="1500" b="0" dirty="0">
                <a:solidFill>
                  <a:srgbClr val="373737"/>
                </a:solidFill>
                <a:latin typeface="Aptos"/>
              </a:rPr>
              <a:t>• </a:t>
            </a:r>
            <a:r>
              <a:rPr sz="1500" b="0" dirty="0" err="1">
                <a:solidFill>
                  <a:srgbClr val="373737"/>
                </a:solidFill>
                <a:latin typeface="Aptos"/>
              </a:rPr>
              <a:t>Wartości</a:t>
            </a:r>
            <a:r>
              <a:rPr sz="1500" b="0" dirty="0">
                <a:solidFill>
                  <a:srgbClr val="373737"/>
                </a:solidFill>
                <a:latin typeface="Aptos"/>
              </a:rPr>
              <a:t> – </a:t>
            </a:r>
            <a:r>
              <a:rPr sz="1500" b="0" dirty="0" err="1">
                <a:solidFill>
                  <a:srgbClr val="373737"/>
                </a:solidFill>
                <a:latin typeface="Aptos"/>
              </a:rPr>
              <a:t>najgłębszy</a:t>
            </a:r>
            <a:r>
              <a:rPr sz="1500" b="0" dirty="0">
                <a:solidFill>
                  <a:srgbClr val="373737"/>
                </a:solidFill>
                <a:latin typeface="Aptos"/>
              </a:rPr>
              <a:t>, </a:t>
            </a:r>
            <a:r>
              <a:rPr sz="1500" b="0" dirty="0" err="1">
                <a:solidFill>
                  <a:srgbClr val="373737"/>
                </a:solidFill>
                <a:latin typeface="Aptos"/>
              </a:rPr>
              <a:t>najmniej</a:t>
            </a:r>
            <a:r>
              <a:rPr sz="1500" b="0" dirty="0">
                <a:solidFill>
                  <a:srgbClr val="373737"/>
                </a:solidFill>
                <a:latin typeface="Aptos"/>
              </a:rPr>
              <a:t> </a:t>
            </a:r>
            <a:r>
              <a:rPr sz="1500" b="0" dirty="0" err="1">
                <a:solidFill>
                  <a:srgbClr val="373737"/>
                </a:solidFill>
                <a:latin typeface="Aptos"/>
              </a:rPr>
              <a:t>widoczny</a:t>
            </a:r>
            <a:r>
              <a:rPr sz="1500" b="0" dirty="0">
                <a:solidFill>
                  <a:srgbClr val="373737"/>
                </a:solidFill>
                <a:latin typeface="Aptos"/>
              </a:rPr>
              <a:t> </a:t>
            </a:r>
            <a:r>
              <a:rPr sz="1500" b="0" dirty="0" err="1">
                <a:solidFill>
                  <a:srgbClr val="373737"/>
                </a:solidFill>
                <a:latin typeface="Aptos"/>
              </a:rPr>
              <a:t>poziom</a:t>
            </a:r>
            <a:endParaRPr sz="1500" b="0" dirty="0">
              <a:solidFill>
                <a:srgbClr val="373737"/>
              </a:solidFill>
              <a:latin typeface="Apto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440680" y="1600200"/>
            <a:ext cx="27432" cy="3291840"/>
          </a:xfrm>
          <a:prstGeom prst="rect">
            <a:avLst/>
          </a:prstGeom>
          <a:solidFill>
            <a:srgbClr val="9EBF3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4" name="Picture 17" descr="a_clean_high_resolution_studio_product_photo_a_s_1.png">
            <a:extLst>
              <a:ext uri="{FF2B5EF4-FFF2-40B4-BE49-F238E27FC236}">
                <a16:creationId xmlns:a16="http://schemas.microsoft.com/office/drawing/2014/main" id="{159244F4-1BCF-DCB4-A8BA-2755EC1FEB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5080" y="1508760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5297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8B06F-9F87-6C5B-4FB9-6F2F26368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late_content.jpg">
            <a:extLst>
              <a:ext uri="{FF2B5EF4-FFF2-40B4-BE49-F238E27FC236}">
                <a16:creationId xmlns:a16="http://schemas.microsoft.com/office/drawing/2014/main" id="{F9241EB6-C186-45DD-0FEF-9AF530F72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 descr="page-003.png">
            <a:extLst>
              <a:ext uri="{FF2B5EF4-FFF2-40B4-BE49-F238E27FC236}">
                <a16:creationId xmlns:a16="http://schemas.microsoft.com/office/drawing/2014/main" id="{1326BEDF-6E65-4ED2-B5C8-38ADDBFBF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60119"/>
            <a:ext cx="11227633" cy="518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761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E8EC6-E130-69E7-5EC5-1E9D4B5CE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late_content.jpg">
            <a:extLst>
              <a:ext uri="{FF2B5EF4-FFF2-40B4-BE49-F238E27FC236}">
                <a16:creationId xmlns:a16="http://schemas.microsoft.com/office/drawing/2014/main" id="{F31253D4-8C4E-0C91-7677-C71273AEB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 descr="page-006.png">
            <a:extLst>
              <a:ext uri="{FF2B5EF4-FFF2-40B4-BE49-F238E27FC236}">
                <a16:creationId xmlns:a16="http://schemas.microsoft.com/office/drawing/2014/main" id="{5CD8A3C1-C5BC-6BB2-EE54-B9CAD1CC2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0119"/>
            <a:ext cx="11992132" cy="481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8062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29494-324B-F10B-A68F-3B38B0B2F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52543FE-F79C-A100-AC2B-7FDA79272E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345" y="6361714"/>
            <a:ext cx="6535697" cy="49628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847F2E3-7C76-29EC-503F-6B920141BC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9102"/>
            <a:ext cx="7545259" cy="7758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F60D282D-D311-6053-A930-32CF6806A7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17" y="99079"/>
            <a:ext cx="7599409" cy="57517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DBAD354F-8D82-BB6A-E533-06685B2D91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692" y="714058"/>
            <a:ext cx="6625308" cy="6096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8EE513B-75E2-23C7-7983-F081EF9DE82A}"/>
              </a:ext>
            </a:extLst>
          </p:cNvPr>
          <p:cNvSpPr/>
          <p:nvPr/>
        </p:nvSpPr>
        <p:spPr>
          <a:xfrm>
            <a:off x="3035808" y="5102352"/>
            <a:ext cx="5266944" cy="73152"/>
          </a:xfrm>
          <a:prstGeom prst="rect">
            <a:avLst/>
          </a:prstGeom>
          <a:solidFill>
            <a:srgbClr val="D2DCE6"/>
          </a:solidFill>
          <a:ln>
            <a:solidFill>
              <a:srgbClr val="D2DCE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D9F7E218-EAFE-9710-5D49-2B9E78186E01}"/>
              </a:ext>
            </a:extLst>
          </p:cNvPr>
          <p:cNvSpPr/>
          <p:nvPr/>
        </p:nvSpPr>
        <p:spPr>
          <a:xfrm>
            <a:off x="3063240" y="1901952"/>
            <a:ext cx="5212080" cy="822960"/>
          </a:xfrm>
          <a:prstGeom prst="triangle">
            <a:avLst/>
          </a:prstGeom>
          <a:solidFill>
            <a:srgbClr val="007EC8"/>
          </a:solidFill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2000" b="0">
                <a:solidFill>
                  <a:srgbClr val="FFFFFF"/>
                </a:solidFill>
                <a:latin typeface="Aptos"/>
              </a:rPr>
              <a:t>Strategia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175C18D-0D12-765A-C71F-7E78098AC9B1}"/>
              </a:ext>
            </a:extLst>
          </p:cNvPr>
          <p:cNvSpPr/>
          <p:nvPr/>
        </p:nvSpPr>
        <p:spPr>
          <a:xfrm>
            <a:off x="3063240" y="2724912"/>
            <a:ext cx="5212080" cy="475488"/>
          </a:xfrm>
          <a:prstGeom prst="rect">
            <a:avLst/>
          </a:prstGeom>
          <a:solidFill>
            <a:srgbClr val="14AADC"/>
          </a:solidFill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800" b="0">
                <a:solidFill>
                  <a:srgbClr val="FFFFFF"/>
                </a:solidFill>
                <a:latin typeface="Aptos"/>
              </a:rPr>
              <a:t>Wartości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A5FE77-F17B-2F15-7E1A-EBDD989BDEFF}"/>
              </a:ext>
            </a:extLst>
          </p:cNvPr>
          <p:cNvSpPr/>
          <p:nvPr/>
        </p:nvSpPr>
        <p:spPr>
          <a:xfrm rot="16200000">
            <a:off x="3154680" y="3273552"/>
            <a:ext cx="1175004" cy="1481328"/>
          </a:xfrm>
          <a:prstGeom prst="rect">
            <a:avLst/>
          </a:prstGeom>
          <a:solidFill>
            <a:srgbClr val="35B84A"/>
          </a:solidFill>
          <a:ln w="1524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600" b="0">
                <a:solidFill>
                  <a:srgbClr val="FFFFFF"/>
                </a:solidFill>
                <a:latin typeface="Aptos"/>
              </a:rPr>
              <a:t>Proces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0550E8-F7D8-547E-290C-DC54C02DC27B}"/>
              </a:ext>
            </a:extLst>
          </p:cNvPr>
          <p:cNvSpPr/>
          <p:nvPr/>
        </p:nvSpPr>
        <p:spPr>
          <a:xfrm rot="16200000">
            <a:off x="4439412" y="3273552"/>
            <a:ext cx="1175004" cy="1481328"/>
          </a:xfrm>
          <a:prstGeom prst="rect">
            <a:avLst/>
          </a:prstGeom>
          <a:solidFill>
            <a:srgbClr val="35B84A"/>
          </a:solidFill>
          <a:ln w="1524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600" b="0">
                <a:solidFill>
                  <a:srgbClr val="FFFFFF"/>
                </a:solidFill>
                <a:latin typeface="Aptos"/>
              </a:rPr>
              <a:t>Ludzie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BC3C6BD-A87A-5399-E4F7-F82273FFAAE0}"/>
              </a:ext>
            </a:extLst>
          </p:cNvPr>
          <p:cNvSpPr/>
          <p:nvPr/>
        </p:nvSpPr>
        <p:spPr>
          <a:xfrm rot="16200000">
            <a:off x="5724144" y="3273552"/>
            <a:ext cx="1175004" cy="1481328"/>
          </a:xfrm>
          <a:prstGeom prst="rect">
            <a:avLst/>
          </a:prstGeom>
          <a:solidFill>
            <a:srgbClr val="35B84A"/>
          </a:solidFill>
          <a:ln w="1524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600" b="0">
                <a:solidFill>
                  <a:srgbClr val="FFFFFF"/>
                </a:solidFill>
                <a:latin typeface="Aptos"/>
              </a:rPr>
              <a:t>Produkty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3424BD0-0808-BF34-AC92-5248A72377CD}"/>
              </a:ext>
            </a:extLst>
          </p:cNvPr>
          <p:cNvSpPr/>
          <p:nvPr/>
        </p:nvSpPr>
        <p:spPr>
          <a:xfrm rot="16200000">
            <a:off x="7008876" y="3273552"/>
            <a:ext cx="1175004" cy="1481328"/>
          </a:xfrm>
          <a:prstGeom prst="rect">
            <a:avLst/>
          </a:prstGeom>
          <a:solidFill>
            <a:srgbClr val="35B84A"/>
          </a:solidFill>
          <a:ln w="1524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600" b="0">
                <a:solidFill>
                  <a:srgbClr val="FFFFFF"/>
                </a:solidFill>
                <a:latin typeface="Aptos"/>
              </a:rPr>
              <a:t>Praktyki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2557CE-EF3C-7502-2A0B-D07D569C3771}"/>
              </a:ext>
            </a:extLst>
          </p:cNvPr>
          <p:cNvSpPr/>
          <p:nvPr/>
        </p:nvSpPr>
        <p:spPr>
          <a:xfrm>
            <a:off x="3182112" y="4828032"/>
            <a:ext cx="4974336" cy="329184"/>
          </a:xfrm>
          <a:prstGeom prst="rect">
            <a:avLst/>
          </a:prstGeom>
          <a:solidFill>
            <a:srgbClr val="0069AA"/>
          </a:solidFill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400" b="0">
                <a:solidFill>
                  <a:srgbClr val="FFFFFF"/>
                </a:solidFill>
                <a:latin typeface="Aptos"/>
              </a:rPr>
              <a:t>Zdrowy rozsądek i pragmatyzm</a:t>
            </a:r>
          </a:p>
        </p:txBody>
      </p:sp>
    </p:spTree>
    <p:extLst>
      <p:ext uri="{BB962C8B-B14F-4D97-AF65-F5344CB8AC3E}">
        <p14:creationId xmlns:p14="http://schemas.microsoft.com/office/powerpoint/2010/main" val="29068449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5BE4C-6F51-99BD-1D72-72C4F4994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75A72A3-F1AA-F2AB-A01A-CF914BA392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345" y="6361714"/>
            <a:ext cx="6535697" cy="49628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0E81569-71D3-F13E-8890-3FBA7BDE9C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9102"/>
            <a:ext cx="7545259" cy="7758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2F28A923-C583-E40A-05D1-51C0038834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17" y="99079"/>
            <a:ext cx="7599409" cy="57517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40E6E122-79E6-F5E8-8FD0-16F031B2DF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692" y="714058"/>
            <a:ext cx="6625308" cy="60961"/>
          </a:xfrm>
          <a:prstGeom prst="rect">
            <a:avLst/>
          </a:prstGeom>
        </p:spPr>
      </p:pic>
      <p:sp>
        <p:nvSpPr>
          <p:cNvPr id="5" name="TextBox 13">
            <a:extLst>
              <a:ext uri="{FF2B5EF4-FFF2-40B4-BE49-F238E27FC236}">
                <a16:creationId xmlns:a16="http://schemas.microsoft.com/office/drawing/2014/main" id="{C8829F28-9B68-7249-B626-E57BDCACC464}"/>
              </a:ext>
            </a:extLst>
          </p:cNvPr>
          <p:cNvSpPr txBox="1"/>
          <p:nvPr/>
        </p:nvSpPr>
        <p:spPr>
          <a:xfrm>
            <a:off x="3616364" y="1338363"/>
            <a:ext cx="45832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4000" b="1" dirty="0">
                <a:solidFill>
                  <a:srgbClr val="0D223D"/>
                </a:solidFill>
                <a:latin typeface="Aptos"/>
              </a:rPr>
              <a:t>NOWY PORZĄDEK</a:t>
            </a:r>
          </a:p>
        </p:txBody>
      </p:sp>
      <p:pic>
        <p:nvPicPr>
          <p:cNvPr id="6" name="Picture 14" descr="wide_clean_white_background_infographic_scene_min.png">
            <a:extLst>
              <a:ext uri="{FF2B5EF4-FFF2-40B4-BE49-F238E27FC236}">
                <a16:creationId xmlns:a16="http://schemas.microsoft.com/office/drawing/2014/main" id="{538A05CB-F45E-F2D0-CB0D-8B3B6778A8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440" y="2441790"/>
            <a:ext cx="10909103" cy="345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870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4B2A25-684D-4991-9A2F-4D28A34DD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787A8A5D-EAD6-B91C-2314-93D0BDE306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345" y="6361714"/>
            <a:ext cx="6535697" cy="49628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9BD09F9-C3CA-B14B-6A43-8A93F5FA14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9102"/>
            <a:ext cx="7545259" cy="7758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B724D09-F441-E8AF-A085-B2F1E54F33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17" y="99079"/>
            <a:ext cx="7599409" cy="57517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C3A0E49F-9306-2205-D7D9-8451CB038B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692" y="714058"/>
            <a:ext cx="6625308" cy="6096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4CEC9EB-859A-2BD1-32A5-DC94221C2B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7280" y="775018"/>
            <a:ext cx="9563882" cy="536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436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32F44-5AFD-7AC0-2993-DEE3E5660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4DC1FB1-CC20-E429-ABC9-4301658D9B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345" y="6361714"/>
            <a:ext cx="6535697" cy="49628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A788C9A-0E67-5888-BE35-6CCF89697F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9102"/>
            <a:ext cx="7545259" cy="7758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5F9FC73-BC5B-7E59-2985-85A0F1FC86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17" y="99079"/>
            <a:ext cx="7599409" cy="57517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6148003A-D0BA-A85D-07DA-58F12DD9FF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692" y="714058"/>
            <a:ext cx="6625308" cy="6096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F9D6B63-CBB9-9297-FE5E-A0DF4CB803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6856" y="910045"/>
            <a:ext cx="9001445" cy="506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528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5BE4C-6F51-99BD-1D72-72C4F4994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75A72A3-F1AA-F2AB-A01A-CF914BA392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345" y="6361714"/>
            <a:ext cx="6535697" cy="49628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0E81569-71D3-F13E-8890-3FBA7BDE9C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9102"/>
            <a:ext cx="7545259" cy="7758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2F28A923-C583-E40A-05D1-51C0038834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17" y="99079"/>
            <a:ext cx="7599409" cy="57517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40E6E122-79E6-F5E8-8FD0-16F031B2DF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692" y="714058"/>
            <a:ext cx="6625308" cy="6096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66928" y="1024128"/>
            <a:ext cx="9326880" cy="502920"/>
          </a:xfrm>
          <a:prstGeom prst="rect">
            <a:avLst/>
          </a:prstGeom>
          <a:noFill/>
        </p:spPr>
        <p:txBody>
          <a:bodyPr wrap="none" lIns="45720" tIns="18288" rIns="45720" bIns="18288">
            <a:spAutoFit/>
          </a:bodyPr>
          <a:lstStyle/>
          <a:p>
            <a:pPr algn="l"/>
            <a:r>
              <a:rPr sz="3000" b="1">
                <a:solidFill>
                  <a:srgbClr val="007EBC"/>
                </a:solidFill>
                <a:latin typeface="Aptos"/>
              </a:rPr>
              <a:t>Pokolenia na rynku pracy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40080" y="2121408"/>
            <a:ext cx="3749039" cy="2907792"/>
          </a:xfrm>
          <a:prstGeom prst="roundRect">
            <a:avLst/>
          </a:prstGeom>
          <a:solidFill>
            <a:srgbClr val="EEF7E2"/>
          </a:solidFill>
          <a:ln w="8890">
            <a:solidFill>
              <a:srgbClr val="8EBE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868680" y="2340864"/>
            <a:ext cx="3246120" cy="320040"/>
          </a:xfrm>
          <a:prstGeom prst="rect">
            <a:avLst/>
          </a:prstGeom>
          <a:noFill/>
        </p:spPr>
        <p:txBody>
          <a:bodyPr wrap="none" lIns="45720" tIns="18288" rIns="45720" bIns="18288">
            <a:spAutoFit/>
          </a:bodyPr>
          <a:lstStyle/>
          <a:p>
            <a:pPr algn="l"/>
            <a:r>
              <a:rPr sz="1800" b="1">
                <a:solidFill>
                  <a:srgbClr val="007EBC"/>
                </a:solidFill>
                <a:latin typeface="Aptos"/>
              </a:rPr>
              <a:t>Co to oznacza dla firmy?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6112" y="2743200"/>
            <a:ext cx="3154680" cy="219456"/>
          </a:xfrm>
          <a:prstGeom prst="rect">
            <a:avLst/>
          </a:prstGeom>
          <a:noFill/>
        </p:spPr>
        <p:txBody>
          <a:bodyPr wrap="none" lIns="45720" tIns="18288" rIns="45720" bIns="18288">
            <a:spAutoFit/>
          </a:bodyPr>
          <a:lstStyle/>
          <a:p>
            <a:pPr algn="l"/>
            <a:r>
              <a:rPr sz="1300" b="1">
                <a:solidFill>
                  <a:srgbClr val="303030"/>
                </a:solidFill>
                <a:latin typeface="Aptos"/>
              </a:rPr>
              <a:t>• Motywacja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69848" y="2953512"/>
            <a:ext cx="2971800" cy="201168"/>
          </a:xfrm>
          <a:prstGeom prst="rect">
            <a:avLst/>
          </a:prstGeom>
          <a:noFill/>
        </p:spPr>
        <p:txBody>
          <a:bodyPr wrap="none" lIns="45720" tIns="18288" rIns="45720" bIns="18288">
            <a:spAutoFit/>
          </a:bodyPr>
          <a:lstStyle/>
          <a:p>
            <a:pPr algn="l"/>
            <a:r>
              <a:rPr sz="1080" b="0">
                <a:solidFill>
                  <a:srgbClr val="303030"/>
                </a:solidFill>
                <a:latin typeface="Aptos"/>
              </a:rPr>
              <a:t>stabilność, rozwój, sens, elastyczność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96112" y="3273552"/>
            <a:ext cx="3154680" cy="219456"/>
          </a:xfrm>
          <a:prstGeom prst="rect">
            <a:avLst/>
          </a:prstGeom>
          <a:noFill/>
        </p:spPr>
        <p:txBody>
          <a:bodyPr wrap="none" lIns="45720" tIns="18288" rIns="45720" bIns="18288">
            <a:spAutoFit/>
          </a:bodyPr>
          <a:lstStyle/>
          <a:p>
            <a:pPr algn="l"/>
            <a:r>
              <a:rPr sz="1300" b="1">
                <a:solidFill>
                  <a:srgbClr val="303030"/>
                </a:solidFill>
                <a:latin typeface="Aptos"/>
              </a:rPr>
              <a:t>• Komunikacja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69848" y="3483864"/>
            <a:ext cx="2971800" cy="201168"/>
          </a:xfrm>
          <a:prstGeom prst="rect">
            <a:avLst/>
          </a:prstGeom>
          <a:noFill/>
        </p:spPr>
        <p:txBody>
          <a:bodyPr wrap="none" lIns="45720" tIns="18288" rIns="45720" bIns="18288">
            <a:spAutoFit/>
          </a:bodyPr>
          <a:lstStyle/>
          <a:p>
            <a:pPr algn="l"/>
            <a:r>
              <a:rPr sz="1080" b="0">
                <a:solidFill>
                  <a:srgbClr val="303030"/>
                </a:solidFill>
                <a:latin typeface="Aptos"/>
              </a:rPr>
              <a:t>bezpośrednio, mailowo, online, feedback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96112" y="3803904"/>
            <a:ext cx="3154680" cy="219456"/>
          </a:xfrm>
          <a:prstGeom prst="rect">
            <a:avLst/>
          </a:prstGeom>
          <a:noFill/>
        </p:spPr>
        <p:txBody>
          <a:bodyPr wrap="none" lIns="45720" tIns="18288" rIns="45720" bIns="18288">
            <a:spAutoFit/>
          </a:bodyPr>
          <a:lstStyle/>
          <a:p>
            <a:pPr algn="l"/>
            <a:r>
              <a:rPr sz="1300" b="1">
                <a:solidFill>
                  <a:srgbClr val="303030"/>
                </a:solidFill>
                <a:latin typeface="Aptos"/>
              </a:rPr>
              <a:t>• Przywództwo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69848" y="4014216"/>
            <a:ext cx="2971800" cy="201168"/>
          </a:xfrm>
          <a:prstGeom prst="rect">
            <a:avLst/>
          </a:prstGeom>
          <a:noFill/>
        </p:spPr>
        <p:txBody>
          <a:bodyPr wrap="none" lIns="45720" tIns="18288" rIns="45720" bIns="18288">
            <a:spAutoFit/>
          </a:bodyPr>
          <a:lstStyle/>
          <a:p>
            <a:pPr algn="l"/>
            <a:r>
              <a:rPr sz="1080" b="0">
                <a:solidFill>
                  <a:srgbClr val="303030"/>
                </a:solidFill>
                <a:latin typeface="Aptos"/>
              </a:rPr>
              <a:t>autonomia, wsparcie, jasne zasady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96112" y="4334256"/>
            <a:ext cx="3154680" cy="219456"/>
          </a:xfrm>
          <a:prstGeom prst="rect">
            <a:avLst/>
          </a:prstGeom>
          <a:noFill/>
        </p:spPr>
        <p:txBody>
          <a:bodyPr wrap="none" lIns="45720" tIns="18288" rIns="45720" bIns="18288">
            <a:spAutoFit/>
          </a:bodyPr>
          <a:lstStyle/>
          <a:p>
            <a:pPr algn="l"/>
            <a:r>
              <a:rPr sz="1300" b="1">
                <a:solidFill>
                  <a:srgbClr val="303030"/>
                </a:solidFill>
                <a:latin typeface="Aptos"/>
              </a:rPr>
              <a:t>• Zmiana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69848" y="4544568"/>
            <a:ext cx="2971800" cy="201168"/>
          </a:xfrm>
          <a:prstGeom prst="rect">
            <a:avLst/>
          </a:prstGeom>
          <a:noFill/>
        </p:spPr>
        <p:txBody>
          <a:bodyPr wrap="none" lIns="45720" tIns="18288" rIns="45720" bIns="18288">
            <a:spAutoFit/>
          </a:bodyPr>
          <a:lstStyle/>
          <a:p>
            <a:pPr algn="l"/>
            <a:r>
              <a:rPr sz="1080" b="0">
                <a:solidFill>
                  <a:srgbClr val="303030"/>
                </a:solidFill>
                <a:latin typeface="Aptos"/>
              </a:rPr>
              <a:t>różne tempo adaptacji do technologii i procesów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754880" y="2246276"/>
            <a:ext cx="6858000" cy="585216"/>
          </a:xfrm>
          <a:prstGeom prst="roundRect">
            <a:avLst/>
          </a:prstGeom>
          <a:solidFill>
            <a:srgbClr val="F6F8FA"/>
          </a:solidFill>
          <a:ln w="8890">
            <a:solidFill>
              <a:srgbClr val="DCE2E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8" name="Rounded Rectangle 27"/>
          <p:cNvSpPr/>
          <p:nvPr/>
        </p:nvSpPr>
        <p:spPr>
          <a:xfrm>
            <a:off x="4892040" y="2374292"/>
            <a:ext cx="1417320" cy="329184"/>
          </a:xfrm>
          <a:prstGeom prst="roundRect">
            <a:avLst/>
          </a:prstGeom>
          <a:solidFill>
            <a:srgbClr val="8EBE32"/>
          </a:solidFill>
          <a:ln w="8890">
            <a:solidFill>
              <a:srgbClr val="8EBE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9" name="TextBox 28"/>
          <p:cNvSpPr txBox="1"/>
          <p:nvPr/>
        </p:nvSpPr>
        <p:spPr>
          <a:xfrm>
            <a:off x="4965192" y="2420012"/>
            <a:ext cx="1280160" cy="182880"/>
          </a:xfrm>
          <a:prstGeom prst="rect">
            <a:avLst/>
          </a:prstGeom>
          <a:noFill/>
        </p:spPr>
        <p:txBody>
          <a:bodyPr wrap="none" lIns="45720" tIns="18288" rIns="45720" bIns="18288">
            <a:spAutoFit/>
          </a:bodyPr>
          <a:lstStyle/>
          <a:p>
            <a:pPr algn="ctr"/>
            <a:r>
              <a:rPr sz="1050" b="1">
                <a:solidFill>
                  <a:srgbClr val="FFFFFF"/>
                </a:solidFill>
                <a:latin typeface="Aptos"/>
              </a:rPr>
              <a:t>1946–1964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46520" y="2337716"/>
            <a:ext cx="2377440" cy="219456"/>
          </a:xfrm>
          <a:prstGeom prst="rect">
            <a:avLst/>
          </a:prstGeom>
          <a:noFill/>
        </p:spPr>
        <p:txBody>
          <a:bodyPr wrap="none" lIns="45720" tIns="18288" rIns="45720" bIns="18288">
            <a:spAutoFit/>
          </a:bodyPr>
          <a:lstStyle/>
          <a:p>
            <a:pPr algn="l"/>
            <a:r>
              <a:rPr sz="1350" b="1" dirty="0">
                <a:solidFill>
                  <a:srgbClr val="007EBC"/>
                </a:solidFill>
                <a:latin typeface="Aptos"/>
              </a:rPr>
              <a:t>Baby Boomers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446520" y="2575460"/>
            <a:ext cx="4892040" cy="182880"/>
          </a:xfrm>
          <a:prstGeom prst="rect">
            <a:avLst/>
          </a:prstGeom>
          <a:noFill/>
        </p:spPr>
        <p:txBody>
          <a:bodyPr wrap="none" lIns="45720" tIns="18288" rIns="45720" bIns="18288">
            <a:spAutoFit/>
          </a:bodyPr>
          <a:lstStyle/>
          <a:p>
            <a:pPr algn="l"/>
            <a:r>
              <a:rPr sz="1050" b="0">
                <a:solidFill>
                  <a:srgbClr val="303030"/>
                </a:solidFill>
                <a:latin typeface="Aptos"/>
              </a:rPr>
              <a:t>doświadczenie, lojalność, wiedza ekspercka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754880" y="2950364"/>
            <a:ext cx="6858000" cy="585216"/>
          </a:xfrm>
          <a:prstGeom prst="roundRect">
            <a:avLst/>
          </a:prstGeom>
          <a:solidFill>
            <a:srgbClr val="FFFFFF"/>
          </a:solidFill>
          <a:ln w="8890">
            <a:solidFill>
              <a:srgbClr val="DCE2E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3" name="Rounded Rectangle 32"/>
          <p:cNvSpPr/>
          <p:nvPr/>
        </p:nvSpPr>
        <p:spPr>
          <a:xfrm>
            <a:off x="4892040" y="3078380"/>
            <a:ext cx="1417320" cy="329184"/>
          </a:xfrm>
          <a:prstGeom prst="roundRect">
            <a:avLst/>
          </a:prstGeom>
          <a:solidFill>
            <a:srgbClr val="007EBC"/>
          </a:solidFill>
          <a:ln w="8890">
            <a:solidFill>
              <a:srgbClr val="007EB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4" name="TextBox 33"/>
          <p:cNvSpPr txBox="1"/>
          <p:nvPr/>
        </p:nvSpPr>
        <p:spPr>
          <a:xfrm>
            <a:off x="4965192" y="3124100"/>
            <a:ext cx="1280160" cy="182880"/>
          </a:xfrm>
          <a:prstGeom prst="rect">
            <a:avLst/>
          </a:prstGeom>
          <a:noFill/>
        </p:spPr>
        <p:txBody>
          <a:bodyPr wrap="none" lIns="45720" tIns="18288" rIns="45720" bIns="18288">
            <a:spAutoFit/>
          </a:bodyPr>
          <a:lstStyle/>
          <a:p>
            <a:pPr algn="ctr"/>
            <a:r>
              <a:rPr sz="1050" b="1">
                <a:solidFill>
                  <a:srgbClr val="FFFFFF"/>
                </a:solidFill>
                <a:latin typeface="Aptos"/>
              </a:rPr>
              <a:t>1965–1980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446520" y="3041804"/>
            <a:ext cx="2377440" cy="219456"/>
          </a:xfrm>
          <a:prstGeom prst="rect">
            <a:avLst/>
          </a:prstGeom>
          <a:noFill/>
        </p:spPr>
        <p:txBody>
          <a:bodyPr wrap="none" lIns="45720" tIns="18288" rIns="45720" bIns="18288">
            <a:spAutoFit/>
          </a:bodyPr>
          <a:lstStyle/>
          <a:p>
            <a:pPr algn="l"/>
            <a:r>
              <a:rPr sz="1350" b="1">
                <a:solidFill>
                  <a:srgbClr val="007EBC"/>
                </a:solidFill>
                <a:latin typeface="Aptos"/>
              </a:rPr>
              <a:t>Pokolenie X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446520" y="3279548"/>
            <a:ext cx="4892040" cy="182880"/>
          </a:xfrm>
          <a:prstGeom prst="rect">
            <a:avLst/>
          </a:prstGeom>
          <a:noFill/>
        </p:spPr>
        <p:txBody>
          <a:bodyPr wrap="none" lIns="45720" tIns="18288" rIns="45720" bIns="18288">
            <a:spAutoFit/>
          </a:bodyPr>
          <a:lstStyle/>
          <a:p>
            <a:pPr algn="l"/>
            <a:r>
              <a:rPr sz="1050" b="0">
                <a:solidFill>
                  <a:srgbClr val="303030"/>
                </a:solidFill>
                <a:latin typeface="Aptos"/>
              </a:rPr>
              <a:t>samodzielność, pragmatyzm, odpowiedzialność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4754880" y="3654452"/>
            <a:ext cx="6858000" cy="585216"/>
          </a:xfrm>
          <a:prstGeom prst="roundRect">
            <a:avLst/>
          </a:prstGeom>
          <a:solidFill>
            <a:srgbClr val="F6F8FA"/>
          </a:solidFill>
          <a:ln w="8890">
            <a:solidFill>
              <a:srgbClr val="DCE2E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8" name="Rounded Rectangle 37"/>
          <p:cNvSpPr/>
          <p:nvPr/>
        </p:nvSpPr>
        <p:spPr>
          <a:xfrm>
            <a:off x="4892040" y="3782468"/>
            <a:ext cx="1417320" cy="329184"/>
          </a:xfrm>
          <a:prstGeom prst="roundRect">
            <a:avLst/>
          </a:prstGeom>
          <a:solidFill>
            <a:srgbClr val="8EBE32"/>
          </a:solidFill>
          <a:ln w="8890">
            <a:solidFill>
              <a:srgbClr val="8EBE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9" name="TextBox 38"/>
          <p:cNvSpPr txBox="1"/>
          <p:nvPr/>
        </p:nvSpPr>
        <p:spPr>
          <a:xfrm>
            <a:off x="4965192" y="3828188"/>
            <a:ext cx="1280160" cy="182880"/>
          </a:xfrm>
          <a:prstGeom prst="rect">
            <a:avLst/>
          </a:prstGeom>
          <a:noFill/>
        </p:spPr>
        <p:txBody>
          <a:bodyPr wrap="none" lIns="45720" tIns="18288" rIns="45720" bIns="18288">
            <a:spAutoFit/>
          </a:bodyPr>
          <a:lstStyle/>
          <a:p>
            <a:pPr algn="ctr"/>
            <a:r>
              <a:rPr sz="1050" b="1">
                <a:solidFill>
                  <a:srgbClr val="FFFFFF"/>
                </a:solidFill>
                <a:latin typeface="Aptos"/>
              </a:rPr>
              <a:t>1981–1996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446520" y="3745892"/>
            <a:ext cx="2377440" cy="219456"/>
          </a:xfrm>
          <a:prstGeom prst="rect">
            <a:avLst/>
          </a:prstGeom>
          <a:noFill/>
        </p:spPr>
        <p:txBody>
          <a:bodyPr wrap="none" lIns="45720" tIns="18288" rIns="45720" bIns="18288">
            <a:spAutoFit/>
          </a:bodyPr>
          <a:lstStyle/>
          <a:p>
            <a:pPr algn="l"/>
            <a:r>
              <a:rPr sz="1350" b="1">
                <a:solidFill>
                  <a:srgbClr val="007EBC"/>
                </a:solidFill>
                <a:latin typeface="Aptos"/>
              </a:rPr>
              <a:t>Pokolenie Y / Millennials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446520" y="3983636"/>
            <a:ext cx="4892040" cy="182880"/>
          </a:xfrm>
          <a:prstGeom prst="rect">
            <a:avLst/>
          </a:prstGeom>
          <a:noFill/>
        </p:spPr>
        <p:txBody>
          <a:bodyPr wrap="none" lIns="45720" tIns="18288" rIns="45720" bIns="18288">
            <a:spAutoFit/>
          </a:bodyPr>
          <a:lstStyle/>
          <a:p>
            <a:pPr algn="l"/>
            <a:r>
              <a:rPr sz="1050" b="0">
                <a:solidFill>
                  <a:srgbClr val="303030"/>
                </a:solidFill>
                <a:latin typeface="Aptos"/>
              </a:rPr>
              <a:t>rozwój, feedback, sens pracy, elastyczność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4754880" y="4358540"/>
            <a:ext cx="6858000" cy="585216"/>
          </a:xfrm>
          <a:prstGeom prst="roundRect">
            <a:avLst/>
          </a:prstGeom>
          <a:solidFill>
            <a:srgbClr val="FFFFFF"/>
          </a:solidFill>
          <a:ln w="8890">
            <a:solidFill>
              <a:srgbClr val="DCE2E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3" name="Rounded Rectangle 42"/>
          <p:cNvSpPr/>
          <p:nvPr/>
        </p:nvSpPr>
        <p:spPr>
          <a:xfrm>
            <a:off x="4892040" y="4486556"/>
            <a:ext cx="1417320" cy="329184"/>
          </a:xfrm>
          <a:prstGeom prst="roundRect">
            <a:avLst/>
          </a:prstGeom>
          <a:solidFill>
            <a:srgbClr val="007EBC"/>
          </a:solidFill>
          <a:ln w="8890">
            <a:solidFill>
              <a:srgbClr val="007EB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4" name="TextBox 43"/>
          <p:cNvSpPr txBox="1"/>
          <p:nvPr/>
        </p:nvSpPr>
        <p:spPr>
          <a:xfrm>
            <a:off x="4965192" y="4532276"/>
            <a:ext cx="1280160" cy="182880"/>
          </a:xfrm>
          <a:prstGeom prst="rect">
            <a:avLst/>
          </a:prstGeom>
          <a:noFill/>
        </p:spPr>
        <p:txBody>
          <a:bodyPr wrap="none" lIns="45720" tIns="18288" rIns="45720" bIns="18288">
            <a:spAutoFit/>
          </a:bodyPr>
          <a:lstStyle/>
          <a:p>
            <a:pPr algn="ctr"/>
            <a:r>
              <a:rPr sz="1050" b="1">
                <a:solidFill>
                  <a:srgbClr val="FFFFFF"/>
                </a:solidFill>
                <a:latin typeface="Aptos"/>
              </a:rPr>
              <a:t>1997–2012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446520" y="4449980"/>
            <a:ext cx="2377440" cy="219456"/>
          </a:xfrm>
          <a:prstGeom prst="rect">
            <a:avLst/>
          </a:prstGeom>
          <a:noFill/>
        </p:spPr>
        <p:txBody>
          <a:bodyPr wrap="none" lIns="45720" tIns="18288" rIns="45720" bIns="18288">
            <a:spAutoFit/>
          </a:bodyPr>
          <a:lstStyle/>
          <a:p>
            <a:pPr algn="l"/>
            <a:r>
              <a:rPr sz="1350" b="1">
                <a:solidFill>
                  <a:srgbClr val="007EBC"/>
                </a:solidFill>
                <a:latin typeface="Aptos"/>
              </a:rPr>
              <a:t>Pokolenie Z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446520" y="4687724"/>
            <a:ext cx="4892040" cy="182880"/>
          </a:xfrm>
          <a:prstGeom prst="rect">
            <a:avLst/>
          </a:prstGeom>
          <a:noFill/>
        </p:spPr>
        <p:txBody>
          <a:bodyPr wrap="none" lIns="45720" tIns="18288" rIns="45720" bIns="18288">
            <a:spAutoFit/>
          </a:bodyPr>
          <a:lstStyle/>
          <a:p>
            <a:pPr algn="l"/>
            <a:r>
              <a:rPr sz="1050" b="0">
                <a:solidFill>
                  <a:srgbClr val="303030"/>
                </a:solidFill>
                <a:latin typeface="Aptos"/>
              </a:rPr>
              <a:t>technologia, szybkość, autentyczność, work-life balance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778240" y="6035040"/>
            <a:ext cx="2743200" cy="164592"/>
          </a:xfrm>
          <a:prstGeom prst="rect">
            <a:avLst/>
          </a:prstGeom>
          <a:noFill/>
        </p:spPr>
        <p:txBody>
          <a:bodyPr wrap="none" lIns="45720" tIns="18288" rIns="45720" bIns="18288">
            <a:spAutoFit/>
          </a:bodyPr>
          <a:lstStyle/>
          <a:p>
            <a:pPr algn="r"/>
            <a:r>
              <a:rPr sz="850" b="0">
                <a:solidFill>
                  <a:srgbClr val="6E6E6E"/>
                </a:solidFill>
                <a:latin typeface="Aptos"/>
              </a:rPr>
              <a:t>Daty są orientacyjne.</a:t>
            </a:r>
          </a:p>
        </p:txBody>
      </p:sp>
    </p:spTree>
    <p:extLst>
      <p:ext uri="{BB962C8B-B14F-4D97-AF65-F5344CB8AC3E}">
        <p14:creationId xmlns:p14="http://schemas.microsoft.com/office/powerpoint/2010/main" val="14365299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3EDAF1-9ABD-D97A-0F9C-1A5265F6A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7" name="Obraz 6" descr="Obraz 6">
            <a:extLst>
              <a:ext uri="{FF2B5EF4-FFF2-40B4-BE49-F238E27FC236}">
                <a16:creationId xmlns:a16="http://schemas.microsoft.com/office/drawing/2014/main" id="{9563A766-FC22-BD4F-97CD-285F46CE1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379" y="893351"/>
            <a:ext cx="1483823" cy="8534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8" name="Obraz 7" descr="Obraz 7">
            <a:extLst>
              <a:ext uri="{FF2B5EF4-FFF2-40B4-BE49-F238E27FC236}">
                <a16:creationId xmlns:a16="http://schemas.microsoft.com/office/drawing/2014/main" id="{0E639EC7-82CF-E6CE-5B2E-99F3F7258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032" y="3009636"/>
            <a:ext cx="1418081" cy="876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9" name="Obraz 8" descr="Obraz 8">
            <a:extLst>
              <a:ext uri="{FF2B5EF4-FFF2-40B4-BE49-F238E27FC236}">
                <a16:creationId xmlns:a16="http://schemas.microsoft.com/office/drawing/2014/main" id="{5358DE44-C5E8-8ACC-4452-3F962C35A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989" y="4349452"/>
            <a:ext cx="1422124" cy="969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0" name="Obraz 9" descr="Obraz 9">
            <a:extLst>
              <a:ext uri="{FF2B5EF4-FFF2-40B4-BE49-F238E27FC236}">
                <a16:creationId xmlns:a16="http://schemas.microsoft.com/office/drawing/2014/main" id="{37CD5318-134D-7F3C-C7A4-16B530982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8622" y="5607480"/>
            <a:ext cx="1390491" cy="968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1" name="Obraz 10" descr="Obraz 10">
            <a:extLst>
              <a:ext uri="{FF2B5EF4-FFF2-40B4-BE49-F238E27FC236}">
                <a16:creationId xmlns:a16="http://schemas.microsoft.com/office/drawing/2014/main" id="{9AB098BC-0AA4-7E04-D9F2-2E72CFC516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9932" y="10494"/>
            <a:ext cx="1485901" cy="609601"/>
          </a:xfrm>
          <a:prstGeom prst="rect">
            <a:avLst/>
          </a:prstGeom>
          <a:ln w="12700">
            <a:miter lim="400000"/>
          </a:ln>
        </p:spPr>
      </p:pic>
      <p:sp>
        <p:nvSpPr>
          <p:cNvPr id="1072" name="Prostokąt 15">
            <a:extLst>
              <a:ext uri="{FF2B5EF4-FFF2-40B4-BE49-F238E27FC236}">
                <a16:creationId xmlns:a16="http://schemas.microsoft.com/office/drawing/2014/main" id="{510CA14E-2570-D2FA-714E-6D98B02AE093}"/>
              </a:ext>
            </a:extLst>
          </p:cNvPr>
          <p:cNvSpPr/>
          <p:nvPr/>
        </p:nvSpPr>
        <p:spPr>
          <a:xfrm>
            <a:off x="3109770" y="275459"/>
            <a:ext cx="7490399" cy="646331"/>
          </a:xfrm>
          <a:prstGeom prst="rect">
            <a:avLst/>
          </a:prstGeom>
          <a:solidFill>
            <a:schemeClr val="accent4">
              <a:satOff val="-5833"/>
              <a:lumOff val="13235"/>
            </a:schemeClr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2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sz="1200" dirty="0" err="1"/>
              <a:t>Świadomy</a:t>
            </a:r>
            <a:r>
              <a:rPr sz="1200" dirty="0"/>
              <a:t> </a:t>
            </a:r>
            <a:r>
              <a:rPr sz="1200" dirty="0" err="1"/>
              <a:t>wzrost</a:t>
            </a:r>
            <a:r>
              <a:rPr sz="1200" dirty="0"/>
              <a:t> </a:t>
            </a:r>
            <a:r>
              <a:rPr sz="1200" dirty="0" err="1"/>
              <a:t>i</a:t>
            </a:r>
            <a:r>
              <a:rPr sz="1200" dirty="0"/>
              <a:t> </a:t>
            </a:r>
            <a:r>
              <a:rPr sz="1200" dirty="0" err="1"/>
              <a:t>efektywność</a:t>
            </a:r>
            <a:r>
              <a:rPr sz="1200" dirty="0"/>
              <a:t> </a:t>
            </a:r>
            <a:r>
              <a:rPr sz="1200" dirty="0" err="1"/>
              <a:t>operacyjna</a:t>
            </a:r>
            <a:r>
              <a:rPr sz="1200" dirty="0"/>
              <a:t>:</a:t>
            </a:r>
          </a:p>
          <a:p>
            <a:pPr algn="ctr">
              <a:defRPr sz="12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sz="1200" dirty="0" err="1"/>
              <a:t>Koncentracja</a:t>
            </a:r>
            <a:r>
              <a:rPr sz="1200" dirty="0"/>
              <a:t> </a:t>
            </a:r>
            <a:r>
              <a:rPr sz="1200" dirty="0" err="1"/>
              <a:t>na</a:t>
            </a:r>
            <a:r>
              <a:rPr sz="1200" dirty="0"/>
              <a:t> </a:t>
            </a:r>
            <a:r>
              <a:rPr sz="1200" dirty="0" err="1"/>
              <a:t>aktualnych</a:t>
            </a:r>
            <a:r>
              <a:rPr sz="1200" dirty="0"/>
              <a:t> </a:t>
            </a:r>
            <a:r>
              <a:rPr sz="1200" dirty="0" err="1"/>
              <a:t>i</a:t>
            </a:r>
            <a:r>
              <a:rPr sz="1200" dirty="0"/>
              <a:t> </a:t>
            </a:r>
            <a:r>
              <a:rPr sz="1200" dirty="0" err="1"/>
              <a:t>przyszłych</a:t>
            </a:r>
            <a:r>
              <a:rPr sz="1200" dirty="0"/>
              <a:t> </a:t>
            </a:r>
            <a:r>
              <a:rPr sz="1200" dirty="0" err="1"/>
              <a:t>potrzebach</a:t>
            </a:r>
            <a:r>
              <a:rPr sz="1200" dirty="0"/>
              <a:t> </a:t>
            </a:r>
            <a:r>
              <a:rPr sz="1200" dirty="0" err="1"/>
              <a:t>klientów</a:t>
            </a:r>
            <a:r>
              <a:rPr sz="1200" dirty="0"/>
              <a:t>, </a:t>
            </a:r>
            <a:r>
              <a:rPr sz="1200" dirty="0" err="1"/>
              <a:t>uproszczenie</a:t>
            </a:r>
            <a:r>
              <a:rPr sz="1200" dirty="0"/>
              <a:t> </a:t>
            </a:r>
            <a:r>
              <a:rPr sz="1200" dirty="0" err="1"/>
              <a:t>i</a:t>
            </a:r>
            <a:r>
              <a:rPr sz="1200" dirty="0"/>
              <a:t> </a:t>
            </a:r>
            <a:r>
              <a:rPr sz="1200" dirty="0" err="1"/>
              <a:t>rozwój</a:t>
            </a:r>
            <a:r>
              <a:rPr sz="1200" dirty="0"/>
              <a:t> </a:t>
            </a:r>
            <a:r>
              <a:rPr sz="1200" dirty="0" err="1"/>
              <a:t>oferty</a:t>
            </a:r>
            <a:r>
              <a:rPr sz="1200" dirty="0"/>
              <a:t> w </a:t>
            </a:r>
            <a:r>
              <a:rPr sz="1200" dirty="0" err="1"/>
              <a:t>celu</a:t>
            </a:r>
            <a:r>
              <a:rPr sz="1200" dirty="0"/>
              <a:t> </a:t>
            </a:r>
            <a:r>
              <a:rPr sz="1200" dirty="0" err="1"/>
              <a:t>zwiększenia</a:t>
            </a:r>
            <a:r>
              <a:rPr sz="1200" dirty="0"/>
              <a:t> </a:t>
            </a:r>
            <a:r>
              <a:rPr sz="1200" dirty="0" err="1"/>
              <a:t>pozycji</a:t>
            </a:r>
            <a:r>
              <a:rPr sz="1200" dirty="0"/>
              <a:t> </a:t>
            </a:r>
            <a:r>
              <a:rPr sz="1200" dirty="0" err="1"/>
              <a:t>rynkowej</a:t>
            </a:r>
            <a:r>
              <a:rPr sz="1200" dirty="0"/>
              <a:t> </a:t>
            </a:r>
            <a:r>
              <a:rPr sz="1200" dirty="0" err="1"/>
              <a:t>oraz</a:t>
            </a:r>
            <a:r>
              <a:rPr sz="1200" dirty="0"/>
              <a:t> </a:t>
            </a:r>
            <a:r>
              <a:rPr sz="1200" dirty="0" err="1"/>
              <a:t>osiągnięcie</a:t>
            </a:r>
            <a:r>
              <a:rPr sz="1200" dirty="0"/>
              <a:t> </a:t>
            </a:r>
            <a:r>
              <a:rPr sz="1200" dirty="0" err="1"/>
              <a:t>efektywności</a:t>
            </a:r>
            <a:r>
              <a:rPr sz="1200" dirty="0"/>
              <a:t> </a:t>
            </a:r>
            <a:r>
              <a:rPr sz="1200" dirty="0" err="1"/>
              <a:t>operacyjnej</a:t>
            </a:r>
            <a:r>
              <a:rPr sz="1200" dirty="0"/>
              <a:t>.</a:t>
            </a:r>
          </a:p>
        </p:txBody>
      </p:sp>
      <p:sp>
        <p:nvSpPr>
          <p:cNvPr id="1073" name="Łącznik prosty 17">
            <a:extLst>
              <a:ext uri="{FF2B5EF4-FFF2-40B4-BE49-F238E27FC236}">
                <a16:creationId xmlns:a16="http://schemas.microsoft.com/office/drawing/2014/main" id="{14438200-176F-B32C-B61F-161F9B6AD24D}"/>
              </a:ext>
            </a:extLst>
          </p:cNvPr>
          <p:cNvSpPr/>
          <p:nvPr/>
        </p:nvSpPr>
        <p:spPr>
          <a:xfrm>
            <a:off x="1919535" y="2587666"/>
            <a:ext cx="8533312" cy="1"/>
          </a:xfrm>
          <a:prstGeom prst="line">
            <a:avLst/>
          </a:prstGeom>
          <a:ln w="25400">
            <a:solidFill>
              <a:schemeClr val="accent5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074" name="Łącznik prosty 19">
            <a:extLst>
              <a:ext uri="{FF2B5EF4-FFF2-40B4-BE49-F238E27FC236}">
                <a16:creationId xmlns:a16="http://schemas.microsoft.com/office/drawing/2014/main" id="{74448152-F80C-83EA-DA2D-3803DC24306B}"/>
              </a:ext>
            </a:extLst>
          </p:cNvPr>
          <p:cNvSpPr/>
          <p:nvPr/>
        </p:nvSpPr>
        <p:spPr>
          <a:xfrm>
            <a:off x="3114135" y="4445445"/>
            <a:ext cx="8533312" cy="1"/>
          </a:xfrm>
          <a:prstGeom prst="line">
            <a:avLst/>
          </a:prstGeom>
          <a:ln w="25400">
            <a:solidFill>
              <a:schemeClr val="accent5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075" name="Łącznik prosty 20">
            <a:extLst>
              <a:ext uri="{FF2B5EF4-FFF2-40B4-BE49-F238E27FC236}">
                <a16:creationId xmlns:a16="http://schemas.microsoft.com/office/drawing/2014/main" id="{DAFE14AC-D500-0022-5283-8D8F37990A7F}"/>
              </a:ext>
            </a:extLst>
          </p:cNvPr>
          <p:cNvSpPr/>
          <p:nvPr/>
        </p:nvSpPr>
        <p:spPr>
          <a:xfrm>
            <a:off x="3114135" y="5233401"/>
            <a:ext cx="8533312" cy="1"/>
          </a:xfrm>
          <a:prstGeom prst="line">
            <a:avLst/>
          </a:prstGeom>
          <a:ln w="25400">
            <a:solidFill>
              <a:schemeClr val="accent5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076" name="Prostokąt 21">
            <a:extLst>
              <a:ext uri="{FF2B5EF4-FFF2-40B4-BE49-F238E27FC236}">
                <a16:creationId xmlns:a16="http://schemas.microsoft.com/office/drawing/2014/main" id="{0D8A307A-FF36-03B6-49F0-8965376E03CA}"/>
              </a:ext>
            </a:extLst>
          </p:cNvPr>
          <p:cNvSpPr txBox="1"/>
          <p:nvPr/>
        </p:nvSpPr>
        <p:spPr>
          <a:xfrm>
            <a:off x="3106876" y="943124"/>
            <a:ext cx="3685766" cy="87884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200" b="1">
                <a:solidFill>
                  <a:srgbClr val="0D0D0D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sz="1200" dirty="0" err="1"/>
              <a:t>Redefinicja</a:t>
            </a:r>
            <a:r>
              <a:rPr sz="1200" dirty="0"/>
              <a:t> </a:t>
            </a:r>
            <a:r>
              <a:rPr sz="1200" dirty="0" err="1"/>
              <a:t>oferty</a:t>
            </a:r>
            <a:r>
              <a:rPr sz="1200" dirty="0"/>
              <a:t>: </a:t>
            </a:r>
          </a:p>
          <a:p>
            <a:pPr algn="ctr">
              <a:defRPr sz="900">
                <a:solidFill>
                  <a:srgbClr val="0D0D0D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sz="900" dirty="0" err="1"/>
              <a:t>Koncentracja</a:t>
            </a:r>
            <a:r>
              <a:rPr sz="900" dirty="0"/>
              <a:t> </a:t>
            </a:r>
            <a:r>
              <a:rPr sz="900" dirty="0" err="1"/>
              <a:t>na</a:t>
            </a:r>
            <a:r>
              <a:rPr sz="900" dirty="0"/>
              <a:t> </a:t>
            </a:r>
            <a:r>
              <a:rPr sz="900" dirty="0" err="1"/>
              <a:t>rentownych</a:t>
            </a:r>
            <a:r>
              <a:rPr sz="900" dirty="0"/>
              <a:t> </a:t>
            </a:r>
            <a:r>
              <a:rPr sz="900" dirty="0" err="1"/>
              <a:t>elementach</a:t>
            </a:r>
            <a:r>
              <a:rPr sz="900" dirty="0"/>
              <a:t> </a:t>
            </a:r>
            <a:r>
              <a:rPr sz="900" dirty="0" err="1"/>
              <a:t>oferty</a:t>
            </a:r>
            <a:r>
              <a:rPr sz="900" dirty="0"/>
              <a:t> </a:t>
            </a:r>
            <a:r>
              <a:rPr sz="900" dirty="0" err="1"/>
              <a:t>i</a:t>
            </a:r>
            <a:r>
              <a:rPr sz="900" dirty="0"/>
              <a:t> </a:t>
            </a:r>
            <a:r>
              <a:rPr sz="900" dirty="0" err="1"/>
              <a:t>świadomie</a:t>
            </a:r>
            <a:r>
              <a:rPr sz="900" dirty="0"/>
              <a:t> </a:t>
            </a:r>
            <a:r>
              <a:rPr sz="900" dirty="0" err="1"/>
              <a:t>zarządzanych</a:t>
            </a:r>
            <a:r>
              <a:rPr sz="900" dirty="0"/>
              <a:t> </a:t>
            </a:r>
            <a:r>
              <a:rPr sz="900" dirty="0" err="1"/>
              <a:t>efektywnych</a:t>
            </a:r>
            <a:r>
              <a:rPr sz="900" dirty="0"/>
              <a:t> </a:t>
            </a:r>
            <a:r>
              <a:rPr sz="900" dirty="0" err="1"/>
              <a:t>inwestycjach</a:t>
            </a:r>
            <a:endParaRPr sz="900" dirty="0"/>
          </a:p>
          <a:p>
            <a:pPr algn="ctr">
              <a:defRPr sz="1200" b="1">
                <a:solidFill>
                  <a:srgbClr val="0D0D0D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sz="1200" dirty="0" err="1"/>
              <a:t>Czynniki</a:t>
            </a:r>
            <a:r>
              <a:rPr sz="1200" dirty="0"/>
              <a:t> </a:t>
            </a:r>
            <a:r>
              <a:rPr sz="1200" dirty="0" err="1"/>
              <a:t>rozwoju</a:t>
            </a:r>
            <a:r>
              <a:rPr sz="1200" dirty="0"/>
              <a:t> </a:t>
            </a:r>
            <a:r>
              <a:rPr sz="1200" dirty="0" err="1"/>
              <a:t>oferty</a:t>
            </a:r>
            <a:r>
              <a:rPr sz="1200" dirty="0"/>
              <a:t>:</a:t>
            </a:r>
          </a:p>
          <a:p>
            <a:pPr algn="ctr">
              <a:defRPr sz="900" b="1">
                <a:solidFill>
                  <a:srgbClr val="0D0D0D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pl-PL" sz="900" dirty="0" err="1"/>
              <a:t>mult</a:t>
            </a:r>
            <a:r>
              <a:rPr sz="900" dirty="0" err="1"/>
              <a:t>ichanel</a:t>
            </a:r>
            <a:r>
              <a:rPr sz="900" dirty="0"/>
              <a:t>, </a:t>
            </a:r>
            <a:r>
              <a:rPr sz="900" dirty="0" err="1"/>
              <a:t>własna</a:t>
            </a:r>
            <a:r>
              <a:rPr sz="900" dirty="0"/>
              <a:t> </a:t>
            </a:r>
            <a:r>
              <a:rPr sz="900" dirty="0" err="1"/>
              <a:t>marka</a:t>
            </a:r>
            <a:r>
              <a:rPr sz="900" dirty="0"/>
              <a:t>, </a:t>
            </a:r>
            <a:r>
              <a:rPr sz="900" dirty="0" err="1"/>
              <a:t>rozwój</a:t>
            </a:r>
            <a:r>
              <a:rPr sz="900" dirty="0"/>
              <a:t> </a:t>
            </a:r>
            <a:r>
              <a:rPr sz="900" dirty="0" err="1"/>
              <a:t>sieci</a:t>
            </a:r>
            <a:r>
              <a:rPr sz="900" dirty="0"/>
              <a:t> </a:t>
            </a:r>
            <a:r>
              <a:rPr sz="900" dirty="0" err="1"/>
              <a:t>sklepów</a:t>
            </a:r>
            <a:endParaRPr sz="900" dirty="0"/>
          </a:p>
        </p:txBody>
      </p:sp>
      <p:sp>
        <p:nvSpPr>
          <p:cNvPr id="1077" name="Prostokąt 23">
            <a:extLst>
              <a:ext uri="{FF2B5EF4-FFF2-40B4-BE49-F238E27FC236}">
                <a16:creationId xmlns:a16="http://schemas.microsoft.com/office/drawing/2014/main" id="{53AEBEB9-3AB1-1664-5D6A-00B1B3E9A025}"/>
              </a:ext>
            </a:extLst>
          </p:cNvPr>
          <p:cNvSpPr txBox="1"/>
          <p:nvPr/>
        </p:nvSpPr>
        <p:spPr>
          <a:xfrm>
            <a:off x="6917336" y="978978"/>
            <a:ext cx="3685766" cy="69249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200" b="1">
                <a:solidFill>
                  <a:srgbClr val="0D0D0D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sz="1200"/>
              <a:t>Efektywność operacyjna: </a:t>
            </a:r>
          </a:p>
          <a:p>
            <a:pPr>
              <a:defRPr sz="900">
                <a:solidFill>
                  <a:srgbClr val="0D0D0D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sz="900"/>
              <a:t>Efektywne wykorzystanie zasobów: </a:t>
            </a:r>
          </a:p>
          <a:p>
            <a:pPr marL="171450" indent="-171450">
              <a:buSzPct val="100000"/>
              <a:buChar char="▪"/>
              <a:defRPr sz="900">
                <a:solidFill>
                  <a:srgbClr val="0D0D0D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sz="900"/>
              <a:t>System zarządzania: efektywne procesy i przepływy międzyprocesowe</a:t>
            </a:r>
          </a:p>
          <a:p>
            <a:pPr marL="171450" indent="-171450">
              <a:buSzPct val="100000"/>
              <a:buChar char="▪"/>
              <a:defRPr sz="900">
                <a:solidFill>
                  <a:srgbClr val="0D0D0D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sz="900"/>
              <a:t>Zasoby: alokacja zasobów do kluczowych inicjatyw i procesów</a:t>
            </a:r>
          </a:p>
        </p:txBody>
      </p:sp>
      <p:sp>
        <p:nvSpPr>
          <p:cNvPr id="1078" name="Prostokąt 24">
            <a:extLst>
              <a:ext uri="{FF2B5EF4-FFF2-40B4-BE49-F238E27FC236}">
                <a16:creationId xmlns:a16="http://schemas.microsoft.com/office/drawing/2014/main" id="{CD8E39D4-C59B-6D5F-21BC-26DBCD3DC2EE}"/>
              </a:ext>
            </a:extLst>
          </p:cNvPr>
          <p:cNvSpPr txBox="1"/>
          <p:nvPr/>
        </p:nvSpPr>
        <p:spPr>
          <a:xfrm>
            <a:off x="3116120" y="2706666"/>
            <a:ext cx="7503099" cy="446276"/>
          </a:xfrm>
          <a:prstGeom prst="rect">
            <a:avLst/>
          </a:prstGeom>
          <a:solidFill>
            <a:schemeClr val="accent4">
              <a:satOff val="-5833"/>
              <a:lumOff val="13235"/>
            </a:schemeClr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1" algn="ctr">
              <a:defRPr sz="12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sz="1200"/>
              <a:t>Budowanie relacji z klientami: </a:t>
            </a:r>
            <a:r>
              <a:rPr sz="1100"/>
              <a:t>wyjątkowe usługi, bliski kontakt z klientem, dbałość o obsługę sprzedażową i posprzedażną</a:t>
            </a:r>
          </a:p>
        </p:txBody>
      </p:sp>
      <p:sp>
        <p:nvSpPr>
          <p:cNvPr id="1079" name="Prostokąt 25">
            <a:extLst>
              <a:ext uri="{FF2B5EF4-FFF2-40B4-BE49-F238E27FC236}">
                <a16:creationId xmlns:a16="http://schemas.microsoft.com/office/drawing/2014/main" id="{E1374947-08FF-E782-8196-0E814A379FFF}"/>
              </a:ext>
            </a:extLst>
          </p:cNvPr>
          <p:cNvSpPr txBox="1"/>
          <p:nvPr/>
        </p:nvSpPr>
        <p:spPr>
          <a:xfrm>
            <a:off x="3114775" y="3154245"/>
            <a:ext cx="1791640" cy="1231106"/>
          </a:xfrm>
          <a:prstGeom prst="rect">
            <a:avLst/>
          </a:prstGeom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1" algn="ctr">
              <a:defRPr sz="1200" b="1">
                <a:solidFill>
                  <a:srgbClr val="0D0D0D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sz="1200" dirty="0" err="1"/>
              <a:t>Kanał</a:t>
            </a:r>
            <a:r>
              <a:rPr sz="1200" dirty="0"/>
              <a:t> </a:t>
            </a:r>
            <a:r>
              <a:rPr sz="1200" dirty="0" err="1"/>
              <a:t>sprzedaży</a:t>
            </a:r>
            <a:r>
              <a:rPr sz="1200" dirty="0"/>
              <a:t> - </a:t>
            </a:r>
            <a:r>
              <a:rPr lang="pl-PL" sz="1200" dirty="0"/>
              <a:t>A</a:t>
            </a:r>
            <a:r>
              <a:rPr sz="1200" dirty="0"/>
              <a:t>:</a:t>
            </a:r>
          </a:p>
          <a:p>
            <a:pPr marL="100263" indent="-100263">
              <a:buSzPct val="100000"/>
              <a:buChar char="•"/>
              <a:defRPr sz="1000">
                <a:latin typeface="+mn-lt"/>
                <a:ea typeface="+mn-ea"/>
                <a:cs typeface="+mn-cs"/>
                <a:sym typeface="Calibri"/>
              </a:defRPr>
            </a:pPr>
            <a:r>
              <a:rPr sz="1000" dirty="0" err="1"/>
              <a:t>Strategia</a:t>
            </a:r>
            <a:r>
              <a:rPr sz="1000" dirty="0"/>
              <a:t> </a:t>
            </a:r>
            <a:r>
              <a:rPr sz="1000" dirty="0" err="1"/>
              <a:t>utrzymania</a:t>
            </a:r>
            <a:r>
              <a:rPr sz="1000" dirty="0"/>
              <a:t> </a:t>
            </a:r>
            <a:r>
              <a:rPr sz="1000" dirty="0" err="1"/>
              <a:t>pozycji</a:t>
            </a:r>
            <a:r>
              <a:rPr sz="1000" dirty="0"/>
              <a:t> </a:t>
            </a:r>
            <a:r>
              <a:rPr sz="1000" dirty="0" err="1"/>
              <a:t>rynkowej</a:t>
            </a:r>
            <a:r>
              <a:rPr sz="1000" dirty="0"/>
              <a:t> z </a:t>
            </a:r>
            <a:r>
              <a:rPr sz="1000" dirty="0" err="1"/>
              <a:t>uwzględnieniem</a:t>
            </a:r>
            <a:r>
              <a:rPr sz="1000" dirty="0"/>
              <a:t> </a:t>
            </a:r>
            <a:r>
              <a:rPr sz="1000" dirty="0" err="1"/>
              <a:t>przejęcia</a:t>
            </a:r>
            <a:r>
              <a:rPr sz="1000" dirty="0"/>
              <a:t> </a:t>
            </a:r>
            <a:r>
              <a:rPr sz="1000" dirty="0" err="1"/>
              <a:t>wybranych</a:t>
            </a:r>
            <a:r>
              <a:rPr sz="1000" dirty="0"/>
              <a:t> </a:t>
            </a:r>
            <a:r>
              <a:rPr sz="1000" dirty="0" err="1"/>
              <a:t>strumieni</a:t>
            </a:r>
            <a:r>
              <a:rPr sz="1000" dirty="0"/>
              <a:t> </a:t>
            </a:r>
            <a:r>
              <a:rPr sz="1000" dirty="0" err="1"/>
              <a:t>przychodów</a:t>
            </a:r>
            <a:r>
              <a:rPr sz="1000" dirty="0"/>
              <a:t> </a:t>
            </a:r>
            <a:r>
              <a:rPr sz="1000" dirty="0" err="1"/>
              <a:t>przez</a:t>
            </a:r>
            <a:r>
              <a:rPr sz="1000" dirty="0"/>
              <a:t> </a:t>
            </a:r>
            <a:r>
              <a:rPr sz="1000" dirty="0" err="1"/>
              <a:t>detal</a:t>
            </a:r>
            <a:endParaRPr sz="1000" dirty="0"/>
          </a:p>
          <a:p>
            <a:pPr marL="100263" indent="-100263">
              <a:buSzPct val="100000"/>
              <a:buChar char="•"/>
              <a:defRPr sz="1000">
                <a:latin typeface="+mn-lt"/>
                <a:ea typeface="+mn-ea"/>
                <a:cs typeface="+mn-cs"/>
                <a:sym typeface="Calibri"/>
              </a:defRPr>
            </a:pPr>
            <a:r>
              <a:rPr sz="1000" dirty="0" err="1"/>
              <a:t>Koncentracja</a:t>
            </a:r>
            <a:r>
              <a:rPr sz="1000" dirty="0"/>
              <a:t> </a:t>
            </a:r>
            <a:r>
              <a:rPr sz="1000" dirty="0" err="1"/>
              <a:t>na</a:t>
            </a:r>
            <a:r>
              <a:rPr sz="1000" dirty="0"/>
              <a:t> </a:t>
            </a:r>
            <a:r>
              <a:rPr sz="1000" dirty="0" err="1"/>
              <a:t>rentowności</a:t>
            </a:r>
            <a:endParaRPr sz="1000" dirty="0"/>
          </a:p>
        </p:txBody>
      </p:sp>
      <p:sp>
        <p:nvSpPr>
          <p:cNvPr id="1080" name="Prostokąt 26">
            <a:extLst>
              <a:ext uri="{FF2B5EF4-FFF2-40B4-BE49-F238E27FC236}">
                <a16:creationId xmlns:a16="http://schemas.microsoft.com/office/drawing/2014/main" id="{7C4DDBA3-C7CD-449F-D71A-2EA468FB325C}"/>
              </a:ext>
            </a:extLst>
          </p:cNvPr>
          <p:cNvSpPr txBox="1"/>
          <p:nvPr/>
        </p:nvSpPr>
        <p:spPr>
          <a:xfrm>
            <a:off x="4961560" y="3147137"/>
            <a:ext cx="2094327" cy="1120141"/>
          </a:xfrm>
          <a:prstGeom prst="rect">
            <a:avLst/>
          </a:prstGeom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1" algn="ctr">
              <a:defRPr sz="1200" b="1">
                <a:solidFill>
                  <a:srgbClr val="0D0D0D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sz="1200" dirty="0" err="1"/>
              <a:t>Kanał</a:t>
            </a:r>
            <a:r>
              <a:rPr sz="1200" dirty="0"/>
              <a:t> </a:t>
            </a:r>
            <a:r>
              <a:rPr sz="1200" dirty="0" err="1"/>
              <a:t>sprzedaży</a:t>
            </a:r>
            <a:r>
              <a:rPr sz="1200" dirty="0"/>
              <a:t> - </a:t>
            </a:r>
            <a:r>
              <a:rPr lang="pl-PL" sz="1200" dirty="0"/>
              <a:t>B</a:t>
            </a:r>
            <a:endParaRPr sz="1200" dirty="0"/>
          </a:p>
          <a:p>
            <a:pPr marL="100263" indent="-100263">
              <a:buSzPct val="100000"/>
              <a:buChar char="•"/>
              <a:defRPr sz="900">
                <a:latin typeface="+mn-lt"/>
                <a:ea typeface="+mn-ea"/>
                <a:cs typeface="+mn-cs"/>
                <a:sym typeface="Calibri"/>
              </a:defRPr>
            </a:pPr>
            <a:r>
              <a:rPr sz="900" dirty="0" err="1"/>
              <a:t>Strategia</a:t>
            </a:r>
            <a:r>
              <a:rPr sz="900" dirty="0"/>
              <a:t> </a:t>
            </a:r>
            <a:r>
              <a:rPr sz="900" dirty="0" err="1"/>
              <a:t>utrzymania</a:t>
            </a:r>
            <a:r>
              <a:rPr sz="900" dirty="0"/>
              <a:t> </a:t>
            </a:r>
            <a:r>
              <a:rPr sz="900" dirty="0" err="1"/>
              <a:t>utrzymania</a:t>
            </a:r>
            <a:r>
              <a:rPr sz="900" dirty="0"/>
              <a:t> </a:t>
            </a:r>
            <a:r>
              <a:rPr sz="900" dirty="0" err="1"/>
              <a:t>pozycji</a:t>
            </a:r>
            <a:r>
              <a:rPr sz="900" dirty="0"/>
              <a:t> </a:t>
            </a:r>
            <a:r>
              <a:rPr sz="900" dirty="0" err="1"/>
              <a:t>rynkowej</a:t>
            </a:r>
            <a:r>
              <a:rPr sz="900" dirty="0"/>
              <a:t> </a:t>
            </a:r>
            <a:r>
              <a:rPr sz="900" dirty="0" err="1"/>
              <a:t>przez</a:t>
            </a:r>
            <a:r>
              <a:rPr sz="900" dirty="0"/>
              <a:t> </a:t>
            </a:r>
            <a:r>
              <a:rPr sz="900" dirty="0" err="1"/>
              <a:t>sprzedaż</a:t>
            </a:r>
            <a:r>
              <a:rPr sz="900" dirty="0"/>
              <a:t> </a:t>
            </a:r>
            <a:r>
              <a:rPr sz="900" dirty="0" err="1"/>
              <a:t>wiązaną</a:t>
            </a:r>
            <a:endParaRPr sz="900" dirty="0"/>
          </a:p>
          <a:p>
            <a:pPr marL="100263" indent="-100263">
              <a:buSzPct val="100000"/>
              <a:buChar char="•"/>
              <a:defRPr sz="900">
                <a:latin typeface="+mn-lt"/>
                <a:ea typeface="+mn-ea"/>
                <a:cs typeface="+mn-cs"/>
                <a:sym typeface="Calibri"/>
              </a:defRPr>
            </a:pPr>
            <a:r>
              <a:rPr sz="900" dirty="0" err="1"/>
              <a:t>Koncentracja</a:t>
            </a:r>
            <a:r>
              <a:rPr sz="900" dirty="0"/>
              <a:t> </a:t>
            </a:r>
            <a:r>
              <a:rPr sz="900" dirty="0" err="1"/>
              <a:t>na</a:t>
            </a:r>
            <a:r>
              <a:rPr sz="900" dirty="0"/>
              <a:t> </a:t>
            </a:r>
            <a:r>
              <a:rPr sz="900" dirty="0" err="1"/>
              <a:t>rentowności</a:t>
            </a:r>
            <a:r>
              <a:rPr sz="900" dirty="0"/>
              <a:t> </a:t>
            </a:r>
            <a:r>
              <a:rPr sz="900" dirty="0" err="1"/>
              <a:t>i</a:t>
            </a:r>
            <a:r>
              <a:rPr sz="900" dirty="0"/>
              <a:t> </a:t>
            </a:r>
            <a:r>
              <a:rPr sz="900" dirty="0" err="1"/>
              <a:t>wzroście</a:t>
            </a:r>
            <a:r>
              <a:rPr sz="900" dirty="0"/>
              <a:t> </a:t>
            </a:r>
            <a:r>
              <a:rPr sz="900" dirty="0" err="1"/>
              <a:t>przychodu</a:t>
            </a:r>
            <a:r>
              <a:rPr sz="900" dirty="0"/>
              <a:t> </a:t>
            </a:r>
            <a:r>
              <a:rPr sz="900" dirty="0" err="1"/>
              <a:t>na</a:t>
            </a:r>
            <a:r>
              <a:rPr sz="900" dirty="0"/>
              <a:t> </a:t>
            </a:r>
            <a:r>
              <a:rPr sz="900" dirty="0" err="1"/>
              <a:t>kliencie</a:t>
            </a:r>
            <a:r>
              <a:rPr sz="900" dirty="0"/>
              <a:t> </a:t>
            </a:r>
          </a:p>
          <a:p>
            <a:pPr marL="100263" indent="-100263">
              <a:buSzPct val="100000"/>
              <a:buChar char="•"/>
              <a:defRPr sz="900">
                <a:latin typeface="+mn-lt"/>
                <a:ea typeface="+mn-ea"/>
                <a:cs typeface="+mn-cs"/>
                <a:sym typeface="Calibri"/>
              </a:defRPr>
            </a:pPr>
            <a:r>
              <a:rPr sz="900" dirty="0" err="1"/>
              <a:t>Zwiększenie</a:t>
            </a:r>
            <a:r>
              <a:rPr sz="900" dirty="0"/>
              <a:t> </a:t>
            </a:r>
            <a:r>
              <a:rPr sz="900" dirty="0" err="1"/>
              <a:t>udziału</a:t>
            </a:r>
            <a:r>
              <a:rPr sz="900" dirty="0"/>
              <a:t> </a:t>
            </a:r>
            <a:r>
              <a:rPr sz="900" dirty="0" err="1"/>
              <a:t>detalu</a:t>
            </a:r>
            <a:r>
              <a:rPr sz="900" dirty="0"/>
              <a:t> w </a:t>
            </a:r>
            <a:r>
              <a:rPr sz="900" dirty="0" err="1"/>
              <a:t>całości</a:t>
            </a:r>
            <a:r>
              <a:rPr sz="900" dirty="0"/>
              <a:t> </a:t>
            </a:r>
            <a:r>
              <a:rPr sz="900" dirty="0" err="1"/>
              <a:t>przychodów</a:t>
            </a:r>
            <a:r>
              <a:rPr sz="900" dirty="0"/>
              <a:t> </a:t>
            </a:r>
          </a:p>
        </p:txBody>
      </p:sp>
      <p:sp>
        <p:nvSpPr>
          <p:cNvPr id="1081" name="Prostokąt 27">
            <a:extLst>
              <a:ext uri="{FF2B5EF4-FFF2-40B4-BE49-F238E27FC236}">
                <a16:creationId xmlns:a16="http://schemas.microsoft.com/office/drawing/2014/main" id="{D0963A47-ED16-7BCE-9A45-81641082A3D7}"/>
              </a:ext>
            </a:extLst>
          </p:cNvPr>
          <p:cNvSpPr txBox="1"/>
          <p:nvPr/>
        </p:nvSpPr>
        <p:spPr>
          <a:xfrm>
            <a:off x="7111030" y="3147136"/>
            <a:ext cx="2094327" cy="1046440"/>
          </a:xfrm>
          <a:prstGeom prst="rect">
            <a:avLst/>
          </a:prstGeom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1" algn="ctr">
              <a:defRPr sz="1200" b="1">
                <a:solidFill>
                  <a:srgbClr val="0D0D0D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sz="1200" dirty="0" err="1"/>
              <a:t>Kanał</a:t>
            </a:r>
            <a:r>
              <a:rPr sz="1200" dirty="0"/>
              <a:t> </a:t>
            </a:r>
            <a:r>
              <a:rPr sz="1200" dirty="0" err="1"/>
              <a:t>sprzedaży</a:t>
            </a:r>
            <a:r>
              <a:rPr sz="1200" dirty="0"/>
              <a:t> - </a:t>
            </a:r>
            <a:r>
              <a:rPr lang="pl-PL" sz="1200" dirty="0"/>
              <a:t>C</a:t>
            </a:r>
            <a:r>
              <a:rPr sz="1200" dirty="0"/>
              <a:t>:</a:t>
            </a:r>
          </a:p>
          <a:p>
            <a:pPr marL="120315" indent="-120315">
              <a:buSzPct val="100000"/>
              <a:buChar char="•"/>
              <a:defRPr sz="1000">
                <a:latin typeface="+mn-lt"/>
                <a:ea typeface="+mn-ea"/>
                <a:cs typeface="+mn-cs"/>
                <a:sym typeface="Calibri"/>
              </a:defRPr>
            </a:pPr>
            <a:r>
              <a:rPr sz="1000" dirty="0" err="1"/>
              <a:t>Transformacja</a:t>
            </a:r>
            <a:r>
              <a:rPr sz="1000" dirty="0"/>
              <a:t> </a:t>
            </a:r>
            <a:r>
              <a:rPr sz="1000" dirty="0" err="1"/>
              <a:t>klientów</a:t>
            </a:r>
            <a:r>
              <a:rPr sz="1000" dirty="0"/>
              <a:t> z </a:t>
            </a:r>
            <a:r>
              <a:rPr sz="1000" dirty="0" err="1"/>
              <a:t>fazy</a:t>
            </a:r>
            <a:r>
              <a:rPr sz="1000" dirty="0"/>
              <a:t> </a:t>
            </a:r>
            <a:r>
              <a:rPr sz="1000" dirty="0" err="1"/>
              <a:t>inwestycji</a:t>
            </a:r>
            <a:r>
              <a:rPr sz="1000" dirty="0"/>
              <a:t> do </a:t>
            </a:r>
            <a:r>
              <a:rPr sz="1000" dirty="0" err="1"/>
              <a:t>fazy</a:t>
            </a:r>
            <a:r>
              <a:rPr sz="1000" dirty="0"/>
              <a:t> </a:t>
            </a:r>
            <a:r>
              <a:rPr sz="1000" dirty="0" err="1"/>
              <a:t>utrzymania</a:t>
            </a:r>
            <a:r>
              <a:rPr sz="1000" dirty="0"/>
              <a:t> </a:t>
            </a:r>
            <a:r>
              <a:rPr sz="1000" dirty="0" err="1"/>
              <a:t>pozycji</a:t>
            </a:r>
            <a:r>
              <a:rPr sz="1000" dirty="0"/>
              <a:t> </a:t>
            </a:r>
            <a:r>
              <a:rPr sz="1000" dirty="0" err="1"/>
              <a:t>rynkowej</a:t>
            </a:r>
            <a:r>
              <a:rPr sz="1000" dirty="0"/>
              <a:t> </a:t>
            </a:r>
            <a:r>
              <a:rPr sz="1000" dirty="0" err="1"/>
              <a:t>przy</a:t>
            </a:r>
            <a:r>
              <a:rPr sz="1000" dirty="0"/>
              <a:t> </a:t>
            </a:r>
            <a:r>
              <a:rPr sz="1000" dirty="0" err="1"/>
              <a:t>założeniu</a:t>
            </a:r>
            <a:r>
              <a:rPr sz="1000" dirty="0"/>
              <a:t> </a:t>
            </a:r>
            <a:r>
              <a:rPr sz="1000" dirty="0" err="1"/>
              <a:t>przyrostu</a:t>
            </a:r>
            <a:r>
              <a:rPr sz="1000" dirty="0"/>
              <a:t> </a:t>
            </a:r>
            <a:r>
              <a:rPr sz="1000" dirty="0" err="1"/>
              <a:t>przychodów</a:t>
            </a:r>
            <a:endParaRPr sz="1000" dirty="0"/>
          </a:p>
          <a:p>
            <a:pPr marL="120315" indent="-120315">
              <a:buSzPct val="100000"/>
              <a:buChar char="•"/>
              <a:defRPr sz="1000">
                <a:latin typeface="+mn-lt"/>
                <a:ea typeface="+mn-ea"/>
                <a:cs typeface="+mn-cs"/>
                <a:sym typeface="Calibri"/>
              </a:defRPr>
            </a:pPr>
            <a:r>
              <a:rPr sz="1000" dirty="0" err="1"/>
              <a:t>Transformacja</a:t>
            </a:r>
            <a:r>
              <a:rPr sz="1000" dirty="0"/>
              <a:t> do </a:t>
            </a:r>
            <a:r>
              <a:rPr sz="1000" dirty="0" err="1"/>
              <a:t>omnichanel</a:t>
            </a:r>
            <a:endParaRPr sz="1000" dirty="0"/>
          </a:p>
        </p:txBody>
      </p:sp>
      <p:sp>
        <p:nvSpPr>
          <p:cNvPr id="1082" name="Prostokąt 21">
            <a:extLst>
              <a:ext uri="{FF2B5EF4-FFF2-40B4-BE49-F238E27FC236}">
                <a16:creationId xmlns:a16="http://schemas.microsoft.com/office/drawing/2014/main" id="{2DAAE4C7-279D-1B87-6AF9-1DC5BCF51757}"/>
              </a:ext>
            </a:extLst>
          </p:cNvPr>
          <p:cNvSpPr txBox="1"/>
          <p:nvPr/>
        </p:nvSpPr>
        <p:spPr>
          <a:xfrm>
            <a:off x="3106309" y="2197179"/>
            <a:ext cx="2559323" cy="24622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tabLst>
                <a:tab pos="266700" algn="l"/>
              </a:tabLst>
              <a:defRPr sz="1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lang="pl-PL" dirty="0"/>
              <a:t>5</a:t>
            </a:r>
            <a:r>
              <a:rPr dirty="0"/>
              <a:t>% </a:t>
            </a:r>
            <a:r>
              <a:rPr dirty="0" err="1"/>
              <a:t>rentowność</a:t>
            </a:r>
            <a:r>
              <a:rPr dirty="0"/>
              <a:t>, </a:t>
            </a:r>
            <a:r>
              <a:rPr dirty="0" err="1"/>
              <a:t>przychód</a:t>
            </a:r>
            <a:r>
              <a:rPr dirty="0"/>
              <a:t> 10-</a:t>
            </a:r>
            <a:r>
              <a:rPr lang="pl-PL" dirty="0"/>
              <a:t>2</a:t>
            </a:r>
            <a:r>
              <a:rPr dirty="0"/>
              <a:t>0% (</a:t>
            </a:r>
            <a:r>
              <a:rPr dirty="0" err="1"/>
              <a:t>rok</a:t>
            </a:r>
            <a:r>
              <a:rPr dirty="0"/>
              <a:t> do </a:t>
            </a:r>
            <a:r>
              <a:rPr dirty="0" err="1"/>
              <a:t>roku</a:t>
            </a:r>
            <a:r>
              <a:rPr dirty="0"/>
              <a:t>)  </a:t>
            </a:r>
          </a:p>
        </p:txBody>
      </p:sp>
      <p:sp>
        <p:nvSpPr>
          <p:cNvPr id="1083" name="Prostokąt 15">
            <a:extLst>
              <a:ext uri="{FF2B5EF4-FFF2-40B4-BE49-F238E27FC236}">
                <a16:creationId xmlns:a16="http://schemas.microsoft.com/office/drawing/2014/main" id="{D99D9FF5-0208-102A-07C2-665A218B7F9A}"/>
              </a:ext>
            </a:extLst>
          </p:cNvPr>
          <p:cNvSpPr/>
          <p:nvPr/>
        </p:nvSpPr>
        <p:spPr>
          <a:xfrm>
            <a:off x="3109770" y="1868602"/>
            <a:ext cx="7490399" cy="281941"/>
          </a:xfrm>
          <a:prstGeom prst="rect">
            <a:avLst/>
          </a:prstGeom>
          <a:solidFill>
            <a:schemeClr val="accent5">
              <a:satOff val="-25342"/>
              <a:lumOff val="14313"/>
            </a:schemeClr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Cel</a:t>
            </a:r>
          </a:p>
        </p:txBody>
      </p:sp>
      <p:sp>
        <p:nvSpPr>
          <p:cNvPr id="1084" name="Prostokąt 21">
            <a:extLst>
              <a:ext uri="{FF2B5EF4-FFF2-40B4-BE49-F238E27FC236}">
                <a16:creationId xmlns:a16="http://schemas.microsoft.com/office/drawing/2014/main" id="{C9B64551-022E-F318-7DEC-94E7CD663AFC}"/>
              </a:ext>
            </a:extLst>
          </p:cNvPr>
          <p:cNvSpPr txBox="1"/>
          <p:nvPr/>
        </p:nvSpPr>
        <p:spPr>
          <a:xfrm>
            <a:off x="5720774" y="2199426"/>
            <a:ext cx="2287438" cy="24622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tabLst>
                <a:tab pos="266700" algn="l"/>
              </a:tabLst>
              <a:defRPr sz="1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dirty="0" err="1"/>
              <a:t>Wprowadzenie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rynek</a:t>
            </a:r>
            <a:r>
              <a:rPr dirty="0"/>
              <a:t> „</a:t>
            </a:r>
            <a:r>
              <a:rPr lang="pl-PL" dirty="0" err="1"/>
              <a:t>multi</a:t>
            </a:r>
            <a:r>
              <a:rPr dirty="0"/>
              <a:t>channel”</a:t>
            </a:r>
          </a:p>
        </p:txBody>
      </p:sp>
      <p:sp>
        <p:nvSpPr>
          <p:cNvPr id="1085" name="Prostokąt 21">
            <a:extLst>
              <a:ext uri="{FF2B5EF4-FFF2-40B4-BE49-F238E27FC236}">
                <a16:creationId xmlns:a16="http://schemas.microsoft.com/office/drawing/2014/main" id="{8805BFA2-9E2B-D2F1-2D71-2F8165DC17D1}"/>
              </a:ext>
            </a:extLst>
          </p:cNvPr>
          <p:cNvSpPr txBox="1"/>
          <p:nvPr/>
        </p:nvSpPr>
        <p:spPr>
          <a:xfrm>
            <a:off x="8066532" y="2199426"/>
            <a:ext cx="1030255" cy="24622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tabLst>
                <a:tab pos="266700" algn="l"/>
              </a:tabLst>
              <a:defRPr sz="1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Własna marka</a:t>
            </a:r>
          </a:p>
        </p:txBody>
      </p:sp>
      <p:sp>
        <p:nvSpPr>
          <p:cNvPr id="1086" name="Prostokąt 21">
            <a:extLst>
              <a:ext uri="{FF2B5EF4-FFF2-40B4-BE49-F238E27FC236}">
                <a16:creationId xmlns:a16="http://schemas.microsoft.com/office/drawing/2014/main" id="{D70D9D95-2437-A0FE-661E-AB71BDF46323}"/>
              </a:ext>
            </a:extLst>
          </p:cNvPr>
          <p:cNvSpPr txBox="1"/>
          <p:nvPr/>
        </p:nvSpPr>
        <p:spPr>
          <a:xfrm>
            <a:off x="9164629" y="2199426"/>
            <a:ext cx="1444626" cy="24622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tabLst>
                <a:tab pos="266700" algn="l"/>
              </a:tabLst>
              <a:defRPr sz="1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Rozwój sieci sklepów</a:t>
            </a:r>
          </a:p>
        </p:txBody>
      </p:sp>
      <p:sp>
        <p:nvSpPr>
          <p:cNvPr id="1087" name="Prostokąt 27">
            <a:extLst>
              <a:ext uri="{FF2B5EF4-FFF2-40B4-BE49-F238E27FC236}">
                <a16:creationId xmlns:a16="http://schemas.microsoft.com/office/drawing/2014/main" id="{8D7BEEFD-4741-9CD9-072E-C260428CFFA0}"/>
              </a:ext>
            </a:extLst>
          </p:cNvPr>
          <p:cNvSpPr txBox="1"/>
          <p:nvPr/>
        </p:nvSpPr>
        <p:spPr>
          <a:xfrm>
            <a:off x="9260499" y="3147136"/>
            <a:ext cx="1361456" cy="892552"/>
          </a:xfrm>
          <a:prstGeom prst="rect">
            <a:avLst/>
          </a:prstGeom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1" algn="ctr">
              <a:defRPr sz="1200" b="1">
                <a:solidFill>
                  <a:srgbClr val="0D0D0D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sz="1200" dirty="0" err="1"/>
              <a:t>Partnerzy</a:t>
            </a:r>
            <a:r>
              <a:rPr sz="1200" dirty="0"/>
              <a:t>:</a:t>
            </a:r>
          </a:p>
          <a:p>
            <a:pPr marL="120315" indent="-120315">
              <a:buSzPct val="100000"/>
              <a:buChar char="•"/>
              <a:defRPr sz="1000">
                <a:latin typeface="+mn-lt"/>
                <a:ea typeface="+mn-ea"/>
                <a:cs typeface="+mn-cs"/>
                <a:sym typeface="Calibri"/>
              </a:defRPr>
            </a:pPr>
            <a:r>
              <a:rPr sz="1000" dirty="0" err="1"/>
              <a:t>Zarządzanie</a:t>
            </a:r>
            <a:r>
              <a:rPr sz="1000" dirty="0"/>
              <a:t> </a:t>
            </a:r>
            <a:r>
              <a:rPr sz="1000" dirty="0" err="1"/>
              <a:t>ryzykiem</a:t>
            </a:r>
            <a:r>
              <a:rPr sz="1000" dirty="0"/>
              <a:t> </a:t>
            </a:r>
            <a:r>
              <a:rPr sz="1000" dirty="0" err="1"/>
              <a:t>współpracy</a:t>
            </a:r>
            <a:r>
              <a:rPr sz="1000" dirty="0"/>
              <a:t> z </a:t>
            </a:r>
            <a:r>
              <a:rPr sz="1000" dirty="0" err="1"/>
              <a:t>partnerami</a:t>
            </a:r>
            <a:endParaRPr sz="1000" dirty="0"/>
          </a:p>
          <a:p>
            <a:pPr>
              <a:defRPr sz="1000">
                <a:latin typeface="+mn-lt"/>
                <a:ea typeface="+mn-ea"/>
                <a:cs typeface="+mn-cs"/>
                <a:sym typeface="Calibri"/>
              </a:defRPr>
            </a:pPr>
            <a:endParaRPr sz="1000" dirty="0"/>
          </a:p>
        </p:txBody>
      </p:sp>
      <p:sp>
        <p:nvSpPr>
          <p:cNvPr id="1088" name="Prostokąt 15">
            <a:extLst>
              <a:ext uri="{FF2B5EF4-FFF2-40B4-BE49-F238E27FC236}">
                <a16:creationId xmlns:a16="http://schemas.microsoft.com/office/drawing/2014/main" id="{1DEFB623-769E-281D-15BF-5581A49DD40C}"/>
              </a:ext>
            </a:extLst>
          </p:cNvPr>
          <p:cNvSpPr/>
          <p:nvPr/>
        </p:nvSpPr>
        <p:spPr>
          <a:xfrm>
            <a:off x="3109770" y="4563519"/>
            <a:ext cx="7490399" cy="541647"/>
          </a:xfrm>
          <a:prstGeom prst="rect">
            <a:avLst/>
          </a:prstGeom>
          <a:solidFill>
            <a:schemeClr val="accent4">
              <a:satOff val="-5833"/>
              <a:lumOff val="13235"/>
            </a:schemeClr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2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Efektywny, wdrożony system zarządzania procesami </a:t>
            </a:r>
          </a:p>
        </p:txBody>
      </p:sp>
      <p:sp>
        <p:nvSpPr>
          <p:cNvPr id="1089" name="Prostokąt 24">
            <a:extLst>
              <a:ext uri="{FF2B5EF4-FFF2-40B4-BE49-F238E27FC236}">
                <a16:creationId xmlns:a16="http://schemas.microsoft.com/office/drawing/2014/main" id="{10DFA1CA-3E67-9EB0-7D4B-D9B1CB1F9F51}"/>
              </a:ext>
            </a:extLst>
          </p:cNvPr>
          <p:cNvSpPr txBox="1"/>
          <p:nvPr/>
        </p:nvSpPr>
        <p:spPr>
          <a:xfrm>
            <a:off x="3116120" y="5449902"/>
            <a:ext cx="7490399" cy="281941"/>
          </a:xfrm>
          <a:prstGeom prst="rect">
            <a:avLst/>
          </a:prstGeom>
          <a:solidFill>
            <a:schemeClr val="accent4">
              <a:satOff val="-5833"/>
              <a:lumOff val="13235"/>
            </a:schemeClr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1" algn="ctr">
              <a:defRPr sz="12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sz="1200"/>
              <a:t>Zabezpieczenie zasobów do realizacji strategii</a:t>
            </a:r>
          </a:p>
        </p:txBody>
      </p:sp>
      <p:sp>
        <p:nvSpPr>
          <p:cNvPr id="1090" name="Prostokąt 21">
            <a:extLst>
              <a:ext uri="{FF2B5EF4-FFF2-40B4-BE49-F238E27FC236}">
                <a16:creationId xmlns:a16="http://schemas.microsoft.com/office/drawing/2014/main" id="{829516B6-B91D-2168-6579-2FA7ABA85EA1}"/>
              </a:ext>
            </a:extLst>
          </p:cNvPr>
          <p:cNvSpPr txBox="1"/>
          <p:nvPr/>
        </p:nvSpPr>
        <p:spPr>
          <a:xfrm>
            <a:off x="3106309" y="5838438"/>
            <a:ext cx="2559323" cy="861774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tabLst>
                <a:tab pos="266700" algn="l"/>
              </a:tabLst>
              <a:defRPr sz="1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dirty="0" err="1"/>
              <a:t>Zabezpieczenie</a:t>
            </a:r>
            <a:r>
              <a:rPr dirty="0"/>
              <a:t> </a:t>
            </a:r>
            <a:r>
              <a:rPr dirty="0" err="1"/>
              <a:t>zasobów</a:t>
            </a:r>
            <a:r>
              <a:rPr dirty="0"/>
              <a:t> do </a:t>
            </a:r>
            <a:r>
              <a:rPr dirty="0" err="1"/>
              <a:t>głównych</a:t>
            </a:r>
            <a:r>
              <a:rPr dirty="0"/>
              <a:t> </a:t>
            </a:r>
            <a:r>
              <a:rPr dirty="0" err="1"/>
              <a:t>funkcji</a:t>
            </a:r>
            <a:r>
              <a:rPr dirty="0"/>
              <a:t> </a:t>
            </a:r>
            <a:r>
              <a:rPr dirty="0" err="1"/>
              <a:t>organizacji</a:t>
            </a:r>
            <a:r>
              <a:rPr dirty="0"/>
              <a:t>: </a:t>
            </a:r>
            <a:r>
              <a:rPr dirty="0" err="1"/>
              <a:t>zarządzanie</a:t>
            </a:r>
            <a:r>
              <a:rPr dirty="0"/>
              <a:t> </a:t>
            </a:r>
            <a:r>
              <a:rPr dirty="0" err="1"/>
              <a:t>strategiczne</a:t>
            </a:r>
            <a:r>
              <a:rPr dirty="0"/>
              <a:t>, </a:t>
            </a:r>
            <a:r>
              <a:rPr dirty="0" err="1"/>
              <a:t>zarządzanie</a:t>
            </a:r>
            <a:r>
              <a:rPr dirty="0"/>
              <a:t> </a:t>
            </a:r>
            <a:r>
              <a:rPr dirty="0" err="1"/>
              <a:t>produktem</a:t>
            </a:r>
            <a:r>
              <a:rPr dirty="0"/>
              <a:t>, marketing, </a:t>
            </a:r>
            <a:r>
              <a:rPr dirty="0" err="1"/>
              <a:t>sprzedaż</a:t>
            </a:r>
            <a:r>
              <a:rPr dirty="0"/>
              <a:t>, </a:t>
            </a:r>
            <a:r>
              <a:rPr dirty="0" err="1"/>
              <a:t>logistyka</a:t>
            </a:r>
            <a:r>
              <a:rPr dirty="0"/>
              <a:t> </a:t>
            </a:r>
            <a:r>
              <a:rPr dirty="0" err="1"/>
              <a:t>zarządzanie</a:t>
            </a:r>
            <a:r>
              <a:rPr dirty="0"/>
              <a:t> </a:t>
            </a:r>
            <a:r>
              <a:rPr dirty="0" err="1"/>
              <a:t>projektami</a:t>
            </a:r>
            <a:r>
              <a:rPr dirty="0"/>
              <a:t>, it, </a:t>
            </a:r>
            <a:r>
              <a:rPr dirty="0" err="1"/>
              <a:t>infrastruktura</a:t>
            </a:r>
            <a:r>
              <a:rPr dirty="0"/>
              <a:t>, </a:t>
            </a:r>
            <a:r>
              <a:rPr dirty="0" err="1"/>
              <a:t>hr</a:t>
            </a:r>
            <a:r>
              <a:rPr dirty="0"/>
              <a:t>, </a:t>
            </a:r>
            <a:r>
              <a:rPr dirty="0" err="1"/>
              <a:t>wyposażenie</a:t>
            </a:r>
            <a:endParaRPr dirty="0"/>
          </a:p>
        </p:txBody>
      </p:sp>
      <p:sp>
        <p:nvSpPr>
          <p:cNvPr id="1091" name="Prostokąt 21">
            <a:extLst>
              <a:ext uri="{FF2B5EF4-FFF2-40B4-BE49-F238E27FC236}">
                <a16:creationId xmlns:a16="http://schemas.microsoft.com/office/drawing/2014/main" id="{A913043D-E820-5F51-D620-546D0D5741F5}"/>
              </a:ext>
            </a:extLst>
          </p:cNvPr>
          <p:cNvSpPr txBox="1"/>
          <p:nvPr/>
        </p:nvSpPr>
        <p:spPr>
          <a:xfrm>
            <a:off x="5759178" y="5765578"/>
            <a:ext cx="1621613" cy="101566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 algn="ctr">
              <a:tabLst>
                <a:tab pos="266700" algn="l"/>
              </a:tabLst>
              <a:defRPr sz="1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dirty="0" err="1"/>
              <a:t>Wykorzystanie</a:t>
            </a:r>
            <a:r>
              <a:rPr dirty="0"/>
              <a:t> </a:t>
            </a:r>
            <a:r>
              <a:rPr dirty="0" err="1"/>
              <a:t>potencjału</a:t>
            </a:r>
            <a:r>
              <a:rPr dirty="0"/>
              <a:t> </a:t>
            </a:r>
            <a:r>
              <a:rPr dirty="0" err="1"/>
              <a:t>zasobów</a:t>
            </a:r>
            <a:r>
              <a:rPr dirty="0"/>
              <a:t> </a:t>
            </a:r>
            <a:r>
              <a:rPr dirty="0" err="1"/>
              <a:t>ludzkich</a:t>
            </a:r>
            <a:r>
              <a:rPr dirty="0"/>
              <a:t> w </a:t>
            </a:r>
            <a:r>
              <a:rPr dirty="0" err="1"/>
              <a:t>organizacji</a:t>
            </a:r>
            <a:r>
              <a:rPr dirty="0"/>
              <a:t> do </a:t>
            </a:r>
            <a:r>
              <a:rPr dirty="0" err="1"/>
              <a:t>zabezpieczenia</a:t>
            </a:r>
            <a:r>
              <a:rPr dirty="0"/>
              <a:t> </a:t>
            </a:r>
            <a:r>
              <a:rPr dirty="0" err="1"/>
              <a:t>funkcji</a:t>
            </a:r>
            <a:r>
              <a:rPr lang="pl-PL" dirty="0"/>
              <a:t>, uzupełnienie kompetencji niezbędnych do realizacji strategii</a:t>
            </a:r>
            <a:endParaRPr dirty="0"/>
          </a:p>
        </p:txBody>
      </p:sp>
      <p:sp>
        <p:nvSpPr>
          <p:cNvPr id="1092" name="Prostokąt 21">
            <a:extLst>
              <a:ext uri="{FF2B5EF4-FFF2-40B4-BE49-F238E27FC236}">
                <a16:creationId xmlns:a16="http://schemas.microsoft.com/office/drawing/2014/main" id="{9C7A05C3-29AB-8A23-8B4F-9EFC1F6AFAFE}"/>
              </a:ext>
            </a:extLst>
          </p:cNvPr>
          <p:cNvSpPr txBox="1"/>
          <p:nvPr/>
        </p:nvSpPr>
        <p:spPr>
          <a:xfrm>
            <a:off x="7410770" y="5761495"/>
            <a:ext cx="944242" cy="101566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 algn="ctr">
              <a:tabLst>
                <a:tab pos="266700" algn="l"/>
              </a:tabLst>
              <a:defRPr sz="1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dirty="0" err="1"/>
              <a:t>Efektywne</a:t>
            </a:r>
            <a:r>
              <a:rPr dirty="0"/>
              <a:t> </a:t>
            </a:r>
            <a:r>
              <a:rPr dirty="0" err="1"/>
              <a:t>wdrożenie</a:t>
            </a:r>
            <a:r>
              <a:rPr dirty="0"/>
              <a:t> </a:t>
            </a:r>
            <a:r>
              <a:rPr dirty="0" err="1"/>
              <a:t>systemu</a:t>
            </a:r>
            <a:r>
              <a:rPr dirty="0"/>
              <a:t> </a:t>
            </a:r>
            <a:r>
              <a:rPr lang="pl-PL" dirty="0"/>
              <a:t>IT</a:t>
            </a:r>
            <a:r>
              <a:rPr dirty="0"/>
              <a:t> </a:t>
            </a:r>
            <a:r>
              <a:rPr dirty="0" err="1"/>
              <a:t>wspierającego</a:t>
            </a:r>
            <a:r>
              <a:rPr dirty="0"/>
              <a:t> </a:t>
            </a:r>
            <a:r>
              <a:rPr dirty="0" err="1"/>
              <a:t>procesy</a:t>
            </a:r>
            <a:r>
              <a:rPr dirty="0"/>
              <a:t> </a:t>
            </a:r>
            <a:r>
              <a:rPr lang="pl-PL" dirty="0"/>
              <a:t>sprzedaży</a:t>
            </a:r>
            <a:endParaRPr dirty="0"/>
          </a:p>
        </p:txBody>
      </p:sp>
      <p:sp>
        <p:nvSpPr>
          <p:cNvPr id="1093" name="Prostokąt 21">
            <a:extLst>
              <a:ext uri="{FF2B5EF4-FFF2-40B4-BE49-F238E27FC236}">
                <a16:creationId xmlns:a16="http://schemas.microsoft.com/office/drawing/2014/main" id="{AE36756B-A00F-6F78-D955-E9C2A3E0F686}"/>
              </a:ext>
            </a:extLst>
          </p:cNvPr>
          <p:cNvSpPr txBox="1"/>
          <p:nvPr/>
        </p:nvSpPr>
        <p:spPr>
          <a:xfrm>
            <a:off x="8418579" y="5838438"/>
            <a:ext cx="1168401" cy="861774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tabLst>
                <a:tab pos="266700" algn="l"/>
              </a:tabLst>
              <a:defRPr sz="1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Rozwiązanie logistyczne optymalne do potrzeb rozwijającej się organizacji</a:t>
            </a:r>
          </a:p>
        </p:txBody>
      </p:sp>
      <p:sp>
        <p:nvSpPr>
          <p:cNvPr id="1094" name="Prostokąt 21">
            <a:extLst>
              <a:ext uri="{FF2B5EF4-FFF2-40B4-BE49-F238E27FC236}">
                <a16:creationId xmlns:a16="http://schemas.microsoft.com/office/drawing/2014/main" id="{B9A888B4-6A33-D1BA-0120-673662F40177}"/>
              </a:ext>
            </a:extLst>
          </p:cNvPr>
          <p:cNvSpPr txBox="1"/>
          <p:nvPr/>
        </p:nvSpPr>
        <p:spPr>
          <a:xfrm>
            <a:off x="9680526" y="5920466"/>
            <a:ext cx="912931" cy="70788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tabLst>
                <a:tab pos="266700" algn="l"/>
              </a:tabLst>
              <a:defRPr sz="1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dirty="0" err="1"/>
              <a:t>Efektywna</a:t>
            </a:r>
            <a:r>
              <a:rPr dirty="0"/>
              <a:t> </a:t>
            </a:r>
            <a:r>
              <a:rPr dirty="0" err="1"/>
              <a:t>komunikacja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transfer </a:t>
            </a:r>
            <a:r>
              <a:rPr dirty="0" err="1"/>
              <a:t>wiedzy</a:t>
            </a:r>
            <a:r>
              <a:rPr dirty="0"/>
              <a:t> w </a:t>
            </a:r>
            <a:r>
              <a:rPr dirty="0" err="1"/>
              <a:t>organizacji</a:t>
            </a:r>
            <a:r>
              <a:rPr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6470787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BA119B-BEBA-E540-A2BC-81593EC82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6" name="Obraz 10" descr="Obraz 10">
            <a:extLst>
              <a:ext uri="{FF2B5EF4-FFF2-40B4-BE49-F238E27FC236}">
                <a16:creationId xmlns:a16="http://schemas.microsoft.com/office/drawing/2014/main" id="{AB96646F-315E-1A99-EF37-8800B5BEE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932" y="10494"/>
            <a:ext cx="1485901" cy="609601"/>
          </a:xfrm>
          <a:prstGeom prst="rect">
            <a:avLst/>
          </a:prstGeom>
          <a:ln w="12700">
            <a:miter lim="400000"/>
          </a:ln>
        </p:spPr>
      </p:pic>
      <p:sp>
        <p:nvSpPr>
          <p:cNvPr id="1097" name="Prostokąt 15">
            <a:extLst>
              <a:ext uri="{FF2B5EF4-FFF2-40B4-BE49-F238E27FC236}">
                <a16:creationId xmlns:a16="http://schemas.microsoft.com/office/drawing/2014/main" id="{811B2A62-86E9-DD4A-BB61-919EF8F66875}"/>
              </a:ext>
            </a:extLst>
          </p:cNvPr>
          <p:cNvSpPr/>
          <p:nvPr/>
        </p:nvSpPr>
        <p:spPr>
          <a:xfrm>
            <a:off x="3856842" y="842727"/>
            <a:ext cx="4303760" cy="281941"/>
          </a:xfrm>
          <a:prstGeom prst="rect">
            <a:avLst/>
          </a:prstGeom>
          <a:solidFill>
            <a:schemeClr val="accent4">
              <a:satOff val="-5833"/>
              <a:lumOff val="13235"/>
            </a:schemeClr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POTRZEBY</a:t>
            </a:r>
          </a:p>
        </p:txBody>
      </p:sp>
      <p:sp>
        <p:nvSpPr>
          <p:cNvPr id="1098" name="Łącznik prosty 17">
            <a:extLst>
              <a:ext uri="{FF2B5EF4-FFF2-40B4-BE49-F238E27FC236}">
                <a16:creationId xmlns:a16="http://schemas.microsoft.com/office/drawing/2014/main" id="{E3FCE501-EF8B-D194-0BA7-37B50E553722}"/>
              </a:ext>
            </a:extLst>
          </p:cNvPr>
          <p:cNvSpPr/>
          <p:nvPr/>
        </p:nvSpPr>
        <p:spPr>
          <a:xfrm>
            <a:off x="1919536" y="3044866"/>
            <a:ext cx="8533311" cy="1"/>
          </a:xfrm>
          <a:prstGeom prst="line">
            <a:avLst/>
          </a:prstGeom>
          <a:ln w="25400">
            <a:solidFill>
              <a:schemeClr val="accent5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099" name="Łącznik prosty 19">
            <a:extLst>
              <a:ext uri="{FF2B5EF4-FFF2-40B4-BE49-F238E27FC236}">
                <a16:creationId xmlns:a16="http://schemas.microsoft.com/office/drawing/2014/main" id="{1815A07D-7BB4-88CD-0505-4EA1BD6C25D9}"/>
              </a:ext>
            </a:extLst>
          </p:cNvPr>
          <p:cNvSpPr/>
          <p:nvPr/>
        </p:nvSpPr>
        <p:spPr>
          <a:xfrm>
            <a:off x="1822144" y="6324349"/>
            <a:ext cx="8533312" cy="1"/>
          </a:xfrm>
          <a:prstGeom prst="line">
            <a:avLst/>
          </a:prstGeom>
          <a:ln w="25400">
            <a:solidFill>
              <a:schemeClr val="accent5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100" name="Prostokąt 21">
            <a:extLst>
              <a:ext uri="{FF2B5EF4-FFF2-40B4-BE49-F238E27FC236}">
                <a16:creationId xmlns:a16="http://schemas.microsoft.com/office/drawing/2014/main" id="{140770AF-8B72-858B-FE61-57C7B7F1D1AD}"/>
              </a:ext>
            </a:extLst>
          </p:cNvPr>
          <p:cNvSpPr txBox="1"/>
          <p:nvPr/>
        </p:nvSpPr>
        <p:spPr>
          <a:xfrm>
            <a:off x="3863749" y="1477291"/>
            <a:ext cx="2097904" cy="40011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000">
                <a:solidFill>
                  <a:srgbClr val="0D0D0D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Konkurencyjna cena, szybka dostawa, wąska oferta</a:t>
            </a:r>
          </a:p>
        </p:txBody>
      </p:sp>
      <p:sp>
        <p:nvSpPr>
          <p:cNvPr id="1101" name="Prostokąt 15">
            <a:extLst>
              <a:ext uri="{FF2B5EF4-FFF2-40B4-BE49-F238E27FC236}">
                <a16:creationId xmlns:a16="http://schemas.microsoft.com/office/drawing/2014/main" id="{7959055D-6E10-525D-5419-13CC8998AFC3}"/>
              </a:ext>
            </a:extLst>
          </p:cNvPr>
          <p:cNvSpPr/>
          <p:nvPr/>
        </p:nvSpPr>
        <p:spPr>
          <a:xfrm>
            <a:off x="3863749" y="1150499"/>
            <a:ext cx="2097904" cy="281941"/>
          </a:xfrm>
          <a:prstGeom prst="rect">
            <a:avLst/>
          </a:prstGeom>
          <a:solidFill>
            <a:schemeClr val="accent5">
              <a:satOff val="-25342"/>
              <a:lumOff val="14313"/>
            </a:schemeClr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Wymóg</a:t>
            </a:r>
          </a:p>
        </p:txBody>
      </p:sp>
      <p:sp>
        <p:nvSpPr>
          <p:cNvPr id="1102" name="Título 6">
            <a:extLst>
              <a:ext uri="{FF2B5EF4-FFF2-40B4-BE49-F238E27FC236}">
                <a16:creationId xmlns:a16="http://schemas.microsoft.com/office/drawing/2014/main" id="{6403FB6A-5C42-2053-68BE-60E6F01E9CA5}"/>
              </a:ext>
            </a:extLst>
          </p:cNvPr>
          <p:cNvSpPr txBox="1"/>
          <p:nvPr/>
        </p:nvSpPr>
        <p:spPr>
          <a:xfrm>
            <a:off x="1733317" y="1580487"/>
            <a:ext cx="1181101" cy="590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lnSpc>
                <a:spcPct val="90000"/>
              </a:lnSpc>
              <a:defRPr sz="1200" spc="-18">
                <a:solidFill>
                  <a:schemeClr val="accent3">
                    <a:lumOff val="-6274"/>
                  </a:schemeClr>
                </a:solidFill>
              </a:defRPr>
            </a:lvl1pPr>
          </a:lstStyle>
          <a:p>
            <a:r>
              <a:rPr dirty="0" err="1">
                <a:solidFill>
                  <a:schemeClr val="tx1"/>
                </a:solidFill>
              </a:rPr>
              <a:t>Perspektywa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klient</a:t>
            </a:r>
            <a:r>
              <a:rPr dirty="0">
                <a:solidFill>
                  <a:schemeClr val="tx1"/>
                </a:solidFill>
              </a:rPr>
              <a:t> - </a:t>
            </a:r>
            <a:r>
              <a:rPr dirty="0" err="1">
                <a:solidFill>
                  <a:schemeClr val="tx1"/>
                </a:solidFill>
              </a:rPr>
              <a:t>kanał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sprzedaży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lang="pl-PL" dirty="0">
                <a:solidFill>
                  <a:schemeClr val="tx1"/>
                </a:solidFill>
              </a:rPr>
              <a:t>A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103" name="Título 6">
            <a:extLst>
              <a:ext uri="{FF2B5EF4-FFF2-40B4-BE49-F238E27FC236}">
                <a16:creationId xmlns:a16="http://schemas.microsoft.com/office/drawing/2014/main" id="{0A84FC0E-2BD9-3002-AF28-87590285D15E}"/>
              </a:ext>
            </a:extLst>
          </p:cNvPr>
          <p:cNvSpPr txBox="1"/>
          <p:nvPr/>
        </p:nvSpPr>
        <p:spPr>
          <a:xfrm>
            <a:off x="1733317" y="4553459"/>
            <a:ext cx="1181101" cy="590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lnSpc>
                <a:spcPct val="90000"/>
              </a:lnSpc>
              <a:defRPr sz="1200" spc="-18">
                <a:solidFill>
                  <a:schemeClr val="accent3">
                    <a:lumOff val="-6274"/>
                  </a:schemeClr>
                </a:solidFill>
              </a:defRPr>
            </a:lvl1pPr>
          </a:lstStyle>
          <a:p>
            <a:r>
              <a:rPr dirty="0" err="1">
                <a:solidFill>
                  <a:schemeClr val="tx1"/>
                </a:solidFill>
              </a:rPr>
              <a:t>Perspektywa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klient</a:t>
            </a:r>
            <a:r>
              <a:rPr dirty="0">
                <a:solidFill>
                  <a:schemeClr val="tx1"/>
                </a:solidFill>
              </a:rPr>
              <a:t> - </a:t>
            </a:r>
            <a:r>
              <a:rPr dirty="0" err="1">
                <a:solidFill>
                  <a:schemeClr val="tx1"/>
                </a:solidFill>
              </a:rPr>
              <a:t>kanał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sprzedaży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lang="pl-PL" dirty="0">
                <a:solidFill>
                  <a:schemeClr val="tx1"/>
                </a:solidFill>
              </a:rPr>
              <a:t>B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104" name="Prostokąt 15">
            <a:extLst>
              <a:ext uri="{FF2B5EF4-FFF2-40B4-BE49-F238E27FC236}">
                <a16:creationId xmlns:a16="http://schemas.microsoft.com/office/drawing/2014/main" id="{D174C802-CE81-F51E-2E03-D17A9BF28BDD}"/>
              </a:ext>
            </a:extLst>
          </p:cNvPr>
          <p:cNvSpPr/>
          <p:nvPr/>
        </p:nvSpPr>
        <p:spPr>
          <a:xfrm>
            <a:off x="8210173" y="838204"/>
            <a:ext cx="2287439" cy="596901"/>
          </a:xfrm>
          <a:prstGeom prst="rect">
            <a:avLst/>
          </a:prstGeom>
          <a:solidFill>
            <a:schemeClr val="accent4">
              <a:satOff val="-5833"/>
              <a:lumOff val="13235"/>
            </a:schemeClr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2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RELACJE</a:t>
            </a:r>
          </a:p>
        </p:txBody>
      </p:sp>
      <p:sp>
        <p:nvSpPr>
          <p:cNvPr id="1105" name="Prostokąt 15">
            <a:extLst>
              <a:ext uri="{FF2B5EF4-FFF2-40B4-BE49-F238E27FC236}">
                <a16:creationId xmlns:a16="http://schemas.microsoft.com/office/drawing/2014/main" id="{C159BD73-9419-7051-0F58-CEB71F5FCEB8}"/>
              </a:ext>
            </a:extLst>
          </p:cNvPr>
          <p:cNvSpPr/>
          <p:nvPr/>
        </p:nvSpPr>
        <p:spPr>
          <a:xfrm>
            <a:off x="6000103" y="1150499"/>
            <a:ext cx="2164200" cy="281941"/>
          </a:xfrm>
          <a:prstGeom prst="rect">
            <a:avLst/>
          </a:prstGeom>
          <a:solidFill>
            <a:schemeClr val="accent5">
              <a:satOff val="-25342"/>
              <a:lumOff val="14313"/>
            </a:schemeClr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Wyróżnik</a:t>
            </a:r>
          </a:p>
        </p:txBody>
      </p:sp>
      <p:sp>
        <p:nvSpPr>
          <p:cNvPr id="1106" name="pole tekstowe 1">
            <a:extLst>
              <a:ext uri="{FF2B5EF4-FFF2-40B4-BE49-F238E27FC236}">
                <a16:creationId xmlns:a16="http://schemas.microsoft.com/office/drawing/2014/main" id="{F3DCBE48-9719-B349-347B-00178501E4EC}"/>
              </a:ext>
            </a:extLst>
          </p:cNvPr>
          <p:cNvSpPr txBox="1"/>
          <p:nvPr/>
        </p:nvSpPr>
        <p:spPr>
          <a:xfrm>
            <a:off x="3079302" y="1581363"/>
            <a:ext cx="61321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 b="1">
                <a:solidFill>
                  <a:schemeClr val="accent3">
                    <a:lumOff val="-6274"/>
                  </a:schemeClr>
                </a:solidFill>
              </a:defRPr>
            </a:lvl1pPr>
          </a:lstStyle>
          <a:p>
            <a:r>
              <a:rPr lang="pl-PL" dirty="0">
                <a:solidFill>
                  <a:schemeClr val="tx1"/>
                </a:solidFill>
              </a:rPr>
              <a:t>Jacek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107" name="Terminy płatności">
            <a:extLst>
              <a:ext uri="{FF2B5EF4-FFF2-40B4-BE49-F238E27FC236}">
                <a16:creationId xmlns:a16="http://schemas.microsoft.com/office/drawing/2014/main" id="{AAC45D8A-236A-C11A-DC16-02724B3AC430}"/>
              </a:ext>
            </a:extLst>
          </p:cNvPr>
          <p:cNvSpPr txBox="1"/>
          <p:nvPr/>
        </p:nvSpPr>
        <p:spPr>
          <a:xfrm>
            <a:off x="6003422" y="1494406"/>
            <a:ext cx="2157565" cy="40011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000">
                <a:latin typeface="+mn-lt"/>
                <a:ea typeface="+mn-ea"/>
                <a:cs typeface="+mn-cs"/>
                <a:sym typeface="Calibri"/>
              </a:defRPr>
            </a:pPr>
            <a:r>
              <a:rPr sz="1000"/>
              <a:t>Terminy płatności </a:t>
            </a:r>
          </a:p>
          <a:p>
            <a:pPr algn="ctr">
              <a:defRPr sz="1000">
                <a:latin typeface="+mn-lt"/>
                <a:ea typeface="+mn-ea"/>
                <a:cs typeface="+mn-cs"/>
                <a:sym typeface="Calibri"/>
              </a:defRPr>
            </a:pPr>
            <a:r>
              <a:rPr sz="1000"/>
              <a:t> </a:t>
            </a:r>
          </a:p>
        </p:txBody>
      </p:sp>
      <p:sp>
        <p:nvSpPr>
          <p:cNvPr id="1108" name="pole tekstowe 1">
            <a:extLst>
              <a:ext uri="{FF2B5EF4-FFF2-40B4-BE49-F238E27FC236}">
                <a16:creationId xmlns:a16="http://schemas.microsoft.com/office/drawing/2014/main" id="{C99F2C92-88E9-9604-F7F1-EF4D4064FA36}"/>
              </a:ext>
            </a:extLst>
          </p:cNvPr>
          <p:cNvSpPr txBox="1"/>
          <p:nvPr/>
        </p:nvSpPr>
        <p:spPr>
          <a:xfrm>
            <a:off x="3079302" y="2051546"/>
            <a:ext cx="61321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 b="1">
                <a:solidFill>
                  <a:schemeClr val="accent3">
                    <a:lumOff val="-6274"/>
                  </a:schemeClr>
                </a:solidFill>
              </a:defRPr>
            </a:lvl1pPr>
          </a:lstStyle>
          <a:p>
            <a:r>
              <a:rPr lang="pl-PL" dirty="0">
                <a:solidFill>
                  <a:schemeClr val="tx1"/>
                </a:solidFill>
              </a:rPr>
              <a:t>Paweł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109" name="pole tekstowe 1">
            <a:extLst>
              <a:ext uri="{FF2B5EF4-FFF2-40B4-BE49-F238E27FC236}">
                <a16:creationId xmlns:a16="http://schemas.microsoft.com/office/drawing/2014/main" id="{D94F59D4-4646-7082-1E9D-393DA5A98846}"/>
              </a:ext>
            </a:extLst>
          </p:cNvPr>
          <p:cNvSpPr txBox="1"/>
          <p:nvPr/>
        </p:nvSpPr>
        <p:spPr>
          <a:xfrm>
            <a:off x="3079302" y="2513082"/>
            <a:ext cx="61321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 b="1">
                <a:solidFill>
                  <a:schemeClr val="accent3">
                    <a:lumOff val="-6274"/>
                  </a:schemeClr>
                </a:solidFill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Ricki</a:t>
            </a:r>
          </a:p>
        </p:txBody>
      </p:sp>
      <p:sp>
        <p:nvSpPr>
          <p:cNvPr id="1110" name="Prostokąt 21">
            <a:extLst>
              <a:ext uri="{FF2B5EF4-FFF2-40B4-BE49-F238E27FC236}">
                <a16:creationId xmlns:a16="http://schemas.microsoft.com/office/drawing/2014/main" id="{79E9812D-52BE-7198-F8FD-7BAD4200E99D}"/>
              </a:ext>
            </a:extLst>
          </p:cNvPr>
          <p:cNvSpPr txBox="1"/>
          <p:nvPr/>
        </p:nvSpPr>
        <p:spPr>
          <a:xfrm>
            <a:off x="3863749" y="1977454"/>
            <a:ext cx="2097904" cy="40011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000">
                <a:solidFill>
                  <a:srgbClr val="0D0D0D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Konkurencyjna cena, szybka dostawa, szeroka oferta, marka</a:t>
            </a:r>
          </a:p>
        </p:txBody>
      </p:sp>
      <p:sp>
        <p:nvSpPr>
          <p:cNvPr id="1111" name="Prostokąt 21">
            <a:extLst>
              <a:ext uri="{FF2B5EF4-FFF2-40B4-BE49-F238E27FC236}">
                <a16:creationId xmlns:a16="http://schemas.microsoft.com/office/drawing/2014/main" id="{7E571CAC-2250-EC5D-1FFC-96F77209AFF5}"/>
              </a:ext>
            </a:extLst>
          </p:cNvPr>
          <p:cNvSpPr txBox="1"/>
          <p:nvPr/>
        </p:nvSpPr>
        <p:spPr>
          <a:xfrm>
            <a:off x="3863749" y="2457185"/>
            <a:ext cx="2097904" cy="40011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000">
                <a:solidFill>
                  <a:srgbClr val="0D0D0D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Konkurencyjna cena, szybka dostawa, wąska oferta, duże ilości</a:t>
            </a:r>
          </a:p>
        </p:txBody>
      </p:sp>
      <p:sp>
        <p:nvSpPr>
          <p:cNvPr id="1112" name="Terminy płatności, serwis, stabilność oferty">
            <a:extLst>
              <a:ext uri="{FF2B5EF4-FFF2-40B4-BE49-F238E27FC236}">
                <a16:creationId xmlns:a16="http://schemas.microsoft.com/office/drawing/2014/main" id="{0CC65EB4-A531-75A8-C6E6-EBE25D433941}"/>
              </a:ext>
            </a:extLst>
          </p:cNvPr>
          <p:cNvSpPr txBox="1"/>
          <p:nvPr/>
        </p:nvSpPr>
        <p:spPr>
          <a:xfrm>
            <a:off x="6004399" y="1991519"/>
            <a:ext cx="2155608" cy="40011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Terminy płatności, serwis, stabilność oferty</a:t>
            </a:r>
          </a:p>
        </p:txBody>
      </p:sp>
      <p:sp>
        <p:nvSpPr>
          <p:cNvPr id="1113" name="Brak zabezpieczeń transakcji i ryzyka walutowego">
            <a:extLst>
              <a:ext uri="{FF2B5EF4-FFF2-40B4-BE49-F238E27FC236}">
                <a16:creationId xmlns:a16="http://schemas.microsoft.com/office/drawing/2014/main" id="{FCA870AE-542F-E672-AFC6-86E1E25E2816}"/>
              </a:ext>
            </a:extLst>
          </p:cNvPr>
          <p:cNvSpPr txBox="1"/>
          <p:nvPr/>
        </p:nvSpPr>
        <p:spPr>
          <a:xfrm>
            <a:off x="6001964" y="2474300"/>
            <a:ext cx="2160478" cy="40011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Brak zabezpieczeń transakcji i ryzyka walutowego </a:t>
            </a:r>
          </a:p>
        </p:txBody>
      </p:sp>
      <p:sp>
        <p:nvSpPr>
          <p:cNvPr id="1114" name="Profesjonalna, spersonalizowana bezpośrednia obsługa">
            <a:extLst>
              <a:ext uri="{FF2B5EF4-FFF2-40B4-BE49-F238E27FC236}">
                <a16:creationId xmlns:a16="http://schemas.microsoft.com/office/drawing/2014/main" id="{67B59F9C-4753-D46F-FFD1-1012CEABCA0F}"/>
              </a:ext>
            </a:extLst>
          </p:cNvPr>
          <p:cNvSpPr txBox="1"/>
          <p:nvPr/>
        </p:nvSpPr>
        <p:spPr>
          <a:xfrm>
            <a:off x="8204437" y="1494406"/>
            <a:ext cx="2298910" cy="40011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Profesjonalna, spersonalizowana bezpośrednia obsługa</a:t>
            </a:r>
          </a:p>
        </p:txBody>
      </p:sp>
      <p:sp>
        <p:nvSpPr>
          <p:cNvPr id="1115" name="Poczucie przynależności">
            <a:extLst>
              <a:ext uri="{FF2B5EF4-FFF2-40B4-BE49-F238E27FC236}">
                <a16:creationId xmlns:a16="http://schemas.microsoft.com/office/drawing/2014/main" id="{4AB3754B-6D68-0F71-07F2-BB4D4EB1F0FC}"/>
              </a:ext>
            </a:extLst>
          </p:cNvPr>
          <p:cNvSpPr txBox="1"/>
          <p:nvPr/>
        </p:nvSpPr>
        <p:spPr>
          <a:xfrm>
            <a:off x="8204437" y="2071515"/>
            <a:ext cx="2298910" cy="24622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Poczucie przynależności</a:t>
            </a:r>
          </a:p>
        </p:txBody>
      </p:sp>
      <p:sp>
        <p:nvSpPr>
          <p:cNvPr id="1116" name="Profesjonalna, spersonalizowana bezpośrednia obsługa">
            <a:extLst>
              <a:ext uri="{FF2B5EF4-FFF2-40B4-BE49-F238E27FC236}">
                <a16:creationId xmlns:a16="http://schemas.microsoft.com/office/drawing/2014/main" id="{EBC362C0-1DE9-689F-DD97-FB88DD25FCCD}"/>
              </a:ext>
            </a:extLst>
          </p:cNvPr>
          <p:cNvSpPr txBox="1"/>
          <p:nvPr/>
        </p:nvSpPr>
        <p:spPr>
          <a:xfrm>
            <a:off x="8210173" y="2472775"/>
            <a:ext cx="2287439" cy="40011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Profesjonalna, spersonalizowana bezpośrednia obsługa</a:t>
            </a:r>
          </a:p>
        </p:txBody>
      </p:sp>
      <p:sp>
        <p:nvSpPr>
          <p:cNvPr id="1117" name="Prostokąt 15">
            <a:extLst>
              <a:ext uri="{FF2B5EF4-FFF2-40B4-BE49-F238E27FC236}">
                <a16:creationId xmlns:a16="http://schemas.microsoft.com/office/drawing/2014/main" id="{E407A941-C883-246F-E41B-11BBF1C32880}"/>
              </a:ext>
            </a:extLst>
          </p:cNvPr>
          <p:cNvSpPr/>
          <p:nvPr/>
        </p:nvSpPr>
        <p:spPr>
          <a:xfrm>
            <a:off x="3881818" y="3190924"/>
            <a:ext cx="4303759" cy="281941"/>
          </a:xfrm>
          <a:prstGeom prst="rect">
            <a:avLst/>
          </a:prstGeom>
          <a:solidFill>
            <a:schemeClr val="accent4">
              <a:satOff val="-5833"/>
              <a:lumOff val="13235"/>
            </a:schemeClr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POTRZEBY</a:t>
            </a:r>
          </a:p>
        </p:txBody>
      </p:sp>
      <p:sp>
        <p:nvSpPr>
          <p:cNvPr id="1118" name="Prostokąt 21">
            <a:extLst>
              <a:ext uri="{FF2B5EF4-FFF2-40B4-BE49-F238E27FC236}">
                <a16:creationId xmlns:a16="http://schemas.microsoft.com/office/drawing/2014/main" id="{5E665E52-24E6-ADFC-A6B7-A3D188F6BAE1}"/>
              </a:ext>
            </a:extLst>
          </p:cNvPr>
          <p:cNvSpPr txBox="1"/>
          <p:nvPr/>
        </p:nvSpPr>
        <p:spPr>
          <a:xfrm>
            <a:off x="3888724" y="3825489"/>
            <a:ext cx="2097904" cy="1401829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000">
                <a:solidFill>
                  <a:srgbClr val="0D0D0D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Rozsądna cena, marka, jakość, multibrand, na co dzień się wyróżniać nieprzesadnie, funkcjonalność: ubranie nie tylko na co dzień, promocje (Ola)</a:t>
            </a:r>
          </a:p>
        </p:txBody>
      </p:sp>
      <p:sp>
        <p:nvSpPr>
          <p:cNvPr id="1119" name="Prostokąt 15">
            <a:extLst>
              <a:ext uri="{FF2B5EF4-FFF2-40B4-BE49-F238E27FC236}">
                <a16:creationId xmlns:a16="http://schemas.microsoft.com/office/drawing/2014/main" id="{292BA718-44AD-254E-0B39-08B1E45324C7}"/>
              </a:ext>
            </a:extLst>
          </p:cNvPr>
          <p:cNvSpPr/>
          <p:nvPr/>
        </p:nvSpPr>
        <p:spPr>
          <a:xfrm>
            <a:off x="3888724" y="3498696"/>
            <a:ext cx="2097904" cy="281941"/>
          </a:xfrm>
          <a:prstGeom prst="rect">
            <a:avLst/>
          </a:prstGeom>
          <a:solidFill>
            <a:schemeClr val="accent5">
              <a:satOff val="-25342"/>
              <a:lumOff val="14313"/>
            </a:schemeClr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Wymóg</a:t>
            </a:r>
          </a:p>
        </p:txBody>
      </p:sp>
      <p:sp>
        <p:nvSpPr>
          <p:cNvPr id="1120" name="Prostokąt 15">
            <a:extLst>
              <a:ext uri="{FF2B5EF4-FFF2-40B4-BE49-F238E27FC236}">
                <a16:creationId xmlns:a16="http://schemas.microsoft.com/office/drawing/2014/main" id="{EB9003A3-61D1-4E87-52E1-7949D8F9672B}"/>
              </a:ext>
            </a:extLst>
          </p:cNvPr>
          <p:cNvSpPr/>
          <p:nvPr/>
        </p:nvSpPr>
        <p:spPr>
          <a:xfrm>
            <a:off x="8235148" y="3186401"/>
            <a:ext cx="2287439" cy="596901"/>
          </a:xfrm>
          <a:prstGeom prst="rect">
            <a:avLst/>
          </a:prstGeom>
          <a:solidFill>
            <a:schemeClr val="accent4">
              <a:satOff val="-5833"/>
              <a:lumOff val="13235"/>
            </a:schemeClr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2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RELACJE</a:t>
            </a:r>
          </a:p>
        </p:txBody>
      </p:sp>
      <p:sp>
        <p:nvSpPr>
          <p:cNvPr id="1121" name="Prostokąt 15">
            <a:extLst>
              <a:ext uri="{FF2B5EF4-FFF2-40B4-BE49-F238E27FC236}">
                <a16:creationId xmlns:a16="http://schemas.microsoft.com/office/drawing/2014/main" id="{8DE5AEBD-CAB6-F4DC-7850-E8DF1D5A911E}"/>
              </a:ext>
            </a:extLst>
          </p:cNvPr>
          <p:cNvSpPr/>
          <p:nvPr/>
        </p:nvSpPr>
        <p:spPr>
          <a:xfrm>
            <a:off x="6025078" y="3498696"/>
            <a:ext cx="2164200" cy="281941"/>
          </a:xfrm>
          <a:prstGeom prst="rect">
            <a:avLst/>
          </a:prstGeom>
          <a:solidFill>
            <a:schemeClr val="accent5">
              <a:satOff val="-25342"/>
              <a:lumOff val="14313"/>
            </a:schemeClr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Wyróżnik</a:t>
            </a:r>
          </a:p>
        </p:txBody>
      </p:sp>
      <p:sp>
        <p:nvSpPr>
          <p:cNvPr id="1122" name="pole tekstowe 1">
            <a:extLst>
              <a:ext uri="{FF2B5EF4-FFF2-40B4-BE49-F238E27FC236}">
                <a16:creationId xmlns:a16="http://schemas.microsoft.com/office/drawing/2014/main" id="{00F43EB9-BBF8-7DF5-4017-9F19BCC932DB}"/>
              </a:ext>
            </a:extLst>
          </p:cNvPr>
          <p:cNvSpPr txBox="1"/>
          <p:nvPr/>
        </p:nvSpPr>
        <p:spPr>
          <a:xfrm>
            <a:off x="3104278" y="3986710"/>
            <a:ext cx="61321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 b="1">
                <a:solidFill>
                  <a:schemeClr val="accent3">
                    <a:lumOff val="-6274"/>
                  </a:schemeClr>
                </a:solidFill>
              </a:defRPr>
            </a:lvl1pPr>
          </a:lstStyle>
          <a:p>
            <a:r>
              <a:rPr lang="pl-PL" dirty="0">
                <a:solidFill>
                  <a:schemeClr val="tx1"/>
                </a:solidFill>
              </a:rPr>
              <a:t>Ewa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123" name="Kompleksowość oferty,  funkcjonalność i użycie codzienne, obsługa partnerska, bezpośrednia, stylizacja, dla: on , dzieci , ona">
            <a:extLst>
              <a:ext uri="{FF2B5EF4-FFF2-40B4-BE49-F238E27FC236}">
                <a16:creationId xmlns:a16="http://schemas.microsoft.com/office/drawing/2014/main" id="{74D91FAD-0EA6-B693-87A1-5870C6FE47F1}"/>
              </a:ext>
            </a:extLst>
          </p:cNvPr>
          <p:cNvSpPr txBox="1"/>
          <p:nvPr/>
        </p:nvSpPr>
        <p:spPr>
          <a:xfrm>
            <a:off x="6028396" y="3825489"/>
            <a:ext cx="2157565" cy="1401829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Kompleksowość oferty,  funkcjonalność i użycie codzienne, obsługa partnerska, bezpośrednia, stylizacja, dla: on , dzieci , ona</a:t>
            </a:r>
          </a:p>
        </p:txBody>
      </p:sp>
      <p:sp>
        <p:nvSpPr>
          <p:cNvPr id="1124" name="pole tekstowe 1">
            <a:extLst>
              <a:ext uri="{FF2B5EF4-FFF2-40B4-BE49-F238E27FC236}">
                <a16:creationId xmlns:a16="http://schemas.microsoft.com/office/drawing/2014/main" id="{94EE75A1-B7FF-AD3A-DBC2-083F0F006A09}"/>
              </a:ext>
            </a:extLst>
          </p:cNvPr>
          <p:cNvSpPr txBox="1"/>
          <p:nvPr/>
        </p:nvSpPr>
        <p:spPr>
          <a:xfrm>
            <a:off x="3104278" y="4710425"/>
            <a:ext cx="61321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 b="1">
                <a:solidFill>
                  <a:schemeClr val="accent3">
                    <a:lumOff val="-6274"/>
                  </a:schemeClr>
                </a:solidFill>
              </a:defRPr>
            </a:lvl1pPr>
          </a:lstStyle>
          <a:p>
            <a:r>
              <a:rPr lang="pl-PL" dirty="0">
                <a:solidFill>
                  <a:schemeClr val="tx1"/>
                </a:solidFill>
              </a:rPr>
              <a:t>Marek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125" name="pole tekstowe 1">
            <a:extLst>
              <a:ext uri="{FF2B5EF4-FFF2-40B4-BE49-F238E27FC236}">
                <a16:creationId xmlns:a16="http://schemas.microsoft.com/office/drawing/2014/main" id="{8779F55D-8D2B-1EF9-56C2-354B53463C9D}"/>
              </a:ext>
            </a:extLst>
          </p:cNvPr>
          <p:cNvSpPr txBox="1"/>
          <p:nvPr/>
        </p:nvSpPr>
        <p:spPr>
          <a:xfrm>
            <a:off x="2986492" y="5618443"/>
            <a:ext cx="79883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 b="1">
                <a:solidFill>
                  <a:schemeClr val="accent3">
                    <a:lumOff val="-6274"/>
                  </a:schemeClr>
                </a:solidFill>
              </a:defRPr>
            </a:lvl1pPr>
          </a:lstStyle>
          <a:p>
            <a:r>
              <a:rPr>
                <a:solidFill>
                  <a:schemeClr val="tx1"/>
                </a:solidFill>
              </a:rPr>
              <a:t>Mateusz</a:t>
            </a:r>
          </a:p>
        </p:txBody>
      </p:sp>
      <p:sp>
        <p:nvSpPr>
          <p:cNvPr id="1126" name="Prostokąt 21">
            <a:extLst>
              <a:ext uri="{FF2B5EF4-FFF2-40B4-BE49-F238E27FC236}">
                <a16:creationId xmlns:a16="http://schemas.microsoft.com/office/drawing/2014/main" id="{F9155F28-E324-969F-666A-C408C1BBDFF3}"/>
              </a:ext>
            </a:extLst>
          </p:cNvPr>
          <p:cNvSpPr txBox="1"/>
          <p:nvPr/>
        </p:nvSpPr>
        <p:spPr>
          <a:xfrm>
            <a:off x="3878284" y="5292121"/>
            <a:ext cx="2097904" cy="861774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000">
                <a:solidFill>
                  <a:srgbClr val="0D0D0D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Rozsądna cena, jakość, trendy, smaczki, nowości wyróżnić się, komplementarność oferty funkcjonalność: na co dzień, w sklepie i w domu, w mediach</a:t>
            </a:r>
          </a:p>
        </p:txBody>
      </p:sp>
      <p:sp>
        <p:nvSpPr>
          <p:cNvPr id="1127" name="Komplementarność, gadżety, ikony komunikacja on-line, wszyscy wiedzą , że jestem cool , modny m.in.., w media, VM - selfservice">
            <a:extLst>
              <a:ext uri="{FF2B5EF4-FFF2-40B4-BE49-F238E27FC236}">
                <a16:creationId xmlns:a16="http://schemas.microsoft.com/office/drawing/2014/main" id="{3076297D-E4E8-EA38-D020-934D2C29058B}"/>
              </a:ext>
            </a:extLst>
          </p:cNvPr>
          <p:cNvSpPr txBox="1"/>
          <p:nvPr/>
        </p:nvSpPr>
        <p:spPr>
          <a:xfrm>
            <a:off x="6029374" y="5403086"/>
            <a:ext cx="2155608" cy="70788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Komplementarność, gadżety, ikony komunikacja on-line, wszyscy wiedzą , że jestem cool , modny m.in.., w media, VM - selfservice</a:t>
            </a:r>
          </a:p>
        </p:txBody>
      </p:sp>
      <p:sp>
        <p:nvSpPr>
          <p:cNvPr id="1128" name="Przyjazna, spersonalizowana bezpośrednia obsługa – przyjaźnimy się, doradzamy, sklep + media">
            <a:extLst>
              <a:ext uri="{FF2B5EF4-FFF2-40B4-BE49-F238E27FC236}">
                <a16:creationId xmlns:a16="http://schemas.microsoft.com/office/drawing/2014/main" id="{7E02385B-E283-4F75-F867-099FF0160860}"/>
              </a:ext>
            </a:extLst>
          </p:cNvPr>
          <p:cNvSpPr txBox="1"/>
          <p:nvPr/>
        </p:nvSpPr>
        <p:spPr>
          <a:xfrm>
            <a:off x="8235147" y="3848209"/>
            <a:ext cx="2298910" cy="55399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Przyjazna, spersonalizowana bezpośrednia obsługa – przyjaźnimy się, doradzamy, sklep + media </a:t>
            </a:r>
          </a:p>
        </p:txBody>
      </p:sp>
      <p:sp>
        <p:nvSpPr>
          <p:cNvPr id="1129" name="Partnerska spersonalizowana bezpośrednia obsługa – towarzyszymy / zastępujemy Olę, podziwiamy, sklep + media">
            <a:extLst>
              <a:ext uri="{FF2B5EF4-FFF2-40B4-BE49-F238E27FC236}">
                <a16:creationId xmlns:a16="http://schemas.microsoft.com/office/drawing/2014/main" id="{D86D5B93-94AA-6B65-BC03-9FE0758E95B5}"/>
              </a:ext>
            </a:extLst>
          </p:cNvPr>
          <p:cNvSpPr txBox="1"/>
          <p:nvPr/>
        </p:nvSpPr>
        <p:spPr>
          <a:xfrm>
            <a:off x="8235147" y="4494980"/>
            <a:ext cx="2298910" cy="70788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Partnerska spersonalizowana bezpośrednia obsługa – towarzyszymy / zastępujemy Olę, podziwiamy, sklep + media</a:t>
            </a:r>
          </a:p>
        </p:txBody>
      </p:sp>
      <p:sp>
        <p:nvSpPr>
          <p:cNvPr id="1130" name="Jesteśmy cool  luźna spersonalizowana obsługa – asystujemy , słuchamy , reagujemy szybko, uczymy się od niego, zapewniamy, że jest cool , sklep + media">
            <a:extLst>
              <a:ext uri="{FF2B5EF4-FFF2-40B4-BE49-F238E27FC236}">
                <a16:creationId xmlns:a16="http://schemas.microsoft.com/office/drawing/2014/main" id="{6B7A6003-494B-F572-F8FB-B6020930A222}"/>
              </a:ext>
            </a:extLst>
          </p:cNvPr>
          <p:cNvSpPr txBox="1"/>
          <p:nvPr/>
        </p:nvSpPr>
        <p:spPr>
          <a:xfrm>
            <a:off x="8235147" y="5291311"/>
            <a:ext cx="2287438" cy="93126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Jesteśmy cool  luźna spersonalizowana obsługa – asystujemy , słuchamy , reagujemy szybko, uczymy się od niego, zapewniamy, że jest cool , sklep + media</a:t>
            </a:r>
          </a:p>
        </p:txBody>
      </p:sp>
    </p:spTree>
    <p:extLst>
      <p:ext uri="{BB962C8B-B14F-4D97-AF65-F5344CB8AC3E}">
        <p14:creationId xmlns:p14="http://schemas.microsoft.com/office/powerpoint/2010/main" val="388252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"/>
                                        <p:tgtEl>
                                          <p:spTgt spid="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5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50"/>
                                        <p:tgtEl>
                                          <p:spTgt spid="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50"/>
                                        <p:tgtEl>
                                          <p:spTgt spid="1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50"/>
                                        <p:tgtEl>
                                          <p:spTgt spid="1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50"/>
                                        <p:tgtEl>
                                          <p:spTgt spid="1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" grpId="0" animBg="1" advAuto="0"/>
      <p:bldP spid="1108" grpId="0" animBg="1" advAuto="0"/>
      <p:bldP spid="1109" grpId="0" animBg="1" advAuto="0"/>
      <p:bldP spid="1122" grpId="0" animBg="1" advAuto="0"/>
      <p:bldP spid="1124" grpId="0" animBg="1" advAuto="0"/>
      <p:bldP spid="1125" grpId="0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E1369B-FAC4-CD41-77CA-3BCBEF437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2" name="Obraz 10" descr="Obraz 10">
            <a:extLst>
              <a:ext uri="{FF2B5EF4-FFF2-40B4-BE49-F238E27FC236}">
                <a16:creationId xmlns:a16="http://schemas.microsoft.com/office/drawing/2014/main" id="{DF96CD8F-C269-918E-2A1A-261B30CFE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932" y="10494"/>
            <a:ext cx="1485901" cy="609601"/>
          </a:xfrm>
          <a:prstGeom prst="rect">
            <a:avLst/>
          </a:prstGeom>
          <a:ln w="12700">
            <a:miter lim="400000"/>
          </a:ln>
        </p:spPr>
      </p:pic>
      <p:sp>
        <p:nvSpPr>
          <p:cNvPr id="1133" name="Łącznik prosty 17">
            <a:extLst>
              <a:ext uri="{FF2B5EF4-FFF2-40B4-BE49-F238E27FC236}">
                <a16:creationId xmlns:a16="http://schemas.microsoft.com/office/drawing/2014/main" id="{231C3410-231D-A600-9559-7673C4C2276B}"/>
              </a:ext>
            </a:extLst>
          </p:cNvPr>
          <p:cNvSpPr/>
          <p:nvPr/>
        </p:nvSpPr>
        <p:spPr>
          <a:xfrm>
            <a:off x="1919536" y="4101382"/>
            <a:ext cx="8533311" cy="1"/>
          </a:xfrm>
          <a:prstGeom prst="line">
            <a:avLst/>
          </a:prstGeom>
          <a:ln w="25400">
            <a:solidFill>
              <a:schemeClr val="accent5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134" name="Łącznik prosty 19">
            <a:extLst>
              <a:ext uri="{FF2B5EF4-FFF2-40B4-BE49-F238E27FC236}">
                <a16:creationId xmlns:a16="http://schemas.microsoft.com/office/drawing/2014/main" id="{1F5153F3-7925-D2CA-2B7E-6C8B733C727E}"/>
              </a:ext>
            </a:extLst>
          </p:cNvPr>
          <p:cNvSpPr/>
          <p:nvPr/>
        </p:nvSpPr>
        <p:spPr>
          <a:xfrm>
            <a:off x="1822144" y="6324349"/>
            <a:ext cx="8533312" cy="1"/>
          </a:xfrm>
          <a:prstGeom prst="line">
            <a:avLst/>
          </a:prstGeom>
          <a:ln w="25400">
            <a:solidFill>
              <a:schemeClr val="accent5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135" name="Prostokąt 15">
            <a:extLst>
              <a:ext uri="{FF2B5EF4-FFF2-40B4-BE49-F238E27FC236}">
                <a16:creationId xmlns:a16="http://schemas.microsoft.com/office/drawing/2014/main" id="{CED8B2F0-0B77-7C54-4810-C9DE48211E0C}"/>
              </a:ext>
            </a:extLst>
          </p:cNvPr>
          <p:cNvSpPr/>
          <p:nvPr/>
        </p:nvSpPr>
        <p:spPr>
          <a:xfrm>
            <a:off x="3891132" y="919417"/>
            <a:ext cx="4303759" cy="281941"/>
          </a:xfrm>
          <a:prstGeom prst="rect">
            <a:avLst/>
          </a:prstGeom>
          <a:solidFill>
            <a:schemeClr val="accent4">
              <a:satOff val="-5833"/>
              <a:lumOff val="13235"/>
            </a:schemeClr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POTRZEBY</a:t>
            </a:r>
          </a:p>
        </p:txBody>
      </p:sp>
      <p:sp>
        <p:nvSpPr>
          <p:cNvPr id="1136" name="Prostokąt 21">
            <a:extLst>
              <a:ext uri="{FF2B5EF4-FFF2-40B4-BE49-F238E27FC236}">
                <a16:creationId xmlns:a16="http://schemas.microsoft.com/office/drawing/2014/main" id="{7ACB112B-4569-8917-53DC-B1FD9A8963B3}"/>
              </a:ext>
            </a:extLst>
          </p:cNvPr>
          <p:cNvSpPr txBox="1"/>
          <p:nvPr/>
        </p:nvSpPr>
        <p:spPr>
          <a:xfrm>
            <a:off x="3898038" y="1553982"/>
            <a:ext cx="2097904" cy="1401829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000">
                <a:solidFill>
                  <a:srgbClr val="0D0D0D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Rozsądna cena, jakość, trend, smaczki, nowości wyróżnić się, komplementarność oferty funkcjonalność: na co dzień, w sklepie i w domu - media</a:t>
            </a:r>
          </a:p>
        </p:txBody>
      </p:sp>
      <p:sp>
        <p:nvSpPr>
          <p:cNvPr id="1137" name="Prostokąt 15">
            <a:extLst>
              <a:ext uri="{FF2B5EF4-FFF2-40B4-BE49-F238E27FC236}">
                <a16:creationId xmlns:a16="http://schemas.microsoft.com/office/drawing/2014/main" id="{D281BFE2-AAB2-B6FE-1718-DEC438388196}"/>
              </a:ext>
            </a:extLst>
          </p:cNvPr>
          <p:cNvSpPr/>
          <p:nvPr/>
        </p:nvSpPr>
        <p:spPr>
          <a:xfrm>
            <a:off x="3898038" y="1227189"/>
            <a:ext cx="2097904" cy="281941"/>
          </a:xfrm>
          <a:prstGeom prst="rect">
            <a:avLst/>
          </a:prstGeom>
          <a:solidFill>
            <a:schemeClr val="accent5">
              <a:satOff val="-25342"/>
              <a:lumOff val="14313"/>
            </a:schemeClr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Wymóg</a:t>
            </a:r>
          </a:p>
        </p:txBody>
      </p:sp>
      <p:sp>
        <p:nvSpPr>
          <p:cNvPr id="1138" name="Prostokąt 15">
            <a:extLst>
              <a:ext uri="{FF2B5EF4-FFF2-40B4-BE49-F238E27FC236}">
                <a16:creationId xmlns:a16="http://schemas.microsoft.com/office/drawing/2014/main" id="{9CEE230B-B359-AFD0-D921-7EB11CC22E9E}"/>
              </a:ext>
            </a:extLst>
          </p:cNvPr>
          <p:cNvSpPr/>
          <p:nvPr/>
        </p:nvSpPr>
        <p:spPr>
          <a:xfrm>
            <a:off x="8244461" y="914894"/>
            <a:ext cx="2287438" cy="596901"/>
          </a:xfrm>
          <a:prstGeom prst="rect">
            <a:avLst/>
          </a:prstGeom>
          <a:solidFill>
            <a:schemeClr val="accent4">
              <a:satOff val="-5833"/>
              <a:lumOff val="13235"/>
            </a:schemeClr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2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RELACJE</a:t>
            </a:r>
          </a:p>
        </p:txBody>
      </p:sp>
      <p:sp>
        <p:nvSpPr>
          <p:cNvPr id="1139" name="Prostokąt 15">
            <a:extLst>
              <a:ext uri="{FF2B5EF4-FFF2-40B4-BE49-F238E27FC236}">
                <a16:creationId xmlns:a16="http://schemas.microsoft.com/office/drawing/2014/main" id="{EC1C146E-57F3-BDF5-5F3F-4F55395B5C96}"/>
              </a:ext>
            </a:extLst>
          </p:cNvPr>
          <p:cNvSpPr/>
          <p:nvPr/>
        </p:nvSpPr>
        <p:spPr>
          <a:xfrm>
            <a:off x="6034392" y="1227189"/>
            <a:ext cx="2164200" cy="281941"/>
          </a:xfrm>
          <a:prstGeom prst="rect">
            <a:avLst/>
          </a:prstGeom>
          <a:solidFill>
            <a:schemeClr val="accent5">
              <a:satOff val="-25342"/>
              <a:lumOff val="14313"/>
            </a:schemeClr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Wyróżnik</a:t>
            </a:r>
          </a:p>
        </p:txBody>
      </p:sp>
      <p:sp>
        <p:nvSpPr>
          <p:cNvPr id="1140" name="pole tekstowe 1">
            <a:extLst>
              <a:ext uri="{FF2B5EF4-FFF2-40B4-BE49-F238E27FC236}">
                <a16:creationId xmlns:a16="http://schemas.microsoft.com/office/drawing/2014/main" id="{AEB14090-1CAA-046D-D093-33AF97C05E48}"/>
              </a:ext>
            </a:extLst>
          </p:cNvPr>
          <p:cNvSpPr txBox="1"/>
          <p:nvPr/>
        </p:nvSpPr>
        <p:spPr>
          <a:xfrm>
            <a:off x="2927970" y="1622870"/>
            <a:ext cx="79883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 b="1">
                <a:solidFill>
                  <a:schemeClr val="accent3">
                    <a:lumOff val="-6274"/>
                  </a:schemeClr>
                </a:solidFill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Alex / </a:t>
            </a:r>
            <a:r>
              <a:rPr lang="pl-PL" dirty="0">
                <a:solidFill>
                  <a:schemeClr val="tx1"/>
                </a:solidFill>
              </a:rPr>
              <a:t>Mateusz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141" name="Komplementarność oferty, gadżety, ikony komunikacja on-line, wszyscy wiedzą , że jestem cool , modny, media, VM - selfservice">
            <a:extLst>
              <a:ext uri="{FF2B5EF4-FFF2-40B4-BE49-F238E27FC236}">
                <a16:creationId xmlns:a16="http://schemas.microsoft.com/office/drawing/2014/main" id="{9522A778-F37D-F0E4-F4DD-C53E4D2A395E}"/>
              </a:ext>
            </a:extLst>
          </p:cNvPr>
          <p:cNvSpPr txBox="1"/>
          <p:nvPr/>
        </p:nvSpPr>
        <p:spPr>
          <a:xfrm>
            <a:off x="6037710" y="1553982"/>
            <a:ext cx="2157565" cy="1401829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Komplementarność oferty, gadżety, ikony komunikacja on-line, wszyscy wiedzą , że jestem cool , modny, media, VM - selfservice</a:t>
            </a:r>
          </a:p>
        </p:txBody>
      </p:sp>
      <p:sp>
        <p:nvSpPr>
          <p:cNvPr id="1142" name="pole tekstowe 1">
            <a:extLst>
              <a:ext uri="{FF2B5EF4-FFF2-40B4-BE49-F238E27FC236}">
                <a16:creationId xmlns:a16="http://schemas.microsoft.com/office/drawing/2014/main" id="{3C3D234E-F16C-A6CC-9792-E4736F1B79DE}"/>
              </a:ext>
            </a:extLst>
          </p:cNvPr>
          <p:cNvSpPr txBox="1"/>
          <p:nvPr/>
        </p:nvSpPr>
        <p:spPr>
          <a:xfrm>
            <a:off x="2927970" y="2483201"/>
            <a:ext cx="79883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 b="1">
                <a:solidFill>
                  <a:schemeClr val="accent3">
                    <a:lumOff val="-6274"/>
                  </a:schemeClr>
                </a:solidFill>
              </a:defRPr>
            </a:lvl1pPr>
          </a:lstStyle>
          <a:p>
            <a:r>
              <a:rPr lang="pl-PL" dirty="0">
                <a:solidFill>
                  <a:schemeClr val="tx1"/>
                </a:solidFill>
              </a:rPr>
              <a:t>Mateusz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143" name="pole tekstowe 1">
            <a:extLst>
              <a:ext uri="{FF2B5EF4-FFF2-40B4-BE49-F238E27FC236}">
                <a16:creationId xmlns:a16="http://schemas.microsoft.com/office/drawing/2014/main" id="{725889A8-4B90-4E52-EDFF-FC5E0945178C}"/>
              </a:ext>
            </a:extLst>
          </p:cNvPr>
          <p:cNvSpPr txBox="1"/>
          <p:nvPr/>
        </p:nvSpPr>
        <p:spPr>
          <a:xfrm>
            <a:off x="2860134" y="3346937"/>
            <a:ext cx="934505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 b="1">
                <a:solidFill>
                  <a:schemeClr val="accent3">
                    <a:lumOff val="-6274"/>
                  </a:schemeClr>
                </a:solidFill>
              </a:defRPr>
            </a:lvl1pPr>
          </a:lstStyle>
          <a:p>
            <a:r>
              <a:rPr lang="pl-PL" dirty="0">
                <a:solidFill>
                  <a:schemeClr val="tx1"/>
                </a:solidFill>
              </a:rPr>
              <a:t>Kasia</a:t>
            </a:r>
            <a:r>
              <a:rPr dirty="0">
                <a:solidFill>
                  <a:schemeClr val="tx1"/>
                </a:solidFill>
              </a:rPr>
              <a:t>/ Janusz</a:t>
            </a:r>
          </a:p>
        </p:txBody>
      </p:sp>
      <p:sp>
        <p:nvSpPr>
          <p:cNvPr id="1144" name="Prostokąt 21">
            <a:extLst>
              <a:ext uri="{FF2B5EF4-FFF2-40B4-BE49-F238E27FC236}">
                <a16:creationId xmlns:a16="http://schemas.microsoft.com/office/drawing/2014/main" id="{8A68D6EE-8AA3-6C0F-199E-37C8691D7EB7}"/>
              </a:ext>
            </a:extLst>
          </p:cNvPr>
          <p:cNvSpPr txBox="1"/>
          <p:nvPr/>
        </p:nvSpPr>
        <p:spPr>
          <a:xfrm>
            <a:off x="3887597" y="3020614"/>
            <a:ext cx="2097904" cy="70788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000">
                <a:solidFill>
                  <a:srgbClr val="0D0D0D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Najniższa cena produktu, jakość, jasno opisany produkt, produkty znane i sprawdzone, szybka dostawa, możliwość wymiany</a:t>
            </a:r>
          </a:p>
        </p:txBody>
      </p:sp>
      <p:sp>
        <p:nvSpPr>
          <p:cNvPr id="1145" name="Najniższa cena - ?">
            <a:extLst>
              <a:ext uri="{FF2B5EF4-FFF2-40B4-BE49-F238E27FC236}">
                <a16:creationId xmlns:a16="http://schemas.microsoft.com/office/drawing/2014/main" id="{08BC1E14-AC93-B657-5814-66EA9A796B1C}"/>
              </a:ext>
            </a:extLst>
          </p:cNvPr>
          <p:cNvSpPr txBox="1"/>
          <p:nvPr/>
        </p:nvSpPr>
        <p:spPr>
          <a:xfrm>
            <a:off x="6038688" y="3026600"/>
            <a:ext cx="2155609" cy="76454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dirty="0" err="1"/>
              <a:t>Najniższa</a:t>
            </a:r>
            <a:r>
              <a:rPr dirty="0"/>
              <a:t> </a:t>
            </a:r>
            <a:r>
              <a:rPr dirty="0" err="1"/>
              <a:t>cena</a:t>
            </a:r>
            <a:r>
              <a:rPr dirty="0"/>
              <a:t> </a:t>
            </a:r>
          </a:p>
        </p:txBody>
      </p:sp>
      <p:sp>
        <p:nvSpPr>
          <p:cNvPr id="1146" name="„Cool” - Szybka dostępność, możliwość stylizacji, kompozycji własna marka ? , darmowa dostawa , gwarancja , rabaty, wabiki cenowe">
            <a:extLst>
              <a:ext uri="{FF2B5EF4-FFF2-40B4-BE49-F238E27FC236}">
                <a16:creationId xmlns:a16="http://schemas.microsoft.com/office/drawing/2014/main" id="{7E8C97C0-8C45-C5F0-94A7-744D63CEF024}"/>
              </a:ext>
            </a:extLst>
          </p:cNvPr>
          <p:cNvSpPr txBox="1"/>
          <p:nvPr/>
        </p:nvSpPr>
        <p:spPr>
          <a:xfrm>
            <a:off x="8238725" y="1553982"/>
            <a:ext cx="2298910" cy="1401829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dirty="0"/>
              <a:t>„Cool” - </a:t>
            </a:r>
            <a:r>
              <a:rPr dirty="0" err="1"/>
              <a:t>Szybka</a:t>
            </a:r>
            <a:r>
              <a:rPr dirty="0"/>
              <a:t> </a:t>
            </a:r>
            <a:r>
              <a:rPr dirty="0" err="1"/>
              <a:t>dostępność</a:t>
            </a:r>
            <a:r>
              <a:rPr dirty="0"/>
              <a:t>, </a:t>
            </a:r>
            <a:r>
              <a:rPr dirty="0" err="1"/>
              <a:t>możliwość</a:t>
            </a:r>
            <a:r>
              <a:rPr dirty="0"/>
              <a:t> </a:t>
            </a:r>
            <a:r>
              <a:rPr dirty="0" err="1"/>
              <a:t>stylizacji</a:t>
            </a:r>
            <a:r>
              <a:rPr dirty="0"/>
              <a:t>, </a:t>
            </a:r>
            <a:r>
              <a:rPr dirty="0" err="1"/>
              <a:t>kompozycji</a:t>
            </a:r>
            <a:r>
              <a:rPr dirty="0"/>
              <a:t>, </a:t>
            </a:r>
            <a:r>
              <a:rPr dirty="0" err="1"/>
              <a:t>darmowa</a:t>
            </a:r>
            <a:r>
              <a:rPr dirty="0"/>
              <a:t> </a:t>
            </a:r>
            <a:r>
              <a:rPr dirty="0" err="1"/>
              <a:t>dostawa</a:t>
            </a:r>
            <a:r>
              <a:rPr dirty="0"/>
              <a:t> , </a:t>
            </a:r>
            <a:r>
              <a:rPr dirty="0" err="1"/>
              <a:t>gwarancja</a:t>
            </a:r>
            <a:r>
              <a:rPr dirty="0"/>
              <a:t> , </a:t>
            </a:r>
            <a:r>
              <a:rPr dirty="0" err="1"/>
              <a:t>rabaty</a:t>
            </a:r>
            <a:r>
              <a:rPr dirty="0"/>
              <a:t>, </a:t>
            </a:r>
            <a:r>
              <a:rPr dirty="0" err="1"/>
              <a:t>wabiki</a:t>
            </a:r>
            <a:r>
              <a:rPr dirty="0"/>
              <a:t> </a:t>
            </a:r>
            <a:r>
              <a:rPr dirty="0" err="1"/>
              <a:t>cenowe</a:t>
            </a:r>
            <a:endParaRPr dirty="0"/>
          </a:p>
        </p:txBody>
      </p:sp>
      <p:sp>
        <p:nvSpPr>
          <p:cNvPr id="1147" name="Bezosobowa, szybka, sprawna">
            <a:extLst>
              <a:ext uri="{FF2B5EF4-FFF2-40B4-BE49-F238E27FC236}">
                <a16:creationId xmlns:a16="http://schemas.microsoft.com/office/drawing/2014/main" id="{162C1189-51BE-5329-B900-3CFB7A971469}"/>
              </a:ext>
            </a:extLst>
          </p:cNvPr>
          <p:cNvSpPr txBox="1"/>
          <p:nvPr/>
        </p:nvSpPr>
        <p:spPr>
          <a:xfrm>
            <a:off x="8244461" y="3019804"/>
            <a:ext cx="2287438" cy="76616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Bezosobowa, szybka, sprawna</a:t>
            </a:r>
          </a:p>
        </p:txBody>
      </p:sp>
      <p:grpSp>
        <p:nvGrpSpPr>
          <p:cNvPr id="1158" name="Grupuj">
            <a:extLst>
              <a:ext uri="{FF2B5EF4-FFF2-40B4-BE49-F238E27FC236}">
                <a16:creationId xmlns:a16="http://schemas.microsoft.com/office/drawing/2014/main" id="{99A04CE9-4973-6275-E52D-9D40A9C03C3B}"/>
              </a:ext>
            </a:extLst>
          </p:cNvPr>
          <p:cNvGrpSpPr/>
          <p:nvPr/>
        </p:nvGrpSpPr>
        <p:grpSpPr>
          <a:xfrm>
            <a:off x="1603488" y="4413649"/>
            <a:ext cx="8879046" cy="1371020"/>
            <a:chOff x="0" y="0"/>
            <a:chExt cx="8879045" cy="1371019"/>
          </a:xfrm>
        </p:grpSpPr>
        <p:sp>
          <p:nvSpPr>
            <p:cNvPr id="1149" name="Prostokąt 15">
              <a:extLst>
                <a:ext uri="{FF2B5EF4-FFF2-40B4-BE49-F238E27FC236}">
                  <a16:creationId xmlns:a16="http://schemas.microsoft.com/office/drawing/2014/main" id="{DD8A4C15-3BB1-8E94-EB09-B884589DE62E}"/>
                </a:ext>
              </a:extLst>
            </p:cNvPr>
            <p:cNvSpPr/>
            <p:nvPr/>
          </p:nvSpPr>
          <p:spPr>
            <a:xfrm>
              <a:off x="2232541" y="9045"/>
              <a:ext cx="3535875" cy="281941"/>
            </a:xfrm>
            <a:prstGeom prst="rect">
              <a:avLst/>
            </a:prstGeom>
            <a:solidFill>
              <a:schemeClr val="accent4">
                <a:satOff val="-5833"/>
                <a:lumOff val="13235"/>
              </a:schemeClr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lvl1pPr>
            </a:lstStyle>
            <a:p>
              <a:r>
                <a:t>PRODUKT</a:t>
              </a:r>
            </a:p>
          </p:txBody>
        </p:sp>
        <p:sp>
          <p:nvSpPr>
            <p:cNvPr id="1150" name="Prostokąt 21">
              <a:extLst>
                <a:ext uri="{FF2B5EF4-FFF2-40B4-BE49-F238E27FC236}">
                  <a16:creationId xmlns:a16="http://schemas.microsoft.com/office/drawing/2014/main" id="{F39FBE0E-0773-179A-20EB-73495386FEB5}"/>
                </a:ext>
              </a:extLst>
            </p:cNvPr>
            <p:cNvSpPr txBox="1"/>
            <p:nvPr/>
          </p:nvSpPr>
          <p:spPr>
            <a:xfrm>
              <a:off x="2239448" y="380347"/>
              <a:ext cx="3522061" cy="246219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000">
                  <a:solidFill>
                    <a:srgbClr val="0D0D0D"/>
                  </a:solidFill>
                  <a:latin typeface="+mn-lt"/>
                  <a:ea typeface="+mn-ea"/>
                  <a:cs typeface="+mn-cs"/>
                  <a:sym typeface="Calibri"/>
                </a:defRPr>
              </a:lvl1pPr>
            </a:lstStyle>
            <a:p>
              <a:r>
                <a:t>Rozsądna cena i jakość</a:t>
              </a:r>
            </a:p>
          </p:txBody>
        </p:sp>
        <p:sp>
          <p:nvSpPr>
            <p:cNvPr id="1151" name="Prostokąt 15">
              <a:extLst>
                <a:ext uri="{FF2B5EF4-FFF2-40B4-BE49-F238E27FC236}">
                  <a16:creationId xmlns:a16="http://schemas.microsoft.com/office/drawing/2014/main" id="{F45A24D4-1DD5-961A-2960-E370FD962123}"/>
                </a:ext>
              </a:extLst>
            </p:cNvPr>
            <p:cNvSpPr/>
            <p:nvPr/>
          </p:nvSpPr>
          <p:spPr>
            <a:xfrm>
              <a:off x="5852540" y="0"/>
              <a:ext cx="3020770" cy="300031"/>
            </a:xfrm>
            <a:prstGeom prst="rect">
              <a:avLst/>
            </a:prstGeom>
            <a:solidFill>
              <a:schemeClr val="accent4">
                <a:satOff val="-5833"/>
                <a:lumOff val="13235"/>
              </a:schemeClr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 sz="1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lvl1pPr>
            </a:lstStyle>
            <a:p>
              <a:r>
                <a:t>RELACJE</a:t>
              </a:r>
            </a:p>
          </p:txBody>
        </p:sp>
        <p:sp>
          <p:nvSpPr>
            <p:cNvPr id="1152" name="Prostokąt 21">
              <a:extLst>
                <a:ext uri="{FF2B5EF4-FFF2-40B4-BE49-F238E27FC236}">
                  <a16:creationId xmlns:a16="http://schemas.microsoft.com/office/drawing/2014/main" id="{C0F251A5-2839-08A8-929A-34F8F3690E09}"/>
                </a:ext>
              </a:extLst>
            </p:cNvPr>
            <p:cNvSpPr txBox="1"/>
            <p:nvPr/>
          </p:nvSpPr>
          <p:spPr>
            <a:xfrm>
              <a:off x="2239448" y="738949"/>
              <a:ext cx="3522061" cy="246219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000">
                  <a:solidFill>
                    <a:srgbClr val="0D0D0D"/>
                  </a:solidFill>
                  <a:latin typeface="+mn-lt"/>
                  <a:ea typeface="+mn-ea"/>
                  <a:cs typeface="+mn-cs"/>
                  <a:sym typeface="Calibri"/>
                </a:defRPr>
              </a:lvl1pPr>
            </a:lstStyle>
            <a:p>
              <a:r>
                <a:t>Moda, trendy, styl, wygoda, od stóp do głów</a:t>
              </a:r>
            </a:p>
          </p:txBody>
        </p:sp>
        <p:sp>
          <p:nvSpPr>
            <p:cNvPr id="1153" name="Prostokąt 21">
              <a:extLst>
                <a:ext uri="{FF2B5EF4-FFF2-40B4-BE49-F238E27FC236}">
                  <a16:creationId xmlns:a16="http://schemas.microsoft.com/office/drawing/2014/main" id="{DD12C9E1-7417-D63C-C1E1-C2DAC774E3A9}"/>
                </a:ext>
              </a:extLst>
            </p:cNvPr>
            <p:cNvSpPr txBox="1"/>
            <p:nvPr/>
          </p:nvSpPr>
          <p:spPr>
            <a:xfrm>
              <a:off x="2239448" y="1113290"/>
              <a:ext cx="3522061" cy="246219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000">
                  <a:solidFill>
                    <a:srgbClr val="0D0D0D"/>
                  </a:solidFill>
                  <a:latin typeface="+mn-lt"/>
                  <a:ea typeface="+mn-ea"/>
                  <a:cs typeface="+mn-cs"/>
                  <a:sym typeface="Calibri"/>
                </a:defRPr>
              </a:lvl1pPr>
            </a:lstStyle>
            <a:p>
              <a:r>
                <a:t>Marki, multibrand</a:t>
              </a:r>
            </a:p>
          </p:txBody>
        </p:sp>
        <p:sp>
          <p:nvSpPr>
            <p:cNvPr id="1154" name="Komponujemy, stylizujemy, doradzamy, inspirujemy">
              <a:extLst>
                <a:ext uri="{FF2B5EF4-FFF2-40B4-BE49-F238E27FC236}">
                  <a16:creationId xmlns:a16="http://schemas.microsoft.com/office/drawing/2014/main" id="{4882357E-B51D-F2BC-5EFF-6519E26333AB}"/>
                </a:ext>
              </a:extLst>
            </p:cNvPr>
            <p:cNvSpPr txBox="1"/>
            <p:nvPr/>
          </p:nvSpPr>
          <p:spPr>
            <a:xfrm>
              <a:off x="5846804" y="391858"/>
              <a:ext cx="3032241" cy="246219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000">
                  <a:latin typeface="+mn-lt"/>
                  <a:ea typeface="+mn-ea"/>
                  <a:cs typeface="+mn-cs"/>
                  <a:sym typeface="Calibri"/>
                </a:defRPr>
              </a:lvl1pPr>
            </a:lstStyle>
            <a:p>
              <a:r>
                <a:t>Komponujemy, stylizujemy, doradzamy, inspirujemy</a:t>
              </a:r>
            </a:p>
          </p:txBody>
        </p:sp>
        <p:sp>
          <p:nvSpPr>
            <p:cNvPr id="1155" name="Przyjaźń, partnerstwo">
              <a:extLst>
                <a:ext uri="{FF2B5EF4-FFF2-40B4-BE49-F238E27FC236}">
                  <a16:creationId xmlns:a16="http://schemas.microsoft.com/office/drawing/2014/main" id="{526076CB-09D8-5214-DEC2-E3CEB90B3860}"/>
                </a:ext>
              </a:extLst>
            </p:cNvPr>
            <p:cNvSpPr txBox="1"/>
            <p:nvPr/>
          </p:nvSpPr>
          <p:spPr>
            <a:xfrm>
              <a:off x="5846804" y="750460"/>
              <a:ext cx="3032241" cy="246219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000">
                  <a:latin typeface="+mn-lt"/>
                  <a:ea typeface="+mn-ea"/>
                  <a:cs typeface="+mn-cs"/>
                  <a:sym typeface="Calibri"/>
                </a:defRPr>
              </a:lvl1pPr>
            </a:lstStyle>
            <a:p>
              <a:r>
                <a:t>Przyjaźń, partnerstwo</a:t>
              </a:r>
            </a:p>
          </p:txBody>
        </p:sp>
        <p:sp>
          <p:nvSpPr>
            <p:cNvPr id="1156" name="Dostępność i szybkość">
              <a:extLst>
                <a:ext uri="{FF2B5EF4-FFF2-40B4-BE49-F238E27FC236}">
                  <a16:creationId xmlns:a16="http://schemas.microsoft.com/office/drawing/2014/main" id="{057AEBA7-C7D2-BA82-0C22-E1435626633D}"/>
                </a:ext>
              </a:extLst>
            </p:cNvPr>
            <p:cNvSpPr txBox="1"/>
            <p:nvPr/>
          </p:nvSpPr>
          <p:spPr>
            <a:xfrm>
              <a:off x="5852540" y="1124800"/>
              <a:ext cx="3020769" cy="246219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000">
                  <a:latin typeface="+mn-lt"/>
                  <a:ea typeface="+mn-ea"/>
                  <a:cs typeface="+mn-cs"/>
                  <a:sym typeface="Calibri"/>
                </a:defRPr>
              </a:lvl1pPr>
            </a:lstStyle>
            <a:p>
              <a:r>
                <a:t>Dostępność i szybkość</a:t>
              </a:r>
            </a:p>
          </p:txBody>
        </p:sp>
        <p:sp>
          <p:nvSpPr>
            <p:cNvPr id="1157" name="Título 6">
              <a:extLst>
                <a:ext uri="{FF2B5EF4-FFF2-40B4-BE49-F238E27FC236}">
                  <a16:creationId xmlns:a16="http://schemas.microsoft.com/office/drawing/2014/main" id="{1C7BE3AA-A918-E6CE-7EB1-873EDF4796A5}"/>
                </a:ext>
              </a:extLst>
            </p:cNvPr>
            <p:cNvSpPr txBox="1"/>
            <p:nvPr/>
          </p:nvSpPr>
          <p:spPr>
            <a:xfrm>
              <a:off x="0" y="744304"/>
              <a:ext cx="1399130" cy="2585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lnSpc>
                  <a:spcPct val="90000"/>
                </a:lnSpc>
                <a:defRPr sz="1200" spc="-18">
                  <a:solidFill>
                    <a:schemeClr val="accent3">
                      <a:lumOff val="-6274"/>
                    </a:schemeClr>
                  </a:solidFill>
                </a:defRPr>
              </a:lvl1pPr>
            </a:lstStyle>
            <a:p>
              <a:r>
                <a:rPr dirty="0" err="1">
                  <a:solidFill>
                    <a:schemeClr val="tx1"/>
                  </a:solidFill>
                </a:rPr>
                <a:t>Wizerunek</a:t>
              </a:r>
              <a:endParaRPr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ítulo 6">
            <a:extLst>
              <a:ext uri="{FF2B5EF4-FFF2-40B4-BE49-F238E27FC236}">
                <a16:creationId xmlns:a16="http://schemas.microsoft.com/office/drawing/2014/main" id="{01740153-E5FA-C761-630E-424AC9F0C7E5}"/>
              </a:ext>
            </a:extLst>
          </p:cNvPr>
          <p:cNvSpPr txBox="1"/>
          <p:nvPr/>
        </p:nvSpPr>
        <p:spPr>
          <a:xfrm>
            <a:off x="1428517" y="2002628"/>
            <a:ext cx="1181101" cy="590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lnSpc>
                <a:spcPct val="90000"/>
              </a:lnSpc>
              <a:defRPr sz="1200" spc="-18">
                <a:solidFill>
                  <a:schemeClr val="accent3">
                    <a:lumOff val="-6274"/>
                  </a:schemeClr>
                </a:solidFill>
              </a:defRPr>
            </a:lvl1pPr>
          </a:lstStyle>
          <a:p>
            <a:r>
              <a:rPr dirty="0" err="1">
                <a:solidFill>
                  <a:schemeClr val="tx1"/>
                </a:solidFill>
              </a:rPr>
              <a:t>Perspektywa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klient</a:t>
            </a:r>
            <a:r>
              <a:rPr dirty="0">
                <a:solidFill>
                  <a:schemeClr val="tx1"/>
                </a:solidFill>
              </a:rPr>
              <a:t> - </a:t>
            </a:r>
            <a:r>
              <a:rPr dirty="0" err="1">
                <a:solidFill>
                  <a:schemeClr val="tx1"/>
                </a:solidFill>
              </a:rPr>
              <a:t>kanał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sprzedaży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lang="pl-PL" dirty="0">
                <a:solidFill>
                  <a:schemeClr val="tx1"/>
                </a:solidFill>
              </a:rPr>
              <a:t>C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58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"/>
                                        <p:tgtEl>
                                          <p:spTgt spid="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5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50"/>
                                        <p:tgtEl>
                                          <p:spTgt spid="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0" grpId="0" animBg="1" advAuto="0"/>
      <p:bldP spid="1142" grpId="0" animBg="1" advAuto="0"/>
      <p:bldP spid="1143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5BE4C-6F51-99BD-1D72-72C4F4994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75A72A3-F1AA-F2AB-A01A-CF914BA392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345" y="6361714"/>
            <a:ext cx="6535697" cy="49628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0E81569-71D3-F13E-8890-3FBA7BDE9C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9102"/>
            <a:ext cx="7545259" cy="7758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2F28A923-C583-E40A-05D1-51C0038834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17" y="99079"/>
            <a:ext cx="7599409" cy="57517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40E6E122-79E6-F5E8-8FD0-16F031B2DF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692" y="714058"/>
            <a:ext cx="6625308" cy="6096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31520" y="1155468"/>
            <a:ext cx="10652760" cy="909993"/>
          </a:xfrm>
          <a:prstGeom prst="rect">
            <a:avLst/>
          </a:prstGeom>
          <a:noFill/>
        </p:spPr>
        <p:txBody>
          <a:bodyPr wrap="square" lIns="27432" tIns="18288" rIns="27432" bIns="18288" anchor="t">
            <a:spAutoFit/>
          </a:bodyPr>
          <a:lstStyle/>
          <a:p>
            <a:pPr algn="l">
              <a:lnSpc>
                <a:spcPct val="108000"/>
              </a:lnSpc>
              <a:spcAft>
                <a:spcPts val="700"/>
              </a:spcAft>
            </a:pPr>
            <a:r>
              <a:rPr sz="2400" b="0" dirty="0" err="1">
                <a:solidFill>
                  <a:srgbClr val="171717"/>
                </a:solidFill>
                <a:latin typeface="Aptos"/>
              </a:rPr>
              <a:t>Niektórzy</a:t>
            </a:r>
            <a:r>
              <a:rPr sz="2400" b="0" dirty="0">
                <a:solidFill>
                  <a:srgbClr val="171717"/>
                </a:solidFill>
                <a:latin typeface="Aptos"/>
              </a:rPr>
              <a:t> </a:t>
            </a:r>
            <a:r>
              <a:rPr sz="2400" b="0" dirty="0" err="1">
                <a:solidFill>
                  <a:srgbClr val="171717"/>
                </a:solidFill>
                <a:latin typeface="Aptos"/>
              </a:rPr>
              <a:t>ludzie</a:t>
            </a:r>
            <a:r>
              <a:rPr sz="2400" b="0" dirty="0">
                <a:solidFill>
                  <a:srgbClr val="171717"/>
                </a:solidFill>
                <a:latin typeface="Aptos"/>
              </a:rPr>
              <a:t> </a:t>
            </a:r>
            <a:r>
              <a:rPr sz="2400" b="0" dirty="0" err="1">
                <a:solidFill>
                  <a:srgbClr val="171717"/>
                </a:solidFill>
                <a:latin typeface="Aptos"/>
              </a:rPr>
              <a:t>uważają</a:t>
            </a:r>
            <a:r>
              <a:rPr sz="2400" b="0" dirty="0">
                <a:solidFill>
                  <a:srgbClr val="171717"/>
                </a:solidFill>
                <a:latin typeface="Aptos"/>
              </a:rPr>
              <a:t> </a:t>
            </a:r>
            <a:r>
              <a:rPr sz="2400" b="0" dirty="0" err="1">
                <a:solidFill>
                  <a:srgbClr val="171717"/>
                </a:solidFill>
                <a:latin typeface="Aptos"/>
              </a:rPr>
              <a:t>organizacje</a:t>
            </a:r>
            <a:r>
              <a:rPr sz="2400" b="0" dirty="0">
                <a:solidFill>
                  <a:srgbClr val="171717"/>
                </a:solidFill>
                <a:latin typeface="Aptos"/>
              </a:rPr>
              <a:t> za </a:t>
            </a:r>
            <a:r>
              <a:rPr sz="2400" b="0" dirty="0" err="1">
                <a:solidFill>
                  <a:srgbClr val="171717"/>
                </a:solidFill>
                <a:latin typeface="Aptos"/>
              </a:rPr>
              <a:t>podobne</a:t>
            </a:r>
            <a:r>
              <a:rPr sz="2400" b="0" dirty="0">
                <a:solidFill>
                  <a:srgbClr val="171717"/>
                </a:solidFill>
                <a:latin typeface="Aptos"/>
              </a:rPr>
              <a:t> </a:t>
            </a:r>
            <a:r>
              <a:rPr sz="2400" b="0" dirty="0" err="1">
                <a:solidFill>
                  <a:srgbClr val="171717"/>
                </a:solidFill>
                <a:latin typeface="Aptos"/>
              </a:rPr>
              <a:t>społeczeństwu</a:t>
            </a:r>
            <a:endParaRPr sz="2400" b="0" dirty="0">
              <a:solidFill>
                <a:srgbClr val="171717"/>
              </a:solidFill>
              <a:latin typeface="Aptos"/>
            </a:endParaRPr>
          </a:p>
          <a:p>
            <a:pPr algn="l">
              <a:lnSpc>
                <a:spcPct val="108000"/>
              </a:lnSpc>
              <a:spcAft>
                <a:spcPts val="700"/>
              </a:spcAft>
            </a:pPr>
            <a:r>
              <a:rPr sz="2400" b="0" dirty="0" err="1">
                <a:solidFill>
                  <a:srgbClr val="171717"/>
                </a:solidFill>
                <a:latin typeface="Aptos"/>
              </a:rPr>
              <a:t>lub</a:t>
            </a:r>
            <a:r>
              <a:rPr sz="2400" b="0" dirty="0">
                <a:solidFill>
                  <a:srgbClr val="171717"/>
                </a:solidFill>
                <a:latin typeface="Aptos"/>
              </a:rPr>
              <a:t> </a:t>
            </a:r>
            <a:r>
              <a:rPr sz="2400" b="0" dirty="0" err="1">
                <a:solidFill>
                  <a:srgbClr val="171717"/>
                </a:solidFill>
                <a:latin typeface="Aptos"/>
              </a:rPr>
              <a:t>miastu</a:t>
            </a:r>
            <a:r>
              <a:rPr sz="2400" b="0" dirty="0">
                <a:solidFill>
                  <a:srgbClr val="171717"/>
                </a:solidFill>
                <a:latin typeface="Aptos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9808" y="2207194"/>
            <a:ext cx="8412480" cy="502920"/>
          </a:xfrm>
          <a:prstGeom prst="rect">
            <a:avLst/>
          </a:prstGeom>
          <a:noFill/>
        </p:spPr>
        <p:txBody>
          <a:bodyPr wrap="square" lIns="27432" tIns="18288" rIns="27432" bIns="18288" anchor="t">
            <a:spAutoFit/>
          </a:bodyPr>
          <a:lstStyle/>
          <a:p>
            <a:pPr algn="l">
              <a:lnSpc>
                <a:spcPct val="115000"/>
              </a:lnSpc>
              <a:spcAft>
                <a:spcPts val="700"/>
              </a:spcAft>
            </a:pPr>
            <a:r>
              <a:rPr sz="2600" b="1" dirty="0" err="1">
                <a:solidFill>
                  <a:srgbClr val="171717"/>
                </a:solidFill>
                <a:latin typeface="Aptos"/>
              </a:rPr>
              <a:t>Nazywamy</a:t>
            </a:r>
            <a:r>
              <a:rPr sz="2600" b="1" dirty="0">
                <a:solidFill>
                  <a:srgbClr val="171717"/>
                </a:solidFill>
                <a:latin typeface="Aptos"/>
              </a:rPr>
              <a:t> to </a:t>
            </a:r>
            <a:r>
              <a:rPr sz="2600" b="1" dirty="0" err="1">
                <a:solidFill>
                  <a:srgbClr val="171717"/>
                </a:solidFill>
                <a:latin typeface="Aptos"/>
              </a:rPr>
              <a:t>Zarządzaniem</a:t>
            </a:r>
            <a:r>
              <a:rPr sz="2600" b="1" dirty="0">
                <a:solidFill>
                  <a:srgbClr val="171717"/>
                </a:solidFill>
                <a:latin typeface="Aptos"/>
              </a:rPr>
              <a:t> 3.0.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31520" y="3794760"/>
            <a:ext cx="10835640" cy="804672"/>
          </a:xfrm>
          <a:prstGeom prst="roundRect">
            <a:avLst/>
          </a:prstGeom>
          <a:solidFill>
            <a:srgbClr val="EEF8E7"/>
          </a:solidFill>
          <a:ln w="8890">
            <a:solidFill>
              <a:srgbClr val="C7E1B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960120" y="3959352"/>
            <a:ext cx="10378440" cy="384048"/>
          </a:xfrm>
          <a:prstGeom prst="rect">
            <a:avLst/>
          </a:prstGeom>
          <a:noFill/>
        </p:spPr>
        <p:txBody>
          <a:bodyPr wrap="square" lIns="27432" tIns="18288" rIns="27432" bIns="18288" anchor="t">
            <a:spAutoFit/>
          </a:bodyPr>
          <a:lstStyle/>
          <a:p>
            <a:pPr algn="l">
              <a:lnSpc>
                <a:spcPct val="115000"/>
              </a:lnSpc>
              <a:spcAft>
                <a:spcPts val="700"/>
              </a:spcAft>
            </a:pPr>
            <a:r>
              <a:rPr sz="1370" b="1" dirty="0">
                <a:solidFill>
                  <a:srgbClr val="171717"/>
                </a:solidFill>
                <a:latin typeface="Aptos"/>
              </a:rPr>
              <a:t>W </a:t>
            </a:r>
            <a:r>
              <a:rPr sz="1370" b="1" dirty="0" err="1">
                <a:solidFill>
                  <a:srgbClr val="171717"/>
                </a:solidFill>
                <a:latin typeface="Aptos"/>
              </a:rPr>
              <a:t>społeczności</a:t>
            </a:r>
            <a:r>
              <a:rPr sz="1370" b="1" dirty="0">
                <a:solidFill>
                  <a:srgbClr val="171717"/>
                </a:solidFill>
                <a:latin typeface="Aptos"/>
              </a:rPr>
              <a:t> </a:t>
            </a:r>
            <a:r>
              <a:rPr sz="1370" b="1" dirty="0" err="1">
                <a:solidFill>
                  <a:srgbClr val="171717"/>
                </a:solidFill>
                <a:latin typeface="Aptos"/>
              </a:rPr>
              <a:t>lub</a:t>
            </a:r>
            <a:r>
              <a:rPr sz="1370" b="1" dirty="0">
                <a:solidFill>
                  <a:srgbClr val="171717"/>
                </a:solidFill>
                <a:latin typeface="Aptos"/>
              </a:rPr>
              <a:t> </a:t>
            </a:r>
            <a:r>
              <a:rPr sz="1370" b="1" dirty="0" err="1">
                <a:solidFill>
                  <a:srgbClr val="171717"/>
                </a:solidFill>
                <a:latin typeface="Aptos"/>
              </a:rPr>
              <a:t>mieście</a:t>
            </a:r>
            <a:r>
              <a:rPr sz="1370" b="1" dirty="0">
                <a:solidFill>
                  <a:srgbClr val="171717"/>
                </a:solidFill>
                <a:latin typeface="Aptos"/>
              </a:rPr>
              <a:t> </a:t>
            </a:r>
            <a:r>
              <a:rPr sz="1370" b="1" dirty="0" err="1">
                <a:solidFill>
                  <a:srgbClr val="171717"/>
                </a:solidFill>
                <a:latin typeface="Aptos"/>
              </a:rPr>
              <a:t>każdy</a:t>
            </a:r>
            <a:r>
              <a:rPr sz="1370" b="1" dirty="0">
                <a:solidFill>
                  <a:srgbClr val="171717"/>
                </a:solidFill>
                <a:latin typeface="Aptos"/>
              </a:rPr>
              <a:t> jest (</a:t>
            </a:r>
            <a:r>
              <a:rPr sz="1370" b="1" dirty="0" err="1">
                <a:solidFill>
                  <a:srgbClr val="171717"/>
                </a:solidFill>
                <a:latin typeface="Aptos"/>
              </a:rPr>
              <a:t>częściowo</a:t>
            </a:r>
            <a:r>
              <a:rPr sz="1370" b="1" dirty="0">
                <a:solidFill>
                  <a:srgbClr val="171717"/>
                </a:solidFill>
                <a:latin typeface="Aptos"/>
              </a:rPr>
              <a:t>) </a:t>
            </a:r>
            <a:r>
              <a:rPr sz="1370" b="1" dirty="0" err="1">
                <a:solidFill>
                  <a:srgbClr val="171717"/>
                </a:solidFill>
                <a:latin typeface="Aptos"/>
              </a:rPr>
              <a:t>odpowiedzialny</a:t>
            </a:r>
            <a:r>
              <a:rPr sz="1370" b="1" dirty="0">
                <a:solidFill>
                  <a:srgbClr val="171717"/>
                </a:solidFill>
                <a:latin typeface="Aptos"/>
              </a:rPr>
              <a:t> za </a:t>
            </a:r>
            <a:r>
              <a:rPr sz="1370" b="1" dirty="0" err="1">
                <a:solidFill>
                  <a:srgbClr val="171717"/>
                </a:solidFill>
                <a:latin typeface="Aptos"/>
              </a:rPr>
              <a:t>przyczynienie</a:t>
            </a:r>
            <a:r>
              <a:rPr sz="1370" b="1" dirty="0">
                <a:solidFill>
                  <a:srgbClr val="171717"/>
                </a:solidFill>
                <a:latin typeface="Aptos"/>
              </a:rPr>
              <a:t> </a:t>
            </a:r>
            <a:r>
              <a:rPr sz="1370" b="1" dirty="0" err="1">
                <a:solidFill>
                  <a:srgbClr val="171717"/>
                </a:solidFill>
                <a:latin typeface="Aptos"/>
              </a:rPr>
              <a:t>się</a:t>
            </a:r>
            <a:r>
              <a:rPr sz="1370" b="1" dirty="0">
                <a:solidFill>
                  <a:srgbClr val="171717"/>
                </a:solidFill>
                <a:latin typeface="Aptos"/>
              </a:rPr>
              <a:t> do </a:t>
            </a:r>
            <a:r>
              <a:rPr sz="1370" b="1" dirty="0" err="1">
                <a:solidFill>
                  <a:srgbClr val="171717"/>
                </a:solidFill>
                <a:latin typeface="Aptos"/>
              </a:rPr>
              <a:t>jego</a:t>
            </a:r>
            <a:r>
              <a:rPr sz="1370" b="1" dirty="0">
                <a:solidFill>
                  <a:srgbClr val="171717"/>
                </a:solidFill>
                <a:latin typeface="Aptos"/>
              </a:rPr>
              <a:t> </a:t>
            </a:r>
            <a:r>
              <a:rPr sz="1370" b="1" dirty="0" err="1">
                <a:solidFill>
                  <a:srgbClr val="171717"/>
                </a:solidFill>
                <a:latin typeface="Aptos"/>
              </a:rPr>
              <a:t>sukcesu</a:t>
            </a:r>
            <a:r>
              <a:rPr sz="1370" b="1" dirty="0">
                <a:solidFill>
                  <a:srgbClr val="171717"/>
                </a:solidFill>
                <a:latin typeface="Aptos"/>
              </a:rPr>
              <a:t>, a za </a:t>
            </a:r>
            <a:r>
              <a:rPr sz="1370" b="1" dirty="0" err="1">
                <a:solidFill>
                  <a:srgbClr val="171717"/>
                </a:solidFill>
                <a:latin typeface="Aptos"/>
              </a:rPr>
              <a:t>całość</a:t>
            </a:r>
            <a:r>
              <a:rPr sz="1370" b="1" dirty="0">
                <a:solidFill>
                  <a:srgbClr val="171717"/>
                </a:solidFill>
                <a:latin typeface="Aptos"/>
              </a:rPr>
              <a:t> </a:t>
            </a:r>
            <a:r>
              <a:rPr sz="1370" b="1" dirty="0" err="1">
                <a:solidFill>
                  <a:srgbClr val="171717"/>
                </a:solidFill>
                <a:latin typeface="Aptos"/>
              </a:rPr>
              <a:t>odpowiedzialni</a:t>
            </a:r>
            <a:r>
              <a:rPr sz="1370" b="1" dirty="0">
                <a:solidFill>
                  <a:srgbClr val="171717"/>
                </a:solidFill>
                <a:latin typeface="Aptos"/>
              </a:rPr>
              <a:t> </a:t>
            </a:r>
            <a:r>
              <a:rPr sz="1370" b="1" dirty="0" err="1">
                <a:solidFill>
                  <a:srgbClr val="171717"/>
                </a:solidFill>
                <a:latin typeface="Aptos"/>
              </a:rPr>
              <a:t>się</a:t>
            </a:r>
            <a:r>
              <a:rPr sz="1370" b="1" dirty="0">
                <a:solidFill>
                  <a:srgbClr val="171717"/>
                </a:solidFill>
                <a:latin typeface="Aptos"/>
              </a:rPr>
              <a:t> </a:t>
            </a:r>
            <a:r>
              <a:rPr sz="1370" b="1" dirty="0" err="1">
                <a:solidFill>
                  <a:srgbClr val="171717"/>
                </a:solidFill>
                <a:latin typeface="Aptos"/>
              </a:rPr>
              <a:t>nieliczni</a:t>
            </a:r>
            <a:r>
              <a:rPr sz="1370" b="1" dirty="0">
                <a:solidFill>
                  <a:srgbClr val="171717"/>
                </a:solidFill>
                <a:latin typeface="Aptos"/>
              </a:rPr>
              <a:t>.</a:t>
            </a:r>
          </a:p>
        </p:txBody>
      </p:sp>
      <p:cxnSp>
        <p:nvCxnSpPr>
          <p:cNvPr id="18" name="Connector 17"/>
          <p:cNvCxnSpPr/>
          <p:nvPr/>
        </p:nvCxnSpPr>
        <p:spPr>
          <a:xfrm>
            <a:off x="502920" y="5632704"/>
            <a:ext cx="11155680" cy="0"/>
          </a:xfrm>
          <a:prstGeom prst="line">
            <a:avLst/>
          </a:prstGeom>
          <a:ln w="15240">
            <a:solidFill>
              <a:srgbClr val="69788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5623560" y="4965192"/>
            <a:ext cx="530352" cy="667512"/>
          </a:xfrm>
          <a:prstGeom prst="roundRect">
            <a:avLst/>
          </a:prstGeom>
          <a:solidFill>
            <a:srgbClr val="0073B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Rounded Rectangle 19"/>
          <p:cNvSpPr/>
          <p:nvPr/>
        </p:nvSpPr>
        <p:spPr>
          <a:xfrm>
            <a:off x="5733288" y="5093207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Rounded Rectangle 20"/>
          <p:cNvSpPr/>
          <p:nvPr/>
        </p:nvSpPr>
        <p:spPr>
          <a:xfrm>
            <a:off x="6044184" y="5093207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2" name="Rounded Rectangle 21"/>
          <p:cNvSpPr/>
          <p:nvPr/>
        </p:nvSpPr>
        <p:spPr>
          <a:xfrm>
            <a:off x="5733288" y="5196077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3" name="Rounded Rectangle 22"/>
          <p:cNvSpPr/>
          <p:nvPr/>
        </p:nvSpPr>
        <p:spPr>
          <a:xfrm>
            <a:off x="6044184" y="5196077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4" name="Rounded Rectangle 23"/>
          <p:cNvSpPr/>
          <p:nvPr/>
        </p:nvSpPr>
        <p:spPr>
          <a:xfrm>
            <a:off x="5733288" y="5298947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Rounded Rectangle 24"/>
          <p:cNvSpPr/>
          <p:nvPr/>
        </p:nvSpPr>
        <p:spPr>
          <a:xfrm>
            <a:off x="6044184" y="5298947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6" name="Rounded Rectangle 25"/>
          <p:cNvSpPr/>
          <p:nvPr/>
        </p:nvSpPr>
        <p:spPr>
          <a:xfrm>
            <a:off x="5733288" y="5401818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7" name="Rounded Rectangle 26"/>
          <p:cNvSpPr/>
          <p:nvPr/>
        </p:nvSpPr>
        <p:spPr>
          <a:xfrm>
            <a:off x="6044184" y="5401818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8" name="Rounded Rectangle 27"/>
          <p:cNvSpPr/>
          <p:nvPr/>
        </p:nvSpPr>
        <p:spPr>
          <a:xfrm>
            <a:off x="5733288" y="5504688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9" name="Rounded Rectangle 28"/>
          <p:cNvSpPr/>
          <p:nvPr/>
        </p:nvSpPr>
        <p:spPr>
          <a:xfrm>
            <a:off x="6044184" y="5504688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0" name="Rounded Rectangle 29"/>
          <p:cNvSpPr/>
          <p:nvPr/>
        </p:nvSpPr>
        <p:spPr>
          <a:xfrm>
            <a:off x="6199632" y="5129784"/>
            <a:ext cx="393192" cy="502920"/>
          </a:xfrm>
          <a:prstGeom prst="roundRect">
            <a:avLst/>
          </a:prstGeom>
          <a:solidFill>
            <a:srgbClr val="D97E3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1" name="Rounded Rectangle 30"/>
          <p:cNvSpPr/>
          <p:nvPr/>
        </p:nvSpPr>
        <p:spPr>
          <a:xfrm>
            <a:off x="6309360" y="5257800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2" name="Rounded Rectangle 31"/>
          <p:cNvSpPr/>
          <p:nvPr/>
        </p:nvSpPr>
        <p:spPr>
          <a:xfrm>
            <a:off x="6483096" y="5257800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3" name="Rounded Rectangle 32"/>
          <p:cNvSpPr/>
          <p:nvPr/>
        </p:nvSpPr>
        <p:spPr>
          <a:xfrm>
            <a:off x="6309360" y="5381244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4" name="Rounded Rectangle 33"/>
          <p:cNvSpPr/>
          <p:nvPr/>
        </p:nvSpPr>
        <p:spPr>
          <a:xfrm>
            <a:off x="6483096" y="5381244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5" name="Rounded Rectangle 34"/>
          <p:cNvSpPr/>
          <p:nvPr/>
        </p:nvSpPr>
        <p:spPr>
          <a:xfrm>
            <a:off x="6309360" y="5504688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6" name="Rounded Rectangle 35"/>
          <p:cNvSpPr/>
          <p:nvPr/>
        </p:nvSpPr>
        <p:spPr>
          <a:xfrm>
            <a:off x="6483096" y="5504688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Rounded Rectangle 36"/>
          <p:cNvSpPr/>
          <p:nvPr/>
        </p:nvSpPr>
        <p:spPr>
          <a:xfrm>
            <a:off x="6647688" y="4828032"/>
            <a:ext cx="621792" cy="804672"/>
          </a:xfrm>
          <a:prstGeom prst="roundRect">
            <a:avLst/>
          </a:prstGeom>
          <a:solidFill>
            <a:srgbClr val="4D5A6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8" name="Rounded Rectangle 37"/>
          <p:cNvSpPr/>
          <p:nvPr/>
        </p:nvSpPr>
        <p:spPr>
          <a:xfrm>
            <a:off x="6757416" y="4956048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9" name="Rounded Rectangle 38"/>
          <p:cNvSpPr/>
          <p:nvPr/>
        </p:nvSpPr>
        <p:spPr>
          <a:xfrm>
            <a:off x="6958583" y="4956048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0" name="Rounded Rectangle 39"/>
          <p:cNvSpPr/>
          <p:nvPr/>
        </p:nvSpPr>
        <p:spPr>
          <a:xfrm>
            <a:off x="7159752" y="4956048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1" name="Rounded Rectangle 40"/>
          <p:cNvSpPr/>
          <p:nvPr/>
        </p:nvSpPr>
        <p:spPr>
          <a:xfrm>
            <a:off x="6757416" y="5093208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2" name="Rounded Rectangle 41"/>
          <p:cNvSpPr/>
          <p:nvPr/>
        </p:nvSpPr>
        <p:spPr>
          <a:xfrm>
            <a:off x="6958583" y="5093208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3" name="Rounded Rectangle 42"/>
          <p:cNvSpPr/>
          <p:nvPr/>
        </p:nvSpPr>
        <p:spPr>
          <a:xfrm>
            <a:off x="7159752" y="5093208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4" name="Rounded Rectangle 43"/>
          <p:cNvSpPr/>
          <p:nvPr/>
        </p:nvSpPr>
        <p:spPr>
          <a:xfrm>
            <a:off x="6757416" y="5230368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5" name="Rounded Rectangle 44"/>
          <p:cNvSpPr/>
          <p:nvPr/>
        </p:nvSpPr>
        <p:spPr>
          <a:xfrm>
            <a:off x="6958583" y="5230368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6" name="Rounded Rectangle 45"/>
          <p:cNvSpPr/>
          <p:nvPr/>
        </p:nvSpPr>
        <p:spPr>
          <a:xfrm>
            <a:off x="7159752" y="5230368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7" name="Rounded Rectangle 46"/>
          <p:cNvSpPr/>
          <p:nvPr/>
        </p:nvSpPr>
        <p:spPr>
          <a:xfrm>
            <a:off x="6757416" y="5367528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8" name="Rounded Rectangle 47"/>
          <p:cNvSpPr/>
          <p:nvPr/>
        </p:nvSpPr>
        <p:spPr>
          <a:xfrm>
            <a:off x="6958583" y="5367528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9" name="Rounded Rectangle 48"/>
          <p:cNvSpPr/>
          <p:nvPr/>
        </p:nvSpPr>
        <p:spPr>
          <a:xfrm>
            <a:off x="7159752" y="5367528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0" name="Rounded Rectangle 49"/>
          <p:cNvSpPr/>
          <p:nvPr/>
        </p:nvSpPr>
        <p:spPr>
          <a:xfrm>
            <a:off x="6757416" y="5504688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1" name="Rounded Rectangle 50"/>
          <p:cNvSpPr/>
          <p:nvPr/>
        </p:nvSpPr>
        <p:spPr>
          <a:xfrm>
            <a:off x="6958583" y="5504688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2" name="Rounded Rectangle 51"/>
          <p:cNvSpPr/>
          <p:nvPr/>
        </p:nvSpPr>
        <p:spPr>
          <a:xfrm>
            <a:off x="7159752" y="5504688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3" name="Rounded Rectangle 52"/>
          <p:cNvSpPr/>
          <p:nvPr/>
        </p:nvSpPr>
        <p:spPr>
          <a:xfrm>
            <a:off x="7315200" y="5047488"/>
            <a:ext cx="457200" cy="585216"/>
          </a:xfrm>
          <a:prstGeom prst="roundRect">
            <a:avLst/>
          </a:prstGeom>
          <a:solidFill>
            <a:srgbClr val="8BC34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4" name="Rounded Rectangle 53"/>
          <p:cNvSpPr/>
          <p:nvPr/>
        </p:nvSpPr>
        <p:spPr>
          <a:xfrm>
            <a:off x="7424927" y="5175504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5" name="Rounded Rectangle 54"/>
          <p:cNvSpPr/>
          <p:nvPr/>
        </p:nvSpPr>
        <p:spPr>
          <a:xfrm>
            <a:off x="7662671" y="5175504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6" name="Rounded Rectangle 55"/>
          <p:cNvSpPr/>
          <p:nvPr/>
        </p:nvSpPr>
        <p:spPr>
          <a:xfrm>
            <a:off x="7424927" y="5340096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7" name="Rounded Rectangle 56"/>
          <p:cNvSpPr/>
          <p:nvPr/>
        </p:nvSpPr>
        <p:spPr>
          <a:xfrm>
            <a:off x="7662671" y="5340096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8" name="Rounded Rectangle 57"/>
          <p:cNvSpPr/>
          <p:nvPr/>
        </p:nvSpPr>
        <p:spPr>
          <a:xfrm>
            <a:off x="7424927" y="5504688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9" name="Rounded Rectangle 58"/>
          <p:cNvSpPr/>
          <p:nvPr/>
        </p:nvSpPr>
        <p:spPr>
          <a:xfrm>
            <a:off x="7662671" y="5504688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0" name="Rounded Rectangle 59"/>
          <p:cNvSpPr/>
          <p:nvPr/>
        </p:nvSpPr>
        <p:spPr>
          <a:xfrm>
            <a:off x="7818120" y="4645152"/>
            <a:ext cx="786384" cy="987552"/>
          </a:xfrm>
          <a:prstGeom prst="roundRect">
            <a:avLst/>
          </a:prstGeom>
          <a:solidFill>
            <a:srgbClr val="0073B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1" name="Rounded Rectangle 60"/>
          <p:cNvSpPr/>
          <p:nvPr/>
        </p:nvSpPr>
        <p:spPr>
          <a:xfrm>
            <a:off x="7927848" y="4773168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2" name="Rounded Rectangle 61"/>
          <p:cNvSpPr/>
          <p:nvPr/>
        </p:nvSpPr>
        <p:spPr>
          <a:xfrm>
            <a:off x="8211312" y="4773168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3" name="Rounded Rectangle 62"/>
          <p:cNvSpPr/>
          <p:nvPr/>
        </p:nvSpPr>
        <p:spPr>
          <a:xfrm>
            <a:off x="8494776" y="4773168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4" name="Rounded Rectangle 63"/>
          <p:cNvSpPr/>
          <p:nvPr/>
        </p:nvSpPr>
        <p:spPr>
          <a:xfrm>
            <a:off x="7927848" y="4919472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5" name="Rounded Rectangle 64"/>
          <p:cNvSpPr/>
          <p:nvPr/>
        </p:nvSpPr>
        <p:spPr>
          <a:xfrm>
            <a:off x="8211312" y="4919472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6" name="Rounded Rectangle 65"/>
          <p:cNvSpPr/>
          <p:nvPr/>
        </p:nvSpPr>
        <p:spPr>
          <a:xfrm>
            <a:off x="8494776" y="4919472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7" name="Rounded Rectangle 66"/>
          <p:cNvSpPr/>
          <p:nvPr/>
        </p:nvSpPr>
        <p:spPr>
          <a:xfrm>
            <a:off x="7927848" y="5065776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8" name="Rounded Rectangle 67"/>
          <p:cNvSpPr/>
          <p:nvPr/>
        </p:nvSpPr>
        <p:spPr>
          <a:xfrm>
            <a:off x="8211312" y="5065776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9" name="Rounded Rectangle 68"/>
          <p:cNvSpPr/>
          <p:nvPr/>
        </p:nvSpPr>
        <p:spPr>
          <a:xfrm>
            <a:off x="8494776" y="5065776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0" name="Rounded Rectangle 69"/>
          <p:cNvSpPr/>
          <p:nvPr/>
        </p:nvSpPr>
        <p:spPr>
          <a:xfrm>
            <a:off x="7927848" y="5212080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1" name="Rounded Rectangle 70"/>
          <p:cNvSpPr/>
          <p:nvPr/>
        </p:nvSpPr>
        <p:spPr>
          <a:xfrm>
            <a:off x="8211312" y="5212080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2" name="Rounded Rectangle 71"/>
          <p:cNvSpPr/>
          <p:nvPr/>
        </p:nvSpPr>
        <p:spPr>
          <a:xfrm>
            <a:off x="8494776" y="5212080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3" name="Rounded Rectangle 72"/>
          <p:cNvSpPr/>
          <p:nvPr/>
        </p:nvSpPr>
        <p:spPr>
          <a:xfrm>
            <a:off x="7927848" y="5358383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4" name="Rounded Rectangle 73"/>
          <p:cNvSpPr/>
          <p:nvPr/>
        </p:nvSpPr>
        <p:spPr>
          <a:xfrm>
            <a:off x="8211312" y="5358383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5" name="Rounded Rectangle 74"/>
          <p:cNvSpPr/>
          <p:nvPr/>
        </p:nvSpPr>
        <p:spPr>
          <a:xfrm>
            <a:off x="8494776" y="5358383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6" name="Rounded Rectangle 75"/>
          <p:cNvSpPr/>
          <p:nvPr/>
        </p:nvSpPr>
        <p:spPr>
          <a:xfrm>
            <a:off x="7927848" y="5504688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7" name="Rounded Rectangle 76"/>
          <p:cNvSpPr/>
          <p:nvPr/>
        </p:nvSpPr>
        <p:spPr>
          <a:xfrm>
            <a:off x="8211312" y="5504688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8" name="Rounded Rectangle 77"/>
          <p:cNvSpPr/>
          <p:nvPr/>
        </p:nvSpPr>
        <p:spPr>
          <a:xfrm>
            <a:off x="8494776" y="5504688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9" name="Rounded Rectangle 78"/>
          <p:cNvSpPr/>
          <p:nvPr/>
        </p:nvSpPr>
        <p:spPr>
          <a:xfrm>
            <a:off x="8705088" y="4974336"/>
            <a:ext cx="429768" cy="658368"/>
          </a:xfrm>
          <a:prstGeom prst="roundRect">
            <a:avLst/>
          </a:prstGeom>
          <a:solidFill>
            <a:srgbClr val="D97E3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0" name="Rounded Rectangle 79"/>
          <p:cNvSpPr/>
          <p:nvPr/>
        </p:nvSpPr>
        <p:spPr>
          <a:xfrm>
            <a:off x="8814815" y="5102352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1" name="Rounded Rectangle 80"/>
          <p:cNvSpPr/>
          <p:nvPr/>
        </p:nvSpPr>
        <p:spPr>
          <a:xfrm>
            <a:off x="9025128" y="5102352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2" name="Rounded Rectangle 81"/>
          <p:cNvSpPr/>
          <p:nvPr/>
        </p:nvSpPr>
        <p:spPr>
          <a:xfrm>
            <a:off x="8814815" y="5236464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3" name="Rounded Rectangle 82"/>
          <p:cNvSpPr/>
          <p:nvPr/>
        </p:nvSpPr>
        <p:spPr>
          <a:xfrm>
            <a:off x="9025128" y="5236464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4" name="Rounded Rectangle 83"/>
          <p:cNvSpPr/>
          <p:nvPr/>
        </p:nvSpPr>
        <p:spPr>
          <a:xfrm>
            <a:off x="8814815" y="5370576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5" name="Rounded Rectangle 84"/>
          <p:cNvSpPr/>
          <p:nvPr/>
        </p:nvSpPr>
        <p:spPr>
          <a:xfrm>
            <a:off x="9025128" y="5370576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6" name="Rounded Rectangle 85"/>
          <p:cNvSpPr/>
          <p:nvPr/>
        </p:nvSpPr>
        <p:spPr>
          <a:xfrm>
            <a:off x="8814815" y="5504688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7" name="Rounded Rectangle 86"/>
          <p:cNvSpPr/>
          <p:nvPr/>
        </p:nvSpPr>
        <p:spPr>
          <a:xfrm>
            <a:off x="9025128" y="5504688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8" name="Rounded Rectangle 87"/>
          <p:cNvSpPr/>
          <p:nvPr/>
        </p:nvSpPr>
        <p:spPr>
          <a:xfrm>
            <a:off x="9189720" y="4791456"/>
            <a:ext cx="640080" cy="841248"/>
          </a:xfrm>
          <a:prstGeom prst="roundRect">
            <a:avLst/>
          </a:prstGeom>
          <a:solidFill>
            <a:srgbClr val="58647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9" name="Rounded Rectangle 88"/>
          <p:cNvSpPr/>
          <p:nvPr/>
        </p:nvSpPr>
        <p:spPr>
          <a:xfrm>
            <a:off x="9299448" y="4919472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0" name="Rounded Rectangle 89"/>
          <p:cNvSpPr/>
          <p:nvPr/>
        </p:nvSpPr>
        <p:spPr>
          <a:xfrm>
            <a:off x="9509760" y="4919472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1" name="Rounded Rectangle 90"/>
          <p:cNvSpPr/>
          <p:nvPr/>
        </p:nvSpPr>
        <p:spPr>
          <a:xfrm>
            <a:off x="9720072" y="4919472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2" name="Rounded Rectangle 91"/>
          <p:cNvSpPr/>
          <p:nvPr/>
        </p:nvSpPr>
        <p:spPr>
          <a:xfrm>
            <a:off x="9299448" y="5065776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3" name="Rounded Rectangle 92"/>
          <p:cNvSpPr/>
          <p:nvPr/>
        </p:nvSpPr>
        <p:spPr>
          <a:xfrm>
            <a:off x="9509760" y="5065776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4" name="Rounded Rectangle 93"/>
          <p:cNvSpPr/>
          <p:nvPr/>
        </p:nvSpPr>
        <p:spPr>
          <a:xfrm>
            <a:off x="9720072" y="5065776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5" name="Rounded Rectangle 94"/>
          <p:cNvSpPr/>
          <p:nvPr/>
        </p:nvSpPr>
        <p:spPr>
          <a:xfrm>
            <a:off x="9299448" y="5212080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6" name="Rounded Rectangle 95"/>
          <p:cNvSpPr/>
          <p:nvPr/>
        </p:nvSpPr>
        <p:spPr>
          <a:xfrm>
            <a:off x="9509760" y="5212080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7" name="Rounded Rectangle 96"/>
          <p:cNvSpPr/>
          <p:nvPr/>
        </p:nvSpPr>
        <p:spPr>
          <a:xfrm>
            <a:off x="9720072" y="5212080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8" name="Rounded Rectangle 97"/>
          <p:cNvSpPr/>
          <p:nvPr/>
        </p:nvSpPr>
        <p:spPr>
          <a:xfrm>
            <a:off x="9299448" y="5358383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9" name="Rounded Rectangle 98"/>
          <p:cNvSpPr/>
          <p:nvPr/>
        </p:nvSpPr>
        <p:spPr>
          <a:xfrm>
            <a:off x="9509760" y="5358383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0" name="Rounded Rectangle 99"/>
          <p:cNvSpPr/>
          <p:nvPr/>
        </p:nvSpPr>
        <p:spPr>
          <a:xfrm>
            <a:off x="9720072" y="5358383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1" name="Rounded Rectangle 100"/>
          <p:cNvSpPr/>
          <p:nvPr/>
        </p:nvSpPr>
        <p:spPr>
          <a:xfrm>
            <a:off x="9299448" y="5504688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2" name="Rounded Rectangle 101"/>
          <p:cNvSpPr/>
          <p:nvPr/>
        </p:nvSpPr>
        <p:spPr>
          <a:xfrm>
            <a:off x="9509760" y="5504688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3" name="Rounded Rectangle 102"/>
          <p:cNvSpPr/>
          <p:nvPr/>
        </p:nvSpPr>
        <p:spPr>
          <a:xfrm>
            <a:off x="9720072" y="5504688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4" name="Rounded Rectangle 103"/>
          <p:cNvSpPr/>
          <p:nvPr/>
        </p:nvSpPr>
        <p:spPr>
          <a:xfrm>
            <a:off x="9893808" y="5020056"/>
            <a:ext cx="475488" cy="612648"/>
          </a:xfrm>
          <a:prstGeom prst="roundRect">
            <a:avLst/>
          </a:prstGeom>
          <a:solidFill>
            <a:srgbClr val="8BC34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5" name="Rounded Rectangle 104"/>
          <p:cNvSpPr/>
          <p:nvPr/>
        </p:nvSpPr>
        <p:spPr>
          <a:xfrm>
            <a:off x="10003536" y="5148072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6" name="Rounded Rectangle 105"/>
          <p:cNvSpPr/>
          <p:nvPr/>
        </p:nvSpPr>
        <p:spPr>
          <a:xfrm>
            <a:off x="10259567" y="5148072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7" name="Rounded Rectangle 106"/>
          <p:cNvSpPr/>
          <p:nvPr/>
        </p:nvSpPr>
        <p:spPr>
          <a:xfrm>
            <a:off x="10003536" y="5326380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8" name="Rounded Rectangle 107"/>
          <p:cNvSpPr/>
          <p:nvPr/>
        </p:nvSpPr>
        <p:spPr>
          <a:xfrm>
            <a:off x="10259567" y="5326380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9" name="Rounded Rectangle 108"/>
          <p:cNvSpPr/>
          <p:nvPr/>
        </p:nvSpPr>
        <p:spPr>
          <a:xfrm>
            <a:off x="10003536" y="5504688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0" name="Rounded Rectangle 109"/>
          <p:cNvSpPr/>
          <p:nvPr/>
        </p:nvSpPr>
        <p:spPr>
          <a:xfrm>
            <a:off x="10259567" y="5504688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1" name="Rounded Rectangle 110"/>
          <p:cNvSpPr/>
          <p:nvPr/>
        </p:nvSpPr>
        <p:spPr>
          <a:xfrm>
            <a:off x="10442448" y="4681728"/>
            <a:ext cx="676656" cy="950976"/>
          </a:xfrm>
          <a:prstGeom prst="roundRect">
            <a:avLst/>
          </a:prstGeom>
          <a:solidFill>
            <a:srgbClr val="0073B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2" name="Rounded Rectangle 111"/>
          <p:cNvSpPr/>
          <p:nvPr/>
        </p:nvSpPr>
        <p:spPr>
          <a:xfrm>
            <a:off x="10552176" y="4809744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3" name="Rounded Rectangle 112"/>
          <p:cNvSpPr/>
          <p:nvPr/>
        </p:nvSpPr>
        <p:spPr>
          <a:xfrm>
            <a:off x="10780776" y="4809744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4" name="Rounded Rectangle 113"/>
          <p:cNvSpPr/>
          <p:nvPr/>
        </p:nvSpPr>
        <p:spPr>
          <a:xfrm>
            <a:off x="11009376" y="4809744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5" name="Rounded Rectangle 114"/>
          <p:cNvSpPr/>
          <p:nvPr/>
        </p:nvSpPr>
        <p:spPr>
          <a:xfrm>
            <a:off x="10552176" y="4983480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6" name="Rounded Rectangle 115"/>
          <p:cNvSpPr/>
          <p:nvPr/>
        </p:nvSpPr>
        <p:spPr>
          <a:xfrm>
            <a:off x="10780776" y="4983480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7" name="Rounded Rectangle 116"/>
          <p:cNvSpPr/>
          <p:nvPr/>
        </p:nvSpPr>
        <p:spPr>
          <a:xfrm>
            <a:off x="11009376" y="4983480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8" name="Rounded Rectangle 117"/>
          <p:cNvSpPr/>
          <p:nvPr/>
        </p:nvSpPr>
        <p:spPr>
          <a:xfrm>
            <a:off x="10552176" y="5157216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9" name="Rounded Rectangle 118"/>
          <p:cNvSpPr/>
          <p:nvPr/>
        </p:nvSpPr>
        <p:spPr>
          <a:xfrm>
            <a:off x="10780776" y="5157216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0" name="Rounded Rectangle 119"/>
          <p:cNvSpPr/>
          <p:nvPr/>
        </p:nvSpPr>
        <p:spPr>
          <a:xfrm>
            <a:off x="11009376" y="5157216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1" name="Rounded Rectangle 120"/>
          <p:cNvSpPr/>
          <p:nvPr/>
        </p:nvSpPr>
        <p:spPr>
          <a:xfrm>
            <a:off x="10552176" y="5330952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2" name="Rounded Rectangle 121"/>
          <p:cNvSpPr/>
          <p:nvPr/>
        </p:nvSpPr>
        <p:spPr>
          <a:xfrm>
            <a:off x="10780776" y="5330952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3" name="Rounded Rectangle 122"/>
          <p:cNvSpPr/>
          <p:nvPr/>
        </p:nvSpPr>
        <p:spPr>
          <a:xfrm>
            <a:off x="11009376" y="5330952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4" name="Rounded Rectangle 123"/>
          <p:cNvSpPr/>
          <p:nvPr/>
        </p:nvSpPr>
        <p:spPr>
          <a:xfrm>
            <a:off x="10552176" y="5504688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5" name="Rounded Rectangle 124"/>
          <p:cNvSpPr/>
          <p:nvPr/>
        </p:nvSpPr>
        <p:spPr>
          <a:xfrm>
            <a:off x="10780776" y="5504688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6" name="Rounded Rectangle 125"/>
          <p:cNvSpPr/>
          <p:nvPr/>
        </p:nvSpPr>
        <p:spPr>
          <a:xfrm>
            <a:off x="11009376" y="5504688"/>
            <a:ext cx="50292" cy="5029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127" name="Connector 126"/>
          <p:cNvCxnSpPr/>
          <p:nvPr/>
        </p:nvCxnSpPr>
        <p:spPr>
          <a:xfrm flipV="1">
            <a:off x="960120" y="4892040"/>
            <a:ext cx="612648" cy="393192"/>
          </a:xfrm>
          <a:prstGeom prst="line">
            <a:avLst/>
          </a:prstGeom>
          <a:ln w="17780">
            <a:solidFill>
              <a:srgbClr val="B4C4D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Connector 127"/>
          <p:cNvCxnSpPr/>
          <p:nvPr/>
        </p:nvCxnSpPr>
        <p:spPr>
          <a:xfrm>
            <a:off x="1572768" y="4892040"/>
            <a:ext cx="658368" cy="338328"/>
          </a:xfrm>
          <a:prstGeom prst="line">
            <a:avLst/>
          </a:prstGeom>
          <a:ln w="17780">
            <a:solidFill>
              <a:srgbClr val="B4C4D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Connector 128"/>
          <p:cNvCxnSpPr/>
          <p:nvPr/>
        </p:nvCxnSpPr>
        <p:spPr>
          <a:xfrm flipV="1">
            <a:off x="2231136" y="4919472"/>
            <a:ext cx="676656" cy="310896"/>
          </a:xfrm>
          <a:prstGeom prst="line">
            <a:avLst/>
          </a:prstGeom>
          <a:ln w="17780">
            <a:solidFill>
              <a:srgbClr val="B4C4D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Connector 129"/>
          <p:cNvCxnSpPr/>
          <p:nvPr/>
        </p:nvCxnSpPr>
        <p:spPr>
          <a:xfrm>
            <a:off x="2907792" y="4919472"/>
            <a:ext cx="795528" cy="338328"/>
          </a:xfrm>
          <a:prstGeom prst="line">
            <a:avLst/>
          </a:prstGeom>
          <a:ln w="17780">
            <a:solidFill>
              <a:srgbClr val="B4C4D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Connector 130"/>
          <p:cNvCxnSpPr/>
          <p:nvPr/>
        </p:nvCxnSpPr>
        <p:spPr>
          <a:xfrm flipV="1">
            <a:off x="3703320" y="4956048"/>
            <a:ext cx="740664" cy="301752"/>
          </a:xfrm>
          <a:prstGeom prst="line">
            <a:avLst/>
          </a:prstGeom>
          <a:ln w="17780">
            <a:solidFill>
              <a:srgbClr val="B4C4D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Connector 131"/>
          <p:cNvCxnSpPr/>
          <p:nvPr/>
        </p:nvCxnSpPr>
        <p:spPr>
          <a:xfrm>
            <a:off x="4443984" y="4956048"/>
            <a:ext cx="630936" cy="384048"/>
          </a:xfrm>
          <a:prstGeom prst="line">
            <a:avLst/>
          </a:prstGeom>
          <a:ln w="17780">
            <a:solidFill>
              <a:srgbClr val="B4C4D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" name="Oval 132"/>
          <p:cNvSpPr/>
          <p:nvPr/>
        </p:nvSpPr>
        <p:spPr>
          <a:xfrm>
            <a:off x="832104" y="5157216"/>
            <a:ext cx="256032" cy="256032"/>
          </a:xfrm>
          <a:prstGeom prst="ellipse">
            <a:avLst/>
          </a:prstGeom>
          <a:solidFill>
            <a:srgbClr val="8BC34A"/>
          </a:solidFill>
          <a:ln w="889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4" name="Rounded Rectangle 133"/>
          <p:cNvSpPr/>
          <p:nvPr/>
        </p:nvSpPr>
        <p:spPr>
          <a:xfrm>
            <a:off x="864108" y="5431536"/>
            <a:ext cx="192024" cy="310896"/>
          </a:xfrm>
          <a:prstGeom prst="roundRect">
            <a:avLst/>
          </a:prstGeom>
          <a:solidFill>
            <a:srgbClr val="8BC34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5" name="Oval 134"/>
          <p:cNvSpPr/>
          <p:nvPr/>
        </p:nvSpPr>
        <p:spPr>
          <a:xfrm>
            <a:off x="1444752" y="4764024"/>
            <a:ext cx="256032" cy="256032"/>
          </a:xfrm>
          <a:prstGeom prst="ellipse">
            <a:avLst/>
          </a:prstGeom>
          <a:solidFill>
            <a:srgbClr val="0073B9"/>
          </a:solidFill>
          <a:ln w="889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6" name="Rounded Rectangle 135"/>
          <p:cNvSpPr/>
          <p:nvPr/>
        </p:nvSpPr>
        <p:spPr>
          <a:xfrm>
            <a:off x="1476756" y="5038344"/>
            <a:ext cx="192024" cy="310896"/>
          </a:xfrm>
          <a:prstGeom prst="roundRect">
            <a:avLst/>
          </a:prstGeom>
          <a:solidFill>
            <a:srgbClr val="0073B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7" name="Oval 136"/>
          <p:cNvSpPr/>
          <p:nvPr/>
        </p:nvSpPr>
        <p:spPr>
          <a:xfrm>
            <a:off x="2103120" y="5102352"/>
            <a:ext cx="256032" cy="256032"/>
          </a:xfrm>
          <a:prstGeom prst="ellipse">
            <a:avLst/>
          </a:prstGeom>
          <a:solidFill>
            <a:srgbClr val="D97E37"/>
          </a:solidFill>
          <a:ln w="889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8" name="Rounded Rectangle 137"/>
          <p:cNvSpPr/>
          <p:nvPr/>
        </p:nvSpPr>
        <p:spPr>
          <a:xfrm>
            <a:off x="2135124" y="5376672"/>
            <a:ext cx="192024" cy="310896"/>
          </a:xfrm>
          <a:prstGeom prst="roundRect">
            <a:avLst/>
          </a:prstGeom>
          <a:solidFill>
            <a:srgbClr val="D97E3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9" name="Oval 138"/>
          <p:cNvSpPr/>
          <p:nvPr/>
        </p:nvSpPr>
        <p:spPr>
          <a:xfrm>
            <a:off x="2779776" y="4791456"/>
            <a:ext cx="256032" cy="256032"/>
          </a:xfrm>
          <a:prstGeom prst="ellipse">
            <a:avLst/>
          </a:prstGeom>
          <a:solidFill>
            <a:srgbClr val="8BC34A"/>
          </a:solidFill>
          <a:ln w="889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0" name="Rounded Rectangle 139"/>
          <p:cNvSpPr/>
          <p:nvPr/>
        </p:nvSpPr>
        <p:spPr>
          <a:xfrm>
            <a:off x="2811780" y="5065776"/>
            <a:ext cx="192024" cy="310896"/>
          </a:xfrm>
          <a:prstGeom prst="roundRect">
            <a:avLst/>
          </a:prstGeom>
          <a:solidFill>
            <a:srgbClr val="8BC34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1" name="Oval 140"/>
          <p:cNvSpPr/>
          <p:nvPr/>
        </p:nvSpPr>
        <p:spPr>
          <a:xfrm>
            <a:off x="3575303" y="5129784"/>
            <a:ext cx="256032" cy="256032"/>
          </a:xfrm>
          <a:prstGeom prst="ellipse">
            <a:avLst/>
          </a:prstGeom>
          <a:solidFill>
            <a:srgbClr val="0073B9"/>
          </a:solidFill>
          <a:ln w="889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2" name="Rounded Rectangle 141"/>
          <p:cNvSpPr/>
          <p:nvPr/>
        </p:nvSpPr>
        <p:spPr>
          <a:xfrm>
            <a:off x="3607308" y="5404104"/>
            <a:ext cx="192024" cy="310896"/>
          </a:xfrm>
          <a:prstGeom prst="roundRect">
            <a:avLst/>
          </a:prstGeom>
          <a:solidFill>
            <a:srgbClr val="0073B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3" name="Oval 142"/>
          <p:cNvSpPr/>
          <p:nvPr/>
        </p:nvSpPr>
        <p:spPr>
          <a:xfrm>
            <a:off x="4315968" y="4828032"/>
            <a:ext cx="256032" cy="256032"/>
          </a:xfrm>
          <a:prstGeom prst="ellipse">
            <a:avLst/>
          </a:prstGeom>
          <a:solidFill>
            <a:srgbClr val="D97E37"/>
          </a:solidFill>
          <a:ln w="889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4" name="Rounded Rectangle 143"/>
          <p:cNvSpPr/>
          <p:nvPr/>
        </p:nvSpPr>
        <p:spPr>
          <a:xfrm>
            <a:off x="4347972" y="5102352"/>
            <a:ext cx="192024" cy="310896"/>
          </a:xfrm>
          <a:prstGeom prst="roundRect">
            <a:avLst/>
          </a:prstGeom>
          <a:solidFill>
            <a:srgbClr val="D97E3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5" name="Oval 144"/>
          <p:cNvSpPr/>
          <p:nvPr/>
        </p:nvSpPr>
        <p:spPr>
          <a:xfrm>
            <a:off x="4946904" y="5212080"/>
            <a:ext cx="256032" cy="256032"/>
          </a:xfrm>
          <a:prstGeom prst="ellipse">
            <a:avLst/>
          </a:prstGeom>
          <a:solidFill>
            <a:srgbClr val="8BC34A"/>
          </a:solidFill>
          <a:ln w="889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6" name="Rounded Rectangle 145"/>
          <p:cNvSpPr/>
          <p:nvPr/>
        </p:nvSpPr>
        <p:spPr>
          <a:xfrm>
            <a:off x="4978907" y="5486400"/>
            <a:ext cx="192024" cy="310896"/>
          </a:xfrm>
          <a:prstGeom prst="roundRect">
            <a:avLst/>
          </a:prstGeom>
          <a:solidFill>
            <a:srgbClr val="8BC34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7" name="TextBox 146"/>
          <p:cNvSpPr txBox="1"/>
          <p:nvPr/>
        </p:nvSpPr>
        <p:spPr>
          <a:xfrm>
            <a:off x="749808" y="5852160"/>
            <a:ext cx="7545258" cy="224025"/>
          </a:xfrm>
          <a:prstGeom prst="rect">
            <a:avLst/>
          </a:prstGeom>
          <a:noFill/>
        </p:spPr>
        <p:txBody>
          <a:bodyPr wrap="square" lIns="27432" tIns="18288" rIns="27432" bIns="18288" anchor="t">
            <a:spAutoFit/>
          </a:bodyPr>
          <a:lstStyle/>
          <a:p>
            <a:pPr algn="l">
              <a:lnSpc>
                <a:spcPct val="115000"/>
              </a:lnSpc>
              <a:spcAft>
                <a:spcPts val="700"/>
              </a:spcAft>
            </a:pPr>
            <a:r>
              <a:rPr sz="1080" b="0" dirty="0">
                <a:solidFill>
                  <a:srgbClr val="4B5563"/>
                </a:solidFill>
                <a:latin typeface="Aptos"/>
              </a:rPr>
              <a:t>Organizacja </a:t>
            </a:r>
            <a:r>
              <a:rPr sz="1080" b="0" dirty="0" err="1">
                <a:solidFill>
                  <a:srgbClr val="4B5563"/>
                </a:solidFill>
                <a:latin typeface="Aptos"/>
              </a:rPr>
              <a:t>jako</a:t>
            </a:r>
            <a:r>
              <a:rPr sz="1080" b="0" dirty="0">
                <a:solidFill>
                  <a:srgbClr val="4B5563"/>
                </a:solidFill>
                <a:latin typeface="Aptos"/>
              </a:rPr>
              <a:t> </a:t>
            </a:r>
            <a:r>
              <a:rPr sz="1080" b="0" dirty="0" err="1">
                <a:solidFill>
                  <a:srgbClr val="4B5563"/>
                </a:solidFill>
                <a:latin typeface="Aptos"/>
              </a:rPr>
              <a:t>społeczność</a:t>
            </a:r>
            <a:r>
              <a:rPr sz="1080" b="0" dirty="0">
                <a:solidFill>
                  <a:srgbClr val="4B5563"/>
                </a:solidFill>
                <a:latin typeface="Aptos"/>
              </a:rPr>
              <a:t>: </a:t>
            </a:r>
            <a:r>
              <a:rPr sz="1080" b="0" dirty="0" err="1">
                <a:solidFill>
                  <a:srgbClr val="4B5563"/>
                </a:solidFill>
                <a:latin typeface="Aptos"/>
              </a:rPr>
              <a:t>autonomia</a:t>
            </a:r>
            <a:r>
              <a:rPr sz="1080" b="0" dirty="0">
                <a:solidFill>
                  <a:srgbClr val="4B5563"/>
                </a:solidFill>
                <a:latin typeface="Aptos"/>
              </a:rPr>
              <a:t>, </a:t>
            </a:r>
            <a:r>
              <a:rPr sz="1080" b="0" dirty="0" err="1">
                <a:solidFill>
                  <a:srgbClr val="4B5563"/>
                </a:solidFill>
                <a:latin typeface="Aptos"/>
              </a:rPr>
              <a:t>współodpowiedzialność</a:t>
            </a:r>
            <a:r>
              <a:rPr sz="1080" b="0" dirty="0">
                <a:solidFill>
                  <a:srgbClr val="4B5563"/>
                </a:solidFill>
                <a:latin typeface="Aptos"/>
              </a:rPr>
              <a:t> </a:t>
            </a:r>
            <a:r>
              <a:rPr sz="1080" b="0" dirty="0" err="1">
                <a:solidFill>
                  <a:srgbClr val="4B5563"/>
                </a:solidFill>
                <a:latin typeface="Aptos"/>
              </a:rPr>
              <a:t>i</a:t>
            </a:r>
            <a:r>
              <a:rPr sz="1080" b="0" dirty="0">
                <a:solidFill>
                  <a:srgbClr val="4B5563"/>
                </a:solidFill>
                <a:latin typeface="Aptos"/>
              </a:rPr>
              <a:t> </a:t>
            </a:r>
            <a:r>
              <a:rPr sz="1080" b="0" dirty="0" err="1">
                <a:solidFill>
                  <a:srgbClr val="4B5563"/>
                </a:solidFill>
                <a:latin typeface="Aptos"/>
              </a:rPr>
              <a:t>wspólny</a:t>
            </a:r>
            <a:r>
              <a:rPr sz="1080" b="0" dirty="0">
                <a:solidFill>
                  <a:srgbClr val="4B5563"/>
                </a:solidFill>
                <a:latin typeface="Aptos"/>
              </a:rPr>
              <a:t> </a:t>
            </a:r>
            <a:r>
              <a:rPr sz="1080" b="0" dirty="0" err="1">
                <a:solidFill>
                  <a:srgbClr val="4B5563"/>
                </a:solidFill>
                <a:latin typeface="Aptos"/>
              </a:rPr>
              <a:t>kierunek</a:t>
            </a:r>
            <a:r>
              <a:rPr sz="1080" b="0" dirty="0">
                <a:solidFill>
                  <a:srgbClr val="4B5563"/>
                </a:solidFill>
                <a:latin typeface="Apto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033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5BE4C-6F51-99BD-1D72-72C4F4994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75A72A3-F1AA-F2AB-A01A-CF914BA392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345" y="6361714"/>
            <a:ext cx="6535697" cy="49628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0E81569-71D3-F13E-8890-3FBA7BDE9C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9102"/>
            <a:ext cx="7545259" cy="7758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2F28A923-C583-E40A-05D1-51C0038834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17" y="99079"/>
            <a:ext cx="7599409" cy="57517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40E6E122-79E6-F5E8-8FD0-16F031B2DF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692" y="714058"/>
            <a:ext cx="6625308" cy="6096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8368" y="1572768"/>
            <a:ext cx="32004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400" b="1">
                <a:solidFill>
                  <a:srgbClr val="A1C039"/>
                </a:solidFill>
                <a:latin typeface="Georgia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2960" y="1600200"/>
            <a:ext cx="6400800" cy="3375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endParaRPr lang="pl-PL" sz="2100" dirty="0">
              <a:solidFill>
                <a:srgbClr val="000000"/>
              </a:solidFill>
              <a:latin typeface="Aptos"/>
            </a:endParaRPr>
          </a:p>
          <a:p>
            <a:pPr>
              <a:spcAft>
                <a:spcPts val="1000"/>
              </a:spcAft>
            </a:pPr>
            <a:r>
              <a:rPr sz="2100" b="0" i="0" dirty="0" err="1">
                <a:solidFill>
                  <a:srgbClr val="000000"/>
                </a:solidFill>
                <a:latin typeface="Aptos"/>
              </a:rPr>
              <a:t>Czy</a:t>
            </a:r>
            <a:r>
              <a:rPr sz="2100" b="0" i="0" dirty="0">
                <a:solidFill>
                  <a:srgbClr val="000000"/>
                </a:solidFill>
                <a:latin typeface="Aptos"/>
              </a:rPr>
              <a:t> </a:t>
            </a:r>
            <a:r>
              <a:rPr sz="2100" b="0" i="0" dirty="0" err="1">
                <a:solidFill>
                  <a:srgbClr val="000000"/>
                </a:solidFill>
                <a:latin typeface="Aptos"/>
              </a:rPr>
              <a:t>mogłabyś</a:t>
            </a:r>
            <a:r>
              <a:rPr sz="2100" b="0" i="0" dirty="0">
                <a:solidFill>
                  <a:srgbClr val="000000"/>
                </a:solidFill>
                <a:latin typeface="Aptos"/>
              </a:rPr>
              <a:t> mi </a:t>
            </a:r>
            <a:r>
              <a:rPr sz="2100" b="0" i="0" dirty="0" err="1">
                <a:solidFill>
                  <a:srgbClr val="000000"/>
                </a:solidFill>
                <a:latin typeface="Aptos"/>
              </a:rPr>
              <a:t>powiedzieć</a:t>
            </a:r>
            <a:r>
              <a:rPr sz="2100" b="0" i="0" dirty="0">
                <a:solidFill>
                  <a:srgbClr val="000000"/>
                </a:solidFill>
                <a:latin typeface="Aptos"/>
              </a:rPr>
              <a:t>, </a:t>
            </a:r>
            <a:r>
              <a:rPr sz="2100" b="0" i="0" dirty="0" err="1">
                <a:solidFill>
                  <a:srgbClr val="000000"/>
                </a:solidFill>
                <a:latin typeface="Aptos"/>
              </a:rPr>
              <a:t>którędy</a:t>
            </a:r>
            <a:r>
              <a:rPr sz="2100" b="0" i="0" dirty="0">
                <a:solidFill>
                  <a:srgbClr val="000000"/>
                </a:solidFill>
                <a:latin typeface="Aptos"/>
              </a:rPr>
              <a:t> </a:t>
            </a:r>
            <a:r>
              <a:rPr sz="2100" b="0" i="0" dirty="0" err="1">
                <a:solidFill>
                  <a:srgbClr val="000000"/>
                </a:solidFill>
                <a:latin typeface="Aptos"/>
              </a:rPr>
              <a:t>powinnam</a:t>
            </a:r>
            <a:r>
              <a:rPr sz="2100" b="0" i="0" dirty="0">
                <a:solidFill>
                  <a:srgbClr val="000000"/>
                </a:solidFill>
                <a:latin typeface="Aptos"/>
              </a:rPr>
              <a:t> </a:t>
            </a:r>
            <a:r>
              <a:rPr sz="2100" b="0" i="0" dirty="0" err="1">
                <a:solidFill>
                  <a:srgbClr val="000000"/>
                </a:solidFill>
                <a:latin typeface="Aptos"/>
              </a:rPr>
              <a:t>iść</a:t>
            </a:r>
            <a:r>
              <a:rPr sz="2100" b="0" i="0" dirty="0">
                <a:solidFill>
                  <a:srgbClr val="000000"/>
                </a:solidFill>
                <a:latin typeface="Aptos"/>
              </a:rPr>
              <a:t>?”</a:t>
            </a:r>
          </a:p>
          <a:p>
            <a:pPr>
              <a:spcAft>
                <a:spcPts val="1000"/>
              </a:spcAft>
            </a:pPr>
            <a:r>
              <a:rPr sz="2100" b="0" i="0" dirty="0">
                <a:solidFill>
                  <a:srgbClr val="000000"/>
                </a:solidFill>
                <a:latin typeface="Aptos"/>
              </a:rPr>
              <a:t>„To </a:t>
            </a:r>
            <a:r>
              <a:rPr sz="2100" b="0" i="0" dirty="0" err="1">
                <a:solidFill>
                  <a:srgbClr val="000000"/>
                </a:solidFill>
                <a:latin typeface="Aptos"/>
              </a:rPr>
              <a:t>zależy</a:t>
            </a:r>
            <a:r>
              <a:rPr sz="2100" b="0" i="0" dirty="0">
                <a:solidFill>
                  <a:srgbClr val="000000"/>
                </a:solidFill>
                <a:latin typeface="Aptos"/>
              </a:rPr>
              <a:t> w </a:t>
            </a:r>
            <a:r>
              <a:rPr sz="2100" b="0" i="0" dirty="0" err="1">
                <a:solidFill>
                  <a:srgbClr val="000000"/>
                </a:solidFill>
                <a:latin typeface="Aptos"/>
              </a:rPr>
              <a:t>dużej</a:t>
            </a:r>
            <a:r>
              <a:rPr sz="2100" b="0" i="0" dirty="0">
                <a:solidFill>
                  <a:srgbClr val="000000"/>
                </a:solidFill>
                <a:latin typeface="Aptos"/>
              </a:rPr>
              <a:t> </a:t>
            </a:r>
            <a:r>
              <a:rPr sz="2100" b="0" i="0" dirty="0" err="1">
                <a:solidFill>
                  <a:srgbClr val="000000"/>
                </a:solidFill>
                <a:latin typeface="Aptos"/>
              </a:rPr>
              <a:t>mierze</a:t>
            </a:r>
            <a:r>
              <a:rPr sz="2100" b="0" i="0" dirty="0">
                <a:solidFill>
                  <a:srgbClr val="000000"/>
                </a:solidFill>
                <a:latin typeface="Aptos"/>
              </a:rPr>
              <a:t> od </a:t>
            </a:r>
            <a:r>
              <a:rPr sz="2100" b="0" i="0" dirty="0" err="1">
                <a:solidFill>
                  <a:srgbClr val="000000"/>
                </a:solidFill>
                <a:latin typeface="Aptos"/>
              </a:rPr>
              <a:t>tego</a:t>
            </a:r>
            <a:r>
              <a:rPr sz="2100" b="0" i="0" dirty="0">
                <a:solidFill>
                  <a:srgbClr val="000000"/>
                </a:solidFill>
                <a:latin typeface="Aptos"/>
              </a:rPr>
              <a:t>, </a:t>
            </a:r>
            <a:r>
              <a:rPr sz="2100" b="0" i="0" dirty="0" err="1">
                <a:solidFill>
                  <a:srgbClr val="000000"/>
                </a:solidFill>
                <a:latin typeface="Aptos"/>
              </a:rPr>
              <a:t>dokąd</a:t>
            </a:r>
            <a:r>
              <a:rPr sz="2100" b="0" i="0" dirty="0">
                <a:solidFill>
                  <a:srgbClr val="000000"/>
                </a:solidFill>
                <a:latin typeface="Aptos"/>
              </a:rPr>
              <a:t> </a:t>
            </a:r>
            <a:r>
              <a:rPr sz="2100" b="0" i="0" dirty="0" err="1">
                <a:solidFill>
                  <a:srgbClr val="000000"/>
                </a:solidFill>
                <a:latin typeface="Aptos"/>
              </a:rPr>
              <a:t>chcesz</a:t>
            </a:r>
            <a:r>
              <a:rPr sz="2100" b="0" i="0" dirty="0">
                <a:solidFill>
                  <a:srgbClr val="000000"/>
                </a:solidFill>
                <a:latin typeface="Aptos"/>
              </a:rPr>
              <a:t> </a:t>
            </a:r>
            <a:r>
              <a:rPr sz="2100" b="0" i="0" dirty="0" err="1">
                <a:solidFill>
                  <a:srgbClr val="000000"/>
                </a:solidFill>
                <a:latin typeface="Aptos"/>
              </a:rPr>
              <a:t>dojść</a:t>
            </a:r>
            <a:r>
              <a:rPr sz="2100" b="0" i="0" dirty="0">
                <a:solidFill>
                  <a:srgbClr val="000000"/>
                </a:solidFill>
                <a:latin typeface="Aptos"/>
              </a:rPr>
              <a:t>.”</a:t>
            </a:r>
          </a:p>
          <a:p>
            <a:pPr>
              <a:spcAft>
                <a:spcPts val="1000"/>
              </a:spcAft>
            </a:pPr>
            <a:r>
              <a:rPr sz="2100" b="0" i="0" dirty="0">
                <a:solidFill>
                  <a:srgbClr val="000000"/>
                </a:solidFill>
                <a:latin typeface="Aptos"/>
              </a:rPr>
              <a:t>„Nie </a:t>
            </a:r>
            <a:r>
              <a:rPr sz="2100" b="0" i="0" dirty="0" err="1">
                <a:solidFill>
                  <a:srgbClr val="000000"/>
                </a:solidFill>
                <a:latin typeface="Aptos"/>
              </a:rPr>
              <a:t>zależy</a:t>
            </a:r>
            <a:r>
              <a:rPr sz="2100" b="0" i="0" dirty="0">
                <a:solidFill>
                  <a:srgbClr val="000000"/>
                </a:solidFill>
                <a:latin typeface="Aptos"/>
              </a:rPr>
              <a:t> mi </a:t>
            </a:r>
            <a:r>
              <a:rPr sz="2100" b="0" i="0" dirty="0" err="1">
                <a:solidFill>
                  <a:srgbClr val="000000"/>
                </a:solidFill>
                <a:latin typeface="Aptos"/>
              </a:rPr>
              <a:t>szczególnie</a:t>
            </a:r>
            <a:r>
              <a:rPr sz="2100" b="0" i="0" dirty="0">
                <a:solidFill>
                  <a:srgbClr val="000000"/>
                </a:solidFill>
                <a:latin typeface="Aptos"/>
              </a:rPr>
              <a:t>, </a:t>
            </a:r>
            <a:r>
              <a:rPr sz="2100" b="0" i="0" dirty="0" err="1">
                <a:solidFill>
                  <a:srgbClr val="000000"/>
                </a:solidFill>
                <a:latin typeface="Aptos"/>
              </a:rPr>
              <a:t>dokąd</a:t>
            </a:r>
            <a:r>
              <a:rPr sz="2100" b="0" i="0" dirty="0">
                <a:solidFill>
                  <a:srgbClr val="000000"/>
                </a:solidFill>
                <a:latin typeface="Aptos"/>
              </a:rPr>
              <a:t>…”</a:t>
            </a:r>
          </a:p>
          <a:p>
            <a:pPr>
              <a:spcAft>
                <a:spcPts val="1800"/>
              </a:spcAft>
            </a:pPr>
            <a:r>
              <a:rPr sz="2200" b="1" i="0" dirty="0">
                <a:solidFill>
                  <a:srgbClr val="0077C8"/>
                </a:solidFill>
                <a:latin typeface="Aptos"/>
              </a:rPr>
              <a:t>„W </a:t>
            </a:r>
            <a:r>
              <a:rPr sz="2200" b="1" i="0" dirty="0" err="1">
                <a:solidFill>
                  <a:srgbClr val="0077C8"/>
                </a:solidFill>
                <a:latin typeface="Aptos"/>
              </a:rPr>
              <a:t>takim</a:t>
            </a:r>
            <a:r>
              <a:rPr sz="2200" b="1" i="0" dirty="0">
                <a:solidFill>
                  <a:srgbClr val="0077C8"/>
                </a:solidFill>
                <a:latin typeface="Aptos"/>
              </a:rPr>
              <a:t> </a:t>
            </a:r>
            <a:r>
              <a:rPr sz="2200" b="1" i="0" dirty="0" err="1">
                <a:solidFill>
                  <a:srgbClr val="0077C8"/>
                </a:solidFill>
                <a:latin typeface="Aptos"/>
              </a:rPr>
              <a:t>razie</a:t>
            </a:r>
            <a:r>
              <a:rPr sz="2200" b="1" i="0" dirty="0">
                <a:solidFill>
                  <a:srgbClr val="0077C8"/>
                </a:solidFill>
                <a:latin typeface="Aptos"/>
              </a:rPr>
              <a:t> </a:t>
            </a:r>
            <a:r>
              <a:rPr sz="2200" b="1" i="0" dirty="0" err="1">
                <a:solidFill>
                  <a:srgbClr val="0077C8"/>
                </a:solidFill>
                <a:latin typeface="Aptos"/>
              </a:rPr>
              <a:t>nie</a:t>
            </a:r>
            <a:r>
              <a:rPr sz="2200" b="1" i="0" dirty="0">
                <a:solidFill>
                  <a:srgbClr val="0077C8"/>
                </a:solidFill>
                <a:latin typeface="Aptos"/>
              </a:rPr>
              <a:t> ma </a:t>
            </a:r>
            <a:r>
              <a:rPr sz="2200" b="1" i="0" dirty="0" err="1">
                <a:solidFill>
                  <a:srgbClr val="0077C8"/>
                </a:solidFill>
                <a:latin typeface="Aptos"/>
              </a:rPr>
              <a:t>większego</a:t>
            </a:r>
            <a:r>
              <a:rPr sz="2200" b="1" i="0" dirty="0">
                <a:solidFill>
                  <a:srgbClr val="0077C8"/>
                </a:solidFill>
                <a:latin typeface="Aptos"/>
              </a:rPr>
              <a:t> </a:t>
            </a:r>
            <a:r>
              <a:rPr sz="2200" b="1" i="0" dirty="0" err="1">
                <a:solidFill>
                  <a:srgbClr val="0077C8"/>
                </a:solidFill>
                <a:latin typeface="Aptos"/>
              </a:rPr>
              <a:t>znaczenia</a:t>
            </a:r>
            <a:r>
              <a:rPr sz="2200" b="1" i="0" dirty="0">
                <a:solidFill>
                  <a:srgbClr val="0077C8"/>
                </a:solidFill>
                <a:latin typeface="Aptos"/>
              </a:rPr>
              <a:t>, </a:t>
            </a:r>
            <a:r>
              <a:rPr sz="2200" b="1" i="0" dirty="0" err="1">
                <a:solidFill>
                  <a:srgbClr val="0077C8"/>
                </a:solidFill>
                <a:latin typeface="Aptos"/>
              </a:rPr>
              <a:t>którą</a:t>
            </a:r>
            <a:r>
              <a:rPr sz="2200" b="1" i="0" dirty="0">
                <a:solidFill>
                  <a:srgbClr val="0077C8"/>
                </a:solidFill>
                <a:latin typeface="Aptos"/>
              </a:rPr>
              <a:t> </a:t>
            </a:r>
            <a:r>
              <a:rPr sz="2200" b="1" i="0" dirty="0" err="1">
                <a:solidFill>
                  <a:srgbClr val="0077C8"/>
                </a:solidFill>
                <a:latin typeface="Aptos"/>
              </a:rPr>
              <a:t>drogę</a:t>
            </a:r>
            <a:r>
              <a:rPr sz="2200" b="1" i="0" dirty="0">
                <a:solidFill>
                  <a:srgbClr val="0077C8"/>
                </a:solidFill>
                <a:latin typeface="Aptos"/>
              </a:rPr>
              <a:t> </a:t>
            </a:r>
            <a:r>
              <a:rPr sz="2200" b="1" i="0" dirty="0" err="1">
                <a:solidFill>
                  <a:srgbClr val="0077C8"/>
                </a:solidFill>
                <a:latin typeface="Aptos"/>
              </a:rPr>
              <a:t>wybierzesz</a:t>
            </a:r>
            <a:r>
              <a:rPr sz="2200" b="1" i="0" dirty="0">
                <a:solidFill>
                  <a:srgbClr val="0077C8"/>
                </a:solidFill>
                <a:latin typeface="Aptos"/>
              </a:rPr>
              <a:t>.”</a:t>
            </a:r>
          </a:p>
          <a:p>
            <a:pPr>
              <a:spcAft>
                <a:spcPts val="0"/>
              </a:spcAft>
            </a:pPr>
            <a:r>
              <a:rPr sz="1600" b="0" i="1" dirty="0">
                <a:solidFill>
                  <a:srgbClr val="5A5A5A"/>
                </a:solidFill>
                <a:latin typeface="Aptos"/>
              </a:rPr>
              <a:t>— Lewis Carroll, Alicja w </a:t>
            </a:r>
            <a:r>
              <a:rPr sz="1600" b="0" i="1" dirty="0" err="1">
                <a:solidFill>
                  <a:srgbClr val="5A5A5A"/>
                </a:solidFill>
                <a:latin typeface="Aptos"/>
              </a:rPr>
              <a:t>Krainie</a:t>
            </a:r>
            <a:r>
              <a:rPr sz="1600" b="0" i="1" dirty="0">
                <a:solidFill>
                  <a:srgbClr val="5A5A5A"/>
                </a:solidFill>
                <a:latin typeface="Aptos"/>
              </a:rPr>
              <a:t> </a:t>
            </a:r>
            <a:r>
              <a:rPr sz="1600" b="0" i="1" dirty="0" err="1">
                <a:solidFill>
                  <a:srgbClr val="5A5A5A"/>
                </a:solidFill>
                <a:latin typeface="Aptos"/>
              </a:rPr>
              <a:t>Czarów</a:t>
            </a:r>
            <a:endParaRPr sz="1600" b="0" i="1" dirty="0">
              <a:solidFill>
                <a:srgbClr val="5A5A5A"/>
              </a:solidFill>
              <a:latin typeface="Aptos"/>
            </a:endParaRPr>
          </a:p>
        </p:txBody>
      </p:sp>
      <p:pic>
        <p:nvPicPr>
          <p:cNvPr id="16" name="Picture 15" descr="alicja_alt_illustratio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8079" y="1600200"/>
            <a:ext cx="3246120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88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A9F2A-6474-F2E2-F4A0-9305ADAA6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late_content.jpg">
            <a:extLst>
              <a:ext uri="{FF2B5EF4-FFF2-40B4-BE49-F238E27FC236}">
                <a16:creationId xmlns:a16="http://schemas.microsoft.com/office/drawing/2014/main" id="{F1E99CD7-8D4B-6459-E4BD-B92EE2EC5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74754"/>
            <a:ext cx="12191999" cy="6858000"/>
          </a:xfrm>
          <a:prstGeom prst="rect">
            <a:avLst/>
          </a:prstGeom>
        </p:spPr>
      </p:pic>
      <p:pic>
        <p:nvPicPr>
          <p:cNvPr id="5" name="Symbol zastępczy zawartości 5" descr="Obraz zawierający niebo, jednostka pływająca, transport, zewnętrzne&#10;&#10;Opis wygenerowany przy bardzo wysokim poziomie pewności">
            <a:extLst>
              <a:ext uri="{FF2B5EF4-FFF2-40B4-BE49-F238E27FC236}">
                <a16:creationId xmlns:a16="http://schemas.microsoft.com/office/drawing/2014/main" id="{F675AEC8-F455-F377-3603-3040E22A5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630412" y="1376899"/>
            <a:ext cx="8196827" cy="4853710"/>
          </a:xfrm>
          <a:prstGeom prst="rect">
            <a:avLst/>
          </a:prstGeom>
        </p:spPr>
      </p:pic>
      <p:sp>
        <p:nvSpPr>
          <p:cNvPr id="6" name="Tytuł 2">
            <a:extLst>
              <a:ext uri="{FF2B5EF4-FFF2-40B4-BE49-F238E27FC236}">
                <a16:creationId xmlns:a16="http://schemas.microsoft.com/office/drawing/2014/main" id="{82CFAEB3-B81B-3E82-4594-FFA625BB20F9}"/>
              </a:ext>
            </a:extLst>
          </p:cNvPr>
          <p:cNvSpPr txBox="1">
            <a:spLocks/>
          </p:cNvSpPr>
          <p:nvPr/>
        </p:nvSpPr>
        <p:spPr>
          <a:xfrm>
            <a:off x="653743" y="1598003"/>
            <a:ext cx="2322927" cy="97655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300" kern="1200">
                <a:solidFill>
                  <a:schemeClr val="tx1"/>
                </a:solidFill>
                <a:latin typeface="Antonio" pitchFamily="2" charset="-18"/>
                <a:ea typeface="+mj-ea"/>
                <a:cs typeface="+mj-cs"/>
              </a:defRPr>
            </a:lvl1pPr>
          </a:lstStyle>
          <a:p>
            <a:r>
              <a:rPr lang="pl-PL" sz="1600" b="1" dirty="0" err="1">
                <a:latin typeface="+mn-lt"/>
              </a:rPr>
              <a:t>Hoshin</a:t>
            </a:r>
            <a:r>
              <a:rPr lang="pl-PL" sz="1600" b="1" dirty="0">
                <a:latin typeface="+mn-lt"/>
              </a:rPr>
              <a:t> </a:t>
            </a:r>
            <a:r>
              <a:rPr lang="pl-PL" sz="1600" b="1" dirty="0" err="1">
                <a:latin typeface="+mn-lt"/>
              </a:rPr>
              <a:t>Kanri</a:t>
            </a:r>
            <a:r>
              <a:rPr lang="pl-PL" sz="1600" b="1" dirty="0">
                <a:latin typeface="+mn-lt"/>
              </a:rPr>
              <a:t> (strategia) w praktyce to jak „kierowanie statkiem, który w czasie burzy podąża we właściwym kierunku”</a:t>
            </a:r>
            <a:br>
              <a:rPr lang="pl-PL" sz="1600" b="1" dirty="0">
                <a:latin typeface="+mn-lt"/>
              </a:rPr>
            </a:br>
            <a:r>
              <a:rPr lang="pl-PL" sz="1600" dirty="0">
                <a:latin typeface="+mn-lt"/>
              </a:rPr>
              <a:t> 		</a:t>
            </a:r>
            <a:r>
              <a:rPr lang="pl-PL" sz="1600" i="1" dirty="0" err="1">
                <a:latin typeface="+mn-lt"/>
              </a:rPr>
              <a:t>Dennis</a:t>
            </a:r>
            <a:r>
              <a:rPr lang="pl-PL" sz="1600" i="1" dirty="0">
                <a:latin typeface="+mn-lt"/>
              </a:rPr>
              <a:t> Pascal, </a:t>
            </a:r>
            <a:r>
              <a:rPr lang="pl-PL" sz="1600" i="1" dirty="0" err="1">
                <a:latin typeface="+mn-lt"/>
              </a:rPr>
              <a:t>Getting</a:t>
            </a:r>
            <a:r>
              <a:rPr lang="pl-PL" sz="1600" i="1" dirty="0">
                <a:latin typeface="+mn-lt"/>
              </a:rPr>
              <a:t> the </a:t>
            </a:r>
            <a:r>
              <a:rPr lang="pl-PL" sz="1600" i="1" dirty="0" err="1">
                <a:latin typeface="+mn-lt"/>
              </a:rPr>
              <a:t>right</a:t>
            </a:r>
            <a:r>
              <a:rPr lang="pl-PL" sz="1600" i="1" dirty="0">
                <a:latin typeface="+mn-lt"/>
              </a:rPr>
              <a:t> </a:t>
            </a:r>
            <a:r>
              <a:rPr lang="pl-PL" sz="1600" i="1" dirty="0" err="1">
                <a:latin typeface="+mn-lt"/>
              </a:rPr>
              <a:t>things</a:t>
            </a:r>
            <a:r>
              <a:rPr lang="pl-PL" sz="1600" i="1" dirty="0">
                <a:latin typeface="+mn-lt"/>
              </a:rPr>
              <a:t> </a:t>
            </a:r>
            <a:r>
              <a:rPr lang="pl-PL" sz="1600" i="1" dirty="0" err="1">
                <a:latin typeface="+mn-lt"/>
              </a:rPr>
              <a:t>done</a:t>
            </a:r>
            <a:r>
              <a:rPr lang="pl-PL" sz="1600" i="1" dirty="0">
                <a:latin typeface="+mn-lt"/>
              </a:rPr>
              <a:t>, Lean Enterprise </a:t>
            </a:r>
            <a:r>
              <a:rPr lang="pl-PL" sz="1600" i="1" dirty="0" err="1">
                <a:latin typeface="+mn-lt"/>
              </a:rPr>
              <a:t>Institute</a:t>
            </a:r>
            <a:endParaRPr lang="pl-PL" sz="1600" i="1" dirty="0">
              <a:latin typeface="+mn-lt"/>
            </a:endParaRPr>
          </a:p>
          <a:p>
            <a:endParaRPr lang="pl-PL" sz="1600" i="1" dirty="0">
              <a:latin typeface="+mn-lt"/>
            </a:endParaRPr>
          </a:p>
          <a:p>
            <a:r>
              <a:rPr lang="pl-PL" sz="1600" i="1" dirty="0">
                <a:latin typeface="+mn-lt"/>
              </a:rPr>
              <a:t>Elementy:</a:t>
            </a:r>
          </a:p>
          <a:p>
            <a:pPr marL="285750" indent="-285750">
              <a:buFontTx/>
              <a:buChar char="-"/>
            </a:pPr>
            <a:r>
              <a:rPr lang="pl-PL" sz="1600" i="1" dirty="0">
                <a:latin typeface="+mn-lt"/>
              </a:rPr>
              <a:t>Określanie wizji </a:t>
            </a:r>
          </a:p>
          <a:p>
            <a:r>
              <a:rPr lang="pl-PL" sz="1600" i="1" dirty="0">
                <a:latin typeface="+mn-lt"/>
              </a:rPr>
              <a:t>i celów</a:t>
            </a:r>
          </a:p>
          <a:p>
            <a:pPr marL="285750" indent="-285750">
              <a:buFontTx/>
              <a:buChar char="-"/>
            </a:pPr>
            <a:r>
              <a:rPr lang="pl-PL" sz="1600" i="1" dirty="0">
                <a:latin typeface="+mn-lt"/>
              </a:rPr>
              <a:t>Planowanie</a:t>
            </a:r>
          </a:p>
          <a:p>
            <a:pPr marL="285750" indent="-285750">
              <a:buFontTx/>
              <a:buChar char="-"/>
            </a:pPr>
            <a:r>
              <a:rPr lang="pl-PL" sz="1600" i="1" dirty="0">
                <a:latin typeface="+mn-lt"/>
              </a:rPr>
              <a:t>Nadzór nad realizacją </a:t>
            </a:r>
          </a:p>
          <a:p>
            <a:br>
              <a:rPr lang="pl-PL" sz="1600" i="1" dirty="0">
                <a:latin typeface="+mn-lt"/>
              </a:rPr>
            </a:br>
            <a:endParaRPr lang="pl-PL" sz="16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4601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66753-5E0F-AF38-4416-FFBD5C200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8260F55F-CAE1-F556-95AA-D46688EAFB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345" y="6361714"/>
            <a:ext cx="6535697" cy="49628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46EA3FF-A3B9-C86D-9D42-FEF843C7F5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9102"/>
            <a:ext cx="7545259" cy="7758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4F44A48-D7A6-E213-2685-C585AAF6E5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17" y="99079"/>
            <a:ext cx="7599409" cy="57517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2F6124A7-AED1-2740-ECAB-D7F101D605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692" y="714058"/>
            <a:ext cx="6625308" cy="609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EED2845-6200-22E5-88DF-FE06F7B72410}"/>
              </a:ext>
            </a:extLst>
          </p:cNvPr>
          <p:cNvSpPr txBox="1"/>
          <p:nvPr/>
        </p:nvSpPr>
        <p:spPr>
          <a:xfrm>
            <a:off x="914400" y="1234440"/>
            <a:ext cx="987552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2200" b="1" dirty="0">
                <a:solidFill>
                  <a:srgbClr val="0D223D"/>
                </a:solidFill>
                <a:latin typeface="Aptos"/>
              </a:rPr>
              <a:t>Model </a:t>
            </a:r>
            <a:r>
              <a:rPr sz="2200" b="1" dirty="0" err="1">
                <a:solidFill>
                  <a:srgbClr val="0D223D"/>
                </a:solidFill>
                <a:latin typeface="Aptos"/>
              </a:rPr>
              <a:t>organizacji</a:t>
            </a:r>
            <a:r>
              <a:rPr sz="2200" b="1" dirty="0">
                <a:solidFill>
                  <a:srgbClr val="0D223D"/>
                </a:solidFill>
                <a:latin typeface="Aptos"/>
              </a:rPr>
              <a:t>: </a:t>
            </a:r>
            <a:r>
              <a:rPr sz="2200" b="1" dirty="0" err="1">
                <a:solidFill>
                  <a:srgbClr val="0D223D"/>
                </a:solidFill>
                <a:latin typeface="Aptos"/>
              </a:rPr>
              <a:t>strategia</a:t>
            </a:r>
            <a:r>
              <a:rPr sz="2200" b="1" dirty="0">
                <a:solidFill>
                  <a:srgbClr val="0D223D"/>
                </a:solidFill>
                <a:latin typeface="Aptos"/>
              </a:rPr>
              <a:t>, </a:t>
            </a:r>
            <a:r>
              <a:rPr sz="2200" b="1" dirty="0" err="1">
                <a:solidFill>
                  <a:srgbClr val="0D223D"/>
                </a:solidFill>
                <a:latin typeface="Aptos"/>
              </a:rPr>
              <a:t>wartości</a:t>
            </a:r>
            <a:r>
              <a:rPr sz="2200" b="1" dirty="0">
                <a:solidFill>
                  <a:srgbClr val="0D223D"/>
                </a:solidFill>
                <a:latin typeface="Aptos"/>
              </a:rPr>
              <a:t> </a:t>
            </a:r>
            <a:r>
              <a:rPr sz="2200" b="1" dirty="0" err="1">
                <a:solidFill>
                  <a:srgbClr val="0D223D"/>
                </a:solidFill>
                <a:latin typeface="Aptos"/>
              </a:rPr>
              <a:t>i</a:t>
            </a:r>
            <a:r>
              <a:rPr sz="2200" b="1" dirty="0">
                <a:solidFill>
                  <a:srgbClr val="0D223D"/>
                </a:solidFill>
                <a:latin typeface="Aptos"/>
              </a:rPr>
              <a:t> </a:t>
            </a:r>
            <a:r>
              <a:rPr sz="2200" b="1" dirty="0" err="1">
                <a:solidFill>
                  <a:srgbClr val="0D223D"/>
                </a:solidFill>
                <a:latin typeface="Aptos"/>
              </a:rPr>
              <a:t>praktyka</a:t>
            </a:r>
            <a:r>
              <a:rPr sz="2200" b="1" dirty="0">
                <a:solidFill>
                  <a:srgbClr val="0D223D"/>
                </a:solidFill>
                <a:latin typeface="Aptos"/>
              </a:rPr>
              <a:t> </a:t>
            </a:r>
            <a:r>
              <a:rPr sz="2200" b="1" dirty="0" err="1">
                <a:solidFill>
                  <a:srgbClr val="0D223D"/>
                </a:solidFill>
                <a:latin typeface="Aptos"/>
              </a:rPr>
              <a:t>działania</a:t>
            </a:r>
            <a:endParaRPr sz="2200" b="1" dirty="0">
              <a:solidFill>
                <a:srgbClr val="0D223D"/>
              </a:solidFill>
              <a:latin typeface="Apto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24B5C2-02A3-0296-37B0-E0452133DF14}"/>
              </a:ext>
            </a:extLst>
          </p:cNvPr>
          <p:cNvSpPr/>
          <p:nvPr/>
        </p:nvSpPr>
        <p:spPr>
          <a:xfrm>
            <a:off x="3035808" y="5102352"/>
            <a:ext cx="5266944" cy="73152"/>
          </a:xfrm>
          <a:prstGeom prst="rect">
            <a:avLst/>
          </a:prstGeom>
          <a:solidFill>
            <a:srgbClr val="D2DCE6"/>
          </a:solidFill>
          <a:ln>
            <a:solidFill>
              <a:srgbClr val="D2DCE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4D0050CB-D41F-8A2A-8719-2CB5A5EF9243}"/>
              </a:ext>
            </a:extLst>
          </p:cNvPr>
          <p:cNvSpPr/>
          <p:nvPr/>
        </p:nvSpPr>
        <p:spPr>
          <a:xfrm>
            <a:off x="3063240" y="1901952"/>
            <a:ext cx="5212080" cy="822960"/>
          </a:xfrm>
          <a:prstGeom prst="triangle">
            <a:avLst/>
          </a:prstGeom>
          <a:solidFill>
            <a:srgbClr val="007EC8"/>
          </a:solidFill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2000" b="0">
                <a:solidFill>
                  <a:srgbClr val="FFFFFF"/>
                </a:solidFill>
                <a:latin typeface="Aptos"/>
              </a:rPr>
              <a:t>Strategia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99CF8AF-927D-90CB-3309-1C7625C94FDF}"/>
              </a:ext>
            </a:extLst>
          </p:cNvPr>
          <p:cNvSpPr/>
          <p:nvPr/>
        </p:nvSpPr>
        <p:spPr>
          <a:xfrm>
            <a:off x="3063240" y="2724912"/>
            <a:ext cx="5212080" cy="475488"/>
          </a:xfrm>
          <a:prstGeom prst="rect">
            <a:avLst/>
          </a:prstGeom>
          <a:solidFill>
            <a:srgbClr val="14AADC"/>
          </a:solidFill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800" b="0">
                <a:solidFill>
                  <a:srgbClr val="FFFFFF"/>
                </a:solidFill>
                <a:latin typeface="Aptos"/>
              </a:rPr>
              <a:t>Wartości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292454-A7EA-14EE-C159-0676DE456545}"/>
              </a:ext>
            </a:extLst>
          </p:cNvPr>
          <p:cNvSpPr/>
          <p:nvPr/>
        </p:nvSpPr>
        <p:spPr>
          <a:xfrm rot="16200000">
            <a:off x="3154680" y="3273552"/>
            <a:ext cx="1175004" cy="1481328"/>
          </a:xfrm>
          <a:prstGeom prst="rect">
            <a:avLst/>
          </a:prstGeom>
          <a:solidFill>
            <a:srgbClr val="35B84A"/>
          </a:solidFill>
          <a:ln w="1524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600" b="0">
                <a:solidFill>
                  <a:srgbClr val="FFFFFF"/>
                </a:solidFill>
                <a:latin typeface="Aptos"/>
              </a:rPr>
              <a:t>Proces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4916CF-9F0E-7014-728D-2CE71CCB100D}"/>
              </a:ext>
            </a:extLst>
          </p:cNvPr>
          <p:cNvSpPr/>
          <p:nvPr/>
        </p:nvSpPr>
        <p:spPr>
          <a:xfrm rot="16200000">
            <a:off x="4439412" y="3273552"/>
            <a:ext cx="1175004" cy="1481328"/>
          </a:xfrm>
          <a:prstGeom prst="rect">
            <a:avLst/>
          </a:prstGeom>
          <a:solidFill>
            <a:srgbClr val="35B84A"/>
          </a:solidFill>
          <a:ln w="1524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600" b="0">
                <a:solidFill>
                  <a:srgbClr val="FFFFFF"/>
                </a:solidFill>
                <a:latin typeface="Aptos"/>
              </a:rPr>
              <a:t>Ludzie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E8CCEDA-915E-17A9-7A81-5B41A61995A7}"/>
              </a:ext>
            </a:extLst>
          </p:cNvPr>
          <p:cNvSpPr/>
          <p:nvPr/>
        </p:nvSpPr>
        <p:spPr>
          <a:xfrm rot="16200000">
            <a:off x="5724144" y="3273552"/>
            <a:ext cx="1175004" cy="1481328"/>
          </a:xfrm>
          <a:prstGeom prst="rect">
            <a:avLst/>
          </a:prstGeom>
          <a:solidFill>
            <a:srgbClr val="35B84A"/>
          </a:solidFill>
          <a:ln w="1524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600" b="0">
                <a:solidFill>
                  <a:srgbClr val="FFFFFF"/>
                </a:solidFill>
                <a:latin typeface="Aptos"/>
              </a:rPr>
              <a:t>Produkty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AB4ECD-7941-8426-75C8-D3A593CE2881}"/>
              </a:ext>
            </a:extLst>
          </p:cNvPr>
          <p:cNvSpPr/>
          <p:nvPr/>
        </p:nvSpPr>
        <p:spPr>
          <a:xfrm rot="16200000">
            <a:off x="7008876" y="3273552"/>
            <a:ext cx="1175004" cy="1481328"/>
          </a:xfrm>
          <a:prstGeom prst="rect">
            <a:avLst/>
          </a:prstGeom>
          <a:solidFill>
            <a:srgbClr val="35B84A"/>
          </a:solidFill>
          <a:ln w="1524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600" b="0">
                <a:solidFill>
                  <a:srgbClr val="FFFFFF"/>
                </a:solidFill>
                <a:latin typeface="Aptos"/>
              </a:rPr>
              <a:t>Praktyki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38926C5-E785-D2F3-4DB4-49F401F9738A}"/>
              </a:ext>
            </a:extLst>
          </p:cNvPr>
          <p:cNvSpPr/>
          <p:nvPr/>
        </p:nvSpPr>
        <p:spPr>
          <a:xfrm>
            <a:off x="3182112" y="4828032"/>
            <a:ext cx="4974336" cy="329184"/>
          </a:xfrm>
          <a:prstGeom prst="rect">
            <a:avLst/>
          </a:prstGeom>
          <a:solidFill>
            <a:srgbClr val="0069AA"/>
          </a:solidFill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400" b="0">
                <a:solidFill>
                  <a:srgbClr val="FFFFFF"/>
                </a:solidFill>
                <a:latin typeface="Aptos"/>
              </a:rPr>
              <a:t>Zdrowy rozsądek i pragmatyzm</a:t>
            </a:r>
          </a:p>
        </p:txBody>
      </p:sp>
    </p:spTree>
    <p:extLst>
      <p:ext uri="{BB962C8B-B14F-4D97-AF65-F5344CB8AC3E}">
        <p14:creationId xmlns:p14="http://schemas.microsoft.com/office/powerpoint/2010/main" val="315175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FB71C-5699-6D57-7350-5F0B03521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late_content.jpg">
            <a:extLst>
              <a:ext uri="{FF2B5EF4-FFF2-40B4-BE49-F238E27FC236}">
                <a16:creationId xmlns:a16="http://schemas.microsoft.com/office/drawing/2014/main" id="{F8C927FF-2922-2268-827E-35AA5C427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74754"/>
            <a:ext cx="12191999" cy="6858000"/>
          </a:xfrm>
          <a:prstGeom prst="rect">
            <a:avLst/>
          </a:prstGeom>
        </p:spPr>
      </p:pic>
      <p:pic>
        <p:nvPicPr>
          <p:cNvPr id="3" name="Picture 2" descr="page-019.png">
            <a:extLst>
              <a:ext uri="{FF2B5EF4-FFF2-40B4-BE49-F238E27FC236}">
                <a16:creationId xmlns:a16="http://schemas.microsoft.com/office/drawing/2014/main" id="{36E24A3E-D9AA-013B-CCFA-1E8E81C37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8340" y="960119"/>
            <a:ext cx="8290560" cy="552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612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5BE4C-6F51-99BD-1D72-72C4F4994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75A72A3-F1AA-F2AB-A01A-CF914BA392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345" y="6361714"/>
            <a:ext cx="6535697" cy="49628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0E81569-71D3-F13E-8890-3FBA7BDE9C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9102"/>
            <a:ext cx="7545259" cy="7758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2F28A923-C583-E40A-05D1-51C0038834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17" y="99079"/>
            <a:ext cx="7599409" cy="57517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40E6E122-79E6-F5E8-8FD0-16F031B2DF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692" y="714058"/>
            <a:ext cx="6625308" cy="6096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06040" y="1965960"/>
            <a:ext cx="4937760" cy="1417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700" b="0" dirty="0">
                <a:solidFill>
                  <a:srgbClr val="0D223D"/>
                </a:solidFill>
                <a:latin typeface="Aptos"/>
              </a:rPr>
              <a:t>BRANŻA</a:t>
            </a:r>
          </a:p>
          <a:p>
            <a:pPr algn="l"/>
            <a:r>
              <a:rPr sz="2700" b="0" dirty="0">
                <a:solidFill>
                  <a:srgbClr val="0D223D"/>
                </a:solidFill>
                <a:latin typeface="Aptos"/>
              </a:rPr>
              <a:t>I TO CO DOSTARCZAMY</a:t>
            </a:r>
          </a:p>
        </p:txBody>
      </p:sp>
      <p:pic>
        <p:nvPicPr>
          <p:cNvPr id="15" name="Picture 14" descr="helikopter_polaczony_z_lodzia_podwodna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2280" y="1901952"/>
            <a:ext cx="3749039" cy="221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6046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7&quot;/&gt;&lt;/TableIndex&gt;&lt;/ShapeTextInfo&gt;"/>
  <p:tag name="HTML_SHAPEINFO" val="&lt;ThreeDShapeInfo&gt;&lt;uuid val=&quot;{60250D9E-4FCE-441B-BB2A-4B5B9846EC6D}&quot;/&gt;&lt;isInvalidForFieldText val=&quot;0&quot;/&gt;&lt;Image&gt;&lt;filename val=&quot;C:\Users\anita.skopinska\AppData\Local\Temp\CP1395288489343Session\CPTrustFolder1395288489343\PPTImport1395288628171\data\asimages\{60250D9E-4FCE-441B-BB2A-4B5B9846EC6D}_58.png&quot;/&gt;&lt;left val=&quot;75&quot;/&gt;&lt;top val=&quot;65&quot;/&gt;&lt;width val=&quot;1100&quot;/&gt;&lt;height val=&quot;90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1347</TotalTime>
  <Words>1623</Words>
  <Application>Microsoft Macintosh PowerPoint</Application>
  <PresentationFormat>Panoramiczny</PresentationFormat>
  <Paragraphs>296</Paragraphs>
  <Slides>32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39" baseType="lpstr">
      <vt:lpstr>Antonio</vt:lpstr>
      <vt:lpstr>Aptos</vt:lpstr>
      <vt:lpstr>Arial</vt:lpstr>
      <vt:lpstr>Calibri</vt:lpstr>
      <vt:lpstr>Georgia</vt:lpstr>
      <vt:lpstr>Roboto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Katarzyna Kaganiec (EITT)</cp:lastModifiedBy>
  <cp:revision>33</cp:revision>
  <dcterms:created xsi:type="dcterms:W3CDTF">2013-01-27T09:14:16Z</dcterms:created>
  <dcterms:modified xsi:type="dcterms:W3CDTF">2026-06-11T06:33:06Z</dcterms:modified>
  <cp:category/>
</cp:coreProperties>
</file>