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5"/>
  </p:notesMasterIdLst>
  <p:sldIdLst>
    <p:sldId id="277" r:id="rId3"/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19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ea7909bbee_0_6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ea7909bbee_0_6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ea7909bbee_0_6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ea7909bbee_0_6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a7909bbee_0_7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a7909bbee_0_7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ea7909bbee_0_8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ea7909bbee_0_8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a7909bbee_0_8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ea7909bbee_0_8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a7909bbee_0_9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ea7909bbee_0_9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ea7909bbee_0_9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ea7909bbee_0_9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a7909bbee_0_10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ea7909bbee_0_10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a7909bbee_0_11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ea7909bbee_0_1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a7909bbee_0_11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ea7909bbee_0_1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ea7909bbee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ea7909bbee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ea7909bbee_0_1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ea7909bbee_0_1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a7909bbee_0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a7909bbee_0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ea7909bbee_0_1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ea7909bbee_0_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ea7909bbee_0_1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ea7909bbee_0_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ea7909bbee_0_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ea7909bbee_0_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a7909bbee_0_3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ea7909bbee_0_3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ea7909bbee_0_4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ea7909bbee_0_4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ea7909bbee_0_5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ea7909bbee_0_5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/>
          <p:cNvSpPr txBox="1"/>
          <p:nvPr/>
        </p:nvSpPr>
        <p:spPr>
          <a:xfrm>
            <a:off x="937532" y="2879498"/>
            <a:ext cx="949977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/>
              <a:t>10-11 czerwca</a:t>
            </a:r>
            <a:endParaRPr lang="pl-PL" sz="105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848849" y="2791691"/>
            <a:ext cx="115943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/>
              <a:t>Gorzów Wlkp., </a:t>
            </a:r>
            <a:endParaRPr lang="pl-PL" sz="1050" b="1" dirty="0" smtClean="0"/>
          </a:p>
          <a:p>
            <a:r>
              <a:rPr lang="pl-PL" sz="1050" b="1" dirty="0" smtClean="0"/>
              <a:t>Hotel </a:t>
            </a:r>
            <a:r>
              <a:rPr lang="pl-PL" sz="1050" b="1" dirty="0"/>
              <a:t>Mieszko</a:t>
            </a:r>
            <a:endParaRPr lang="pl-PL" sz="105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46" y="-3562"/>
            <a:ext cx="4775454" cy="473263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1" y="797612"/>
            <a:ext cx="4052381" cy="96266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9" y="2610057"/>
            <a:ext cx="614534" cy="63729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14" y="2690636"/>
            <a:ext cx="638300" cy="530864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69" y="4787609"/>
            <a:ext cx="4686813" cy="355892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" y="4758514"/>
            <a:ext cx="5658944" cy="581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body" idx="4294967295"/>
          </p:nvPr>
        </p:nvSpPr>
        <p:spPr>
          <a:xfrm>
            <a:off x="311700" y="558900"/>
            <a:ext cx="8520600" cy="4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700" b="1">
                <a:solidFill>
                  <a:schemeClr val="dk1"/>
                </a:solidFill>
              </a:rPr>
              <a:t>2. Pokazywanie własnej wrażliwości i omylności (Vulnerability)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100">
                <a:solidFill>
                  <a:schemeClr val="dk1"/>
                </a:solidFill>
              </a:rPr>
              <a:t>Pracownicy podświadomie dążą do standardu, jaki reprezentuje szef. Jeśli lider kreuje się na nieomylnego superbohatera, stawia poprzeczkę na toksycznym, nierealnym poziomie.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Zachowanie niszczące: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Nigdy nieprzyznawanie się do błędów, zrzucanie odpowiedzialności na czynniki zewnętrzne lub podwładnych, udawanie, że zna się odpowiedzi na wszystkie pytania.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 i="1">
                <a:solidFill>
                  <a:schemeClr val="dk1"/>
                </a:solidFill>
              </a:rPr>
              <a:t>Skutek:</a:t>
            </a:r>
            <a:r>
              <a:rPr lang="en-US" sz="1100">
                <a:solidFill>
                  <a:schemeClr val="dk1"/>
                </a:solidFill>
              </a:rPr>
              <a:t> Zespół boi się przyznać do jakiejkolwiek niewiedzy. Ludzie wolą improwizować (często błędnie) lub tkwić w martwym punkcie, niż przyjść i powiedzieć: </a:t>
            </a:r>
            <a:r>
              <a:rPr lang="en-US" sz="1100" i="1">
                <a:solidFill>
                  <a:schemeClr val="dk1"/>
                </a:solidFill>
              </a:rPr>
              <a:t>„Szefie, nie wiem, jak to zrobić”</a:t>
            </a:r>
            <a:r>
              <a:rPr lang="en-US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Zachowanie budujące: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Używanie przez lidera zwrotów takich jak: </a:t>
            </a:r>
            <a:r>
              <a:rPr lang="en-US" sz="1100" i="1">
                <a:solidFill>
                  <a:schemeClr val="dk1"/>
                </a:solidFill>
              </a:rPr>
              <a:t>„Nie wiem, co myślicie?”</a:t>
            </a:r>
            <a:r>
              <a:rPr lang="en-US" sz="1100">
                <a:solidFill>
                  <a:schemeClr val="dk1"/>
                </a:solidFill>
              </a:rPr>
              <a:t>, </a:t>
            </a:r>
            <a:r>
              <a:rPr lang="en-US" sz="1100" i="1">
                <a:solidFill>
                  <a:schemeClr val="dk1"/>
                </a:solidFill>
              </a:rPr>
              <a:t>„Myliłem się w mojej ostatniej ocenie, przepraszam”</a:t>
            </a:r>
            <a:r>
              <a:rPr lang="en-US" sz="1100">
                <a:solidFill>
                  <a:schemeClr val="dk1"/>
                </a:solidFill>
              </a:rPr>
              <a:t>, </a:t>
            </a:r>
            <a:r>
              <a:rPr lang="en-US" sz="1100" i="1">
                <a:solidFill>
                  <a:schemeClr val="dk1"/>
                </a:solidFill>
              </a:rPr>
              <a:t>„Potrzebuję waszej pomocy w tym temacie”</a:t>
            </a:r>
            <a:r>
              <a:rPr lang="en-US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 i="1">
                <a:solidFill>
                  <a:schemeClr val="dk1"/>
                </a:solidFill>
              </a:rPr>
              <a:t>Skutek:</a:t>
            </a:r>
            <a:r>
              <a:rPr lang="en-US" sz="1100">
                <a:solidFill>
                  <a:schemeClr val="dk1"/>
                </a:solidFill>
              </a:rPr>
              <a:t> Kiedy szef zdejmuje zbroję nieomylności, daje zespołowi zielone światło na bycie ludźmi. Rodzi się autentyczne zaufanie.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body" idx="4294967295"/>
          </p:nvPr>
        </p:nvSpPr>
        <p:spPr>
          <a:xfrm>
            <a:off x="222775" y="67421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700" b="1">
                <a:solidFill>
                  <a:schemeClr val="dk1"/>
                </a:solidFill>
              </a:rPr>
              <a:t>3. Sposób reagowania na odmienne zdanie i konstruktywny sprzeciw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100">
                <a:solidFill>
                  <a:schemeClr val="dk1"/>
                </a:solidFill>
              </a:rPr>
              <a:t>Bezpieczeństwo psychologiczne jest bezpośrednio powiązane z innowacyjnością. Jeśli w zespole panuje sztuczna harmonia (wszyscy zawsze się zgadzają), to znak, że bezpieczeństwo leży.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Zachowanie niszczące: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Przerywanie, ignorowanie pomysłów, które nie pasują do tezy lidera, lub dawanie do zrozumienia (nawet mową ciała – westchnieniem, przewracaniem oczu), że krytyka strategii szefa jest niemile widziana.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 i="1">
                <a:solidFill>
                  <a:schemeClr val="dk1"/>
                </a:solidFill>
              </a:rPr>
              <a:t>Skutek:</a:t>
            </a:r>
            <a:r>
              <a:rPr lang="en-US" sz="1100">
                <a:solidFill>
                  <a:schemeClr val="dk1"/>
                </a:solidFill>
              </a:rPr>
              <a:t> Zespół przechodzi w tryb apatii i konformizmu. Ludzie myślą: </a:t>
            </a:r>
            <a:r>
              <a:rPr lang="en-US" sz="1100" i="1">
                <a:solidFill>
                  <a:schemeClr val="dk1"/>
                </a:solidFill>
              </a:rPr>
              <a:t>„Po co mam się wychylać, skoro szef i tak zrobi po swojemu, a ja tylko podpadnę”</a:t>
            </a:r>
            <a:r>
              <a:rPr lang="en-US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Zachowanie budujące: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Aktywne zapraszanie do dyskusji i nagradzanie sprzeciwu. Skuteczny lider celowo mianuje kogoś "adwokatem diabła" na spotkaniu lub mówi: </a:t>
            </a:r>
            <a:r>
              <a:rPr lang="en-US" sz="1100" i="1">
                <a:solidFill>
                  <a:schemeClr val="dk1"/>
                </a:solidFill>
              </a:rPr>
              <a:t>„Chcę usłyszeć przynajmniej dwa powody, dla których ten plan może się nie udać. Kto zacznie?”</a:t>
            </a:r>
            <a:r>
              <a:rPr lang="en-US" sz="1100">
                <a:solidFill>
                  <a:schemeClr val="dk1"/>
                </a:solidFill>
              </a:rPr>
              <a:t>. Kiedy ktoś zgłasza obiekcje, lider dziękuje mu za czujność.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body" idx="4294967295"/>
          </p:nvPr>
        </p:nvSpPr>
        <p:spPr>
          <a:xfrm>
            <a:off x="311700" y="711500"/>
            <a:ext cx="8520600" cy="39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700" b="1">
                <a:solidFill>
                  <a:schemeClr val="dk1"/>
                </a:solidFill>
              </a:rPr>
              <a:t>4. Dostępność i jakość uwagi (Aktywne słuchanie)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100">
                <a:solidFill>
                  <a:schemeClr val="dk1"/>
                </a:solidFill>
              </a:rPr>
              <a:t>Współcześni liderzy są permanentnie zajęci, co drastycznie odbija się na poczuciu ważności ich podwładnych.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Zachowanie niszczące: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Odpisywanie na maile w trakcie rozmowy 1-na-1, zerkanie na powiadomienia w telefonie podczas gdy pracownik zgłasza problem, zbywanie słowami </a:t>
            </a:r>
            <a:r>
              <a:rPr lang="en-US" sz="1100" i="1">
                <a:solidFill>
                  <a:schemeClr val="dk1"/>
                </a:solidFill>
              </a:rPr>
              <a:t>„nie mam teraz czasu”</a:t>
            </a:r>
            <a:r>
              <a:rPr lang="en-US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 i="1">
                <a:solidFill>
                  <a:schemeClr val="dk1"/>
                </a:solidFill>
              </a:rPr>
              <a:t>Skutek:</a:t>
            </a:r>
            <a:r>
              <a:rPr lang="en-US" sz="1100">
                <a:solidFill>
                  <a:schemeClr val="dk1"/>
                </a:solidFill>
              </a:rPr>
              <a:t> Pracownik czuje się ignorowany. Dochodzi do wniosku, że jego perspektywa i problemy nie mają znaczenia dla organizacji, więc przestaje przychodzić z ważnymi tematami.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Zachowanie budujące: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Praktykowanie pełnej obecności. Podczas rozmowy lider zamyka laptopa, odkłada telefon ekranem do dołu i słucha nie tylko słów, ale też emocji. Zadaje pytania pogłębiające, upewniając się, że dobrze zrozumiał perspektywę pracownika.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zespół</a:t>
            </a:r>
            <a:endParaRPr lang="en-US"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581275" y="1299570"/>
            <a:ext cx="4286250" cy="2857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101779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Czy istnieje zespół bez lidera?</a:t>
            </a:r>
            <a:endParaRPr lang="en-US"/>
          </a:p>
        </p:txBody>
      </p:sp>
      <p:sp>
        <p:nvSpPr>
          <p:cNvPr id="130" name="Google Shape;130;p25"/>
          <p:cNvSpPr txBox="1"/>
          <p:nvPr>
            <p:ph type="body" idx="1"/>
          </p:nvPr>
        </p:nvSpPr>
        <p:spPr>
          <a:xfrm>
            <a:off x="311700" y="92959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/>
              <a:t>lider vs. koordynator</a:t>
            </a:r>
            <a:endParaRPr sz="2200"/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9320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System ponad indywidualizm</a:t>
            </a:r>
            <a:endParaRPr lang="en-US"/>
          </a:p>
        </p:txBody>
      </p:sp>
      <p:sp>
        <p:nvSpPr>
          <p:cNvPr id="136" name="Google Shape;136;p26"/>
          <p:cNvSpPr txBox="1"/>
          <p:nvPr>
            <p:ph type="body" idx="1"/>
          </p:nvPr>
        </p:nvSpPr>
        <p:spPr>
          <a:xfrm>
            <a:off x="311700" y="163952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praca zespołowa ponad indywidualne działanie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zawsze gramy do jednej bramki</a:t>
            </a:r>
            <a:endParaRPr lang="en-US"/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101779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500"/>
              <a:t>2. Perfekcyjna komplementarność ról </a:t>
            </a:r>
            <a:endParaRPr sz="2500"/>
          </a:p>
        </p:txBody>
      </p:sp>
      <p:sp>
        <p:nvSpPr>
          <p:cNvPr id="142" name="Google Shape;142;p27"/>
          <p:cNvSpPr txBox="1"/>
          <p:nvPr>
            <p:ph type="body" idx="1"/>
          </p:nvPr>
        </p:nvSpPr>
        <p:spPr>
          <a:xfrm>
            <a:off x="311700" y="172524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/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idealny podział obowiązków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92699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Zarządzanie osobowościami </a:t>
            </a:r>
            <a:endParaRPr lang="en-US"/>
          </a:p>
        </p:txBody>
      </p:sp>
      <p:sp>
        <p:nvSpPr>
          <p:cNvPr id="148" name="Google Shape;148;p28"/>
          <p:cNvSpPr txBox="1"/>
          <p:nvPr>
            <p:ph type="body" idx="1"/>
          </p:nvPr>
        </p:nvSpPr>
        <p:spPr>
          <a:xfrm>
            <a:off x="311700" y="163444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r</a:t>
            </a:r>
            <a:r>
              <a:rPr lang="en-US"/>
              <a:t>ola Lidera-Facylitatora</a:t>
            </a:r>
            <a:endParaRPr lang="en-US"/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94731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Kultura wymagań i etyka pracy</a:t>
            </a:r>
            <a:endParaRPr lang="en-US"/>
          </a:p>
        </p:txBody>
      </p:sp>
      <p:sp>
        <p:nvSpPr>
          <p:cNvPr id="154" name="Google Shape;154;p29"/>
          <p:cNvSpPr txBox="1"/>
          <p:nvPr>
            <p:ph type="body" idx="1"/>
          </p:nvPr>
        </p:nvSpPr>
        <p:spPr>
          <a:xfrm>
            <a:off x="311700" y="165476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zasady</a:t>
            </a:r>
            <a:endParaRPr lang="en-US"/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11700" y="895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5. Zaufanie w momentach krytycznych </a:t>
            </a:r>
            <a:endParaRPr lang="en-US"/>
          </a:p>
        </p:txBody>
      </p:sp>
      <p:sp>
        <p:nvSpPr>
          <p:cNvPr id="160" name="Google Shape;160;p30"/>
          <p:cNvSpPr txBox="1"/>
          <p:nvPr>
            <p:ph type="body" idx="1"/>
          </p:nvPr>
        </p:nvSpPr>
        <p:spPr>
          <a:xfrm>
            <a:off x="311700" y="1603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wzajemna odpowiedzialność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Budowanie zespołu i skuteczne przywództwo</a:t>
            </a:r>
            <a:endParaRPr lang="en-US"/>
          </a:p>
        </p:txBody>
      </p:sp>
      <p:sp>
        <p:nvSpPr>
          <p:cNvPr id="55" name="Google Shape;55;p13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Sylwia Dąbrowska Masters of Mental</a:t>
            </a:r>
            <a:endParaRPr lang="en-US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952225" y="2613800"/>
            <a:ext cx="3191777" cy="252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311700" y="70156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Podsumowanie </a:t>
            </a:r>
            <a:endParaRPr lang="en-US"/>
          </a:p>
        </p:txBody>
      </p:sp>
      <p:sp>
        <p:nvSpPr>
          <p:cNvPr id="166" name="Google Shape;166;p3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Chicago Bulls z lat 90. udowodnili, że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„talent wygrywa mecze, ale praca zespołowa i inteligencja wygrywają mistrzostwa”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 (jak mawiał sam Jordan).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Pokazali, że rola lidera (Jacksona) polega na dopasowaniu systemu do ludzi,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a rola gwiazdy (Jordana) na uwolnieniu potencjału u tych, którzy stoją obok niego.</a:t>
            </a:r>
            <a:endParaRPr lang="en-US" sz="1100">
              <a:solidFill>
                <a:schemeClr val="dk1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body" idx="1"/>
          </p:nvPr>
        </p:nvSpPr>
        <p:spPr>
          <a:xfrm>
            <a:off x="311700" y="162428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Jeśli jesteś menedżerem lub przedsiębiorcą i chcesz sprawdzić, czy stworzyłeś zespół, zadaj sobie trzy pytania: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 i="1">
                <a:solidFill>
                  <a:schemeClr val="dk1"/>
                </a:solidFill>
              </a:rPr>
              <a:t>Czy moi ludzie wiedzą, jaki jest główny cel biznesowy firmy na ten kwartał i czy dążą do niego wspólnie?</a:t>
            </a:r>
            <a:endParaRPr sz="11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 i="1">
                <a:solidFill>
                  <a:schemeClr val="dk1"/>
                </a:solidFill>
              </a:rPr>
              <a:t>Czy potrafią rozwiązać problem między sobą bez angażowania mnie jako sędziego?</a:t>
            </a:r>
            <a:endParaRPr sz="11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 i="1">
                <a:solidFill>
                  <a:schemeClr val="dk1"/>
                </a:solidFill>
              </a:rPr>
              <a:t>Czy świętują sukcesy jako sukces całej grupy, a nie pojedynczych gwiazd?</a:t>
            </a:r>
            <a:endParaRPr sz="11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sp>
        <p:nvSpPr>
          <p:cNvPr id="172" name="Google Shape;172;p32"/>
          <p:cNvSpPr txBox="1"/>
          <p:nvPr/>
        </p:nvSpPr>
        <p:spPr>
          <a:xfrm>
            <a:off x="152400" y="624205"/>
            <a:ext cx="8007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1700" b="1">
                <a:solidFill>
                  <a:schemeClr val="dk1"/>
                </a:solidFill>
              </a:rPr>
              <a:t>Definicja operacyjna dla Lidera</a:t>
            </a:r>
            <a:endParaRPr sz="1700" b="1">
              <a:solidFill>
                <a:schemeClr val="dk1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676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Olimpiada zimowa Lake Placid 1980 - Miracle on Ice</a:t>
            </a:r>
            <a:endParaRPr lang="en-US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190750" y="1143000"/>
            <a:ext cx="4762500" cy="2857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7066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 było pierwsze? zespół czy lider?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639675" y="1500200"/>
            <a:ext cx="4295975" cy="2856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5898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lider</a:t>
            </a:r>
            <a:endParaRPr lang="en-US"/>
          </a:p>
        </p:txBody>
      </p:sp>
      <p:sp>
        <p:nvSpPr>
          <p:cNvPr id="76" name="Google Shape;76;p16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kompetencje techniczne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wiedza</a:t>
            </a:r>
            <a:endParaRPr lang="en-US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uprawnienia</a:t>
            </a:r>
            <a:endParaRPr lang="en-US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doświadczenie zawodowe</a:t>
            </a:r>
            <a:endParaRPr lang="en-US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…</a:t>
            </a:r>
            <a:endParaRPr lang="en-US"/>
          </a:p>
        </p:txBody>
      </p:sp>
      <p:sp>
        <p:nvSpPr>
          <p:cNvPr id="77" name="Google Shape;77;p16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kompetencje społeczne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inteligencja emocjonalna</a:t>
            </a:r>
            <a:endParaRPr lang="en-US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spójność</a:t>
            </a:r>
            <a:endParaRPr lang="en-US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konsekwencja</a:t>
            </a:r>
            <a:endParaRPr lang="en-US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decyzyjność</a:t>
            </a:r>
            <a:endParaRPr lang="en-US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otwarta komunikacja</a:t>
            </a:r>
            <a:endParaRPr lang="en-US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…</a:t>
            </a:r>
            <a:endParaRPr lang="en-US"/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5701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 Filary EQ Lidera wg Daniela Golemana</a:t>
            </a:r>
            <a:endParaRPr lang="en-US"/>
          </a:p>
        </p:txBody>
      </p:sp>
      <p:sp>
        <p:nvSpPr>
          <p:cNvPr id="83" name="Google Shape;83;p17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300" b="1">
                <a:solidFill>
                  <a:schemeClr val="dk1"/>
                </a:solidFill>
              </a:rPr>
              <a:t>1. Samoświadomość (Self-awareness)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100">
                <a:solidFill>
                  <a:schemeClr val="dk1"/>
                </a:solidFill>
              </a:rPr>
              <a:t>To fundament EQ. Lider o wysokiej samoświadomości dokładnie wie, jakie emocje nim targają w danym momencie i – co kluczowe – </a:t>
            </a:r>
            <a:r>
              <a:rPr lang="en-US" sz="1100" b="1">
                <a:solidFill>
                  <a:schemeClr val="dk1"/>
                </a:solidFill>
              </a:rPr>
              <a:t>jak te emocje wpływają na jego zachowanie oraz na otoczenie</a:t>
            </a:r>
            <a:r>
              <a:rPr lang="en-US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300" b="1">
                <a:solidFill>
                  <a:schemeClr val="dk1"/>
                </a:solidFill>
              </a:rPr>
              <a:t>2. Samoregulacja i Zarządzanie sobą (Self-management)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100">
                <a:solidFill>
                  <a:schemeClr val="dk1"/>
                </a:solidFill>
              </a:rPr>
              <a:t>Samoświadomość jest bezużyteczna bez umiejętności kontrolowania swoich reakcji. Samoregulacja to zdolność do zachowania spokoju i jasności umysłu w warunkach skrajnej presji.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300" b="1">
                <a:solidFill>
                  <a:schemeClr val="dk1"/>
                </a:solidFill>
              </a:rPr>
              <a:t>3. Świadomość społeczna i Empatia (Social awareness)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100">
                <a:solidFill>
                  <a:schemeClr val="dk1"/>
                </a:solidFill>
              </a:rPr>
              <a:t>To umiejętność „czytania pokoju” (reading the room). Lider z wysokim EQ potrafi bezbłędnie wyczuć nastroje panujące w zespole, nawet jeśli nikt nie mówi o nich głośno.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300" b="1">
                <a:solidFill>
                  <a:schemeClr val="dk1"/>
                </a:solidFill>
              </a:rPr>
              <a:t>4. Zarządzanie relacjami (Relationship management)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To zdolność wykorzystywania wiedzy o emocjach własnych i innych do budowania zaangażowania, inspirowania ludzi, łagodzenia konfliktów i skutecznego wpływania na ich postawy.</a:t>
            </a:r>
            <a:endParaRPr lang="en-US" sz="1100">
              <a:solidFill>
                <a:schemeClr val="dk1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5898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Bezpieczeństwo psychologiczne</a:t>
            </a:r>
            <a:endParaRPr lang="en-US"/>
          </a:p>
        </p:txBody>
      </p:sp>
      <p:sp>
        <p:nvSpPr>
          <p:cNvPr id="89" name="Google Shape;89;p18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Lider działa jak lustro i barometr 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– zespół bacznie obserwuje jego reakcje i na ich podstawie decyduje, 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czy opłaca się być szczerym, czy bezpieczniej jest założyć maskę i milczeć.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o</a:t>
            </a:r>
            <a:r>
              <a:rPr lang="en-US"/>
              <a:t>znacza: </a:t>
            </a:r>
            <a:r>
              <a:rPr lang="en-US"/>
              <a:t>(prof. Amy Edmondson z Harvard Business School)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członkowie zespołu wierzą, iż </a:t>
            </a:r>
            <a:r>
              <a:rPr lang="en-US" sz="1500" b="1">
                <a:solidFill>
                  <a:schemeClr val="dk1"/>
                </a:solidFill>
              </a:rPr>
              <a:t>nie zostaną wyśmiani, ukarani ani upokorzeni, jeśli zaryzykują, zgłoszą błąd, zadadzą pytanie lub wyrażą odmienne zdanie.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605680"/>
            <a:ext cx="8520600" cy="572700"/>
          </a:xfrm>
          <a:prstGeom prst="rect">
            <a:avLst/>
          </a:prstGeom>
        </p:spPr>
        <p:txBody>
          <a:bodyPr spcFirstLastPara="1" wrap="square" lIns="79200" tIns="79200" rIns="79200" bIns="792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5"/>
              <a:t>Wskazówki do lidera - czy da się zmierzyć kompetencje społeczne?</a:t>
            </a:r>
            <a:endParaRPr sz="2425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1"/>
          <a:srcRect b="8488"/>
          <a:stretch>
            <a:fillRect/>
          </a:stretch>
        </p:blipFill>
        <p:spPr>
          <a:xfrm>
            <a:off x="1449070" y="1152525"/>
            <a:ext cx="6098540" cy="3197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70156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720"/>
              <a:t>K</a:t>
            </a:r>
            <a:r>
              <a:rPr lang="en-US" sz="1720"/>
              <a:t>onkretne zachowania lidera, które budują lub bezpowrotnie niszczą bezpieczeństwo:</a:t>
            </a:r>
            <a:endParaRPr sz="1720"/>
          </a:p>
        </p:txBody>
      </p:sp>
      <p:sp>
        <p:nvSpPr>
          <p:cNvPr id="102" name="Google Shape;102;p20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Reakcja na błędy i potknięcia (Kluczowy moment prawdy)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Zachowanie niszczące: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100">
                <a:solidFill>
                  <a:schemeClr val="dk1"/>
                </a:solidFill>
              </a:rPr>
              <a:t>Szukanie winnego, publiczne piętnowanie, sarkastyczne komentarze, pasywna agresja lub wyciąganie konsekwencji personalnych bez analizy tła.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i="1">
                <a:solidFill>
                  <a:schemeClr val="dk1"/>
                </a:solidFill>
              </a:rPr>
              <a:t>Skutek:</a:t>
            </a:r>
            <a:r>
              <a:rPr lang="en-US" sz="1100">
                <a:solidFill>
                  <a:schemeClr val="dk1"/>
                </a:solidFill>
              </a:rPr>
              <a:t> Pracownicy zaczynają ukrywać błędy, "zamiatać problemy pod dywan" i fałszować rzeczywistość, aby chronić siebie. Mały problem rośnie w ukryciu do rozmiarów gigantycznego kryzysu.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Zachowanie budujące: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100">
                <a:solidFill>
                  <a:schemeClr val="dk1"/>
                </a:solidFill>
              </a:rPr>
              <a:t>Potraktowanie błędu jako darmowej lekcji. Lider reaguje ciekawością, a nie złością. Zadaje pytania: </a:t>
            </a:r>
            <a:r>
              <a:rPr lang="en-US" sz="1100" i="1">
                <a:solidFill>
                  <a:schemeClr val="dk1"/>
                </a:solidFill>
              </a:rPr>
              <a:t>„Co w naszym procesie zawiodło, że do tego doszło?”</a:t>
            </a:r>
            <a:r>
              <a:rPr lang="en-US" sz="1100">
                <a:solidFill>
                  <a:schemeClr val="dk1"/>
                </a:solidFill>
              </a:rPr>
              <a:t>, </a:t>
            </a:r>
            <a:r>
              <a:rPr lang="en-US" sz="1100" i="1">
                <a:solidFill>
                  <a:schemeClr val="dk1"/>
                </a:solidFill>
              </a:rPr>
              <a:t>„Czego nas to nauczyło?”</a:t>
            </a:r>
            <a:r>
              <a:rPr lang="en-US" sz="1100">
                <a:solidFill>
                  <a:schemeClr val="dk1"/>
                </a:solidFill>
              </a:rPr>
              <a:t>, </a:t>
            </a:r>
            <a:r>
              <a:rPr lang="en-US" sz="1100" i="1">
                <a:solidFill>
                  <a:schemeClr val="dk1"/>
                </a:solidFill>
              </a:rPr>
              <a:t>„Jak możemy zabezpieczyć system na przyszłość?”</a:t>
            </a:r>
            <a:r>
              <a:rPr lang="en-US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grpSp>
        <p:nvGrpSpPr>
          <p:cNvPr id="7" name="Grupa 6"/>
          <p:cNvGrpSpPr/>
          <p:nvPr/>
        </p:nvGrpSpPr>
        <p:grpSpPr>
          <a:xfrm>
            <a:off x="36513" y="57150"/>
            <a:ext cx="9070975" cy="5028565"/>
            <a:chOff x="0" y="156"/>
            <a:chExt cx="19200" cy="106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" y="10018"/>
              <a:ext cx="10292" cy="78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84"/>
              <a:ext cx="11882" cy="1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" y="156"/>
              <a:ext cx="11968" cy="90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" y="1125"/>
              <a:ext cx="10434" cy="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6204</Words>
  <Application>WPS Presentation</Application>
  <PresentationFormat/>
  <Paragraphs>152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SimSun</vt:lpstr>
      <vt:lpstr>Wingdings</vt:lpstr>
      <vt:lpstr>Arial</vt:lpstr>
      <vt:lpstr>Microsoft YaHei</vt:lpstr>
      <vt:lpstr>Arial Unicode MS</vt:lpstr>
      <vt:lpstr>Simple Light</vt:lpstr>
      <vt:lpstr>PowerPoint 演示文稿</vt:lpstr>
      <vt:lpstr>Budowanie zespołu i skuteczne przywództwo</vt:lpstr>
      <vt:lpstr>Olimpiada zimowa Lake Placid 1980 - Miracle on Ice</vt:lpstr>
      <vt:lpstr>Co było pierwsze? zespół czy lider?</vt:lpstr>
      <vt:lpstr>lider</vt:lpstr>
      <vt:lpstr>4 Filary EQ Lidera wg Daniela Golemana</vt:lpstr>
      <vt:lpstr>Bezpieczeństwo psychologiczne</vt:lpstr>
      <vt:lpstr>Wskazówki do lidera - czy da się zmierzyć kompetencje społeczne?</vt:lpstr>
      <vt:lpstr>Konkretne zachowania lidera, które budują lub bezpowrotnie niszczą bezpieczeństwo:</vt:lpstr>
      <vt:lpstr>PowerPoint 演示文稿</vt:lpstr>
      <vt:lpstr>PowerPoint 演示文稿</vt:lpstr>
      <vt:lpstr>PowerPoint 演示文稿</vt:lpstr>
      <vt:lpstr>zespół</vt:lpstr>
      <vt:lpstr>Czy istnieje zespół bez lidera?</vt:lpstr>
      <vt:lpstr>1. System ponad indywidualizm</vt:lpstr>
      <vt:lpstr>2. Perfekcyjna komplementarność ról </vt:lpstr>
      <vt:lpstr>3. Zarządzanie osobowościami </vt:lpstr>
      <vt:lpstr>4. Kultura wymagań i etyka pracy</vt:lpstr>
      <vt:lpstr>5. Zaufanie w momentach krytycznych </vt:lpstr>
      <vt:lpstr>Podsumowanie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Liubov</cp:lastModifiedBy>
  <cp:revision>1</cp:revision>
  <dcterms:created xsi:type="dcterms:W3CDTF">2026-06-09T11:12:05Z</dcterms:created>
  <dcterms:modified xsi:type="dcterms:W3CDTF">2026-06-09T11:12:05Z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644B5B2E5EE04352A81B33A6F2482116_13</vt:lpwstr>
  </property>
  <property fmtid="{D5CDD505-2E9C-101B-9397-08002B2CF9AE}" pid="3" name="KSOProductBuildVer">
    <vt:lpwstr>1045-12.2.0.23202</vt:lpwstr>
  </property>
</Properties>
</file>