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50" b="1" i="0">
                <a:solidFill>
                  <a:srgbClr val="007DB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rgbClr val="007BB5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50" b="1" i="0">
                <a:solidFill>
                  <a:srgbClr val="007DB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007BB5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50" b="1" i="0">
                <a:solidFill>
                  <a:srgbClr val="007DB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50" b="1" i="0">
                <a:solidFill>
                  <a:srgbClr val="007DB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9686" y="111123"/>
            <a:ext cx="12112372" cy="6730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7651" y="924814"/>
            <a:ext cx="6852920" cy="7124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50" b="1" i="0">
                <a:solidFill>
                  <a:srgbClr val="007DB8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14491" y="1695703"/>
            <a:ext cx="6009005" cy="34461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rgbClr val="007BB5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jpg"/><Relationship Id="rId6" Type="http://schemas.openxmlformats.org/officeDocument/2006/relationships/image" Target="../media/image6.png"/><Relationship Id="rId7" Type="http://schemas.openxmlformats.org/officeDocument/2006/relationships/image" Target="../media/image7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6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29055" y="3862577"/>
            <a:ext cx="107696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70" b="1">
                <a:latin typeface="Arial"/>
                <a:cs typeface="Arial"/>
              </a:rPr>
              <a:t>10-</a:t>
            </a:r>
            <a:r>
              <a:rPr dirty="0" sz="1400" spc="-75" b="1">
                <a:latin typeface="Arial"/>
                <a:cs typeface="Arial"/>
              </a:rPr>
              <a:t>11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spc="-100" b="1">
                <a:latin typeface="Arial"/>
                <a:cs typeface="Arial"/>
              </a:rPr>
              <a:t>czerwca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77436" y="3743959"/>
            <a:ext cx="1115060" cy="4546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14" b="1">
                <a:latin typeface="Arial"/>
                <a:cs typeface="Arial"/>
              </a:rPr>
              <a:t>Gorzów</a:t>
            </a:r>
            <a:r>
              <a:rPr dirty="0" sz="1400" spc="-85" b="1">
                <a:latin typeface="Arial"/>
                <a:cs typeface="Arial"/>
              </a:rPr>
              <a:t> </a:t>
            </a:r>
            <a:r>
              <a:rPr dirty="0" sz="1400" spc="-45" b="1">
                <a:latin typeface="Arial"/>
                <a:cs typeface="Arial"/>
              </a:rPr>
              <a:t>Wlkp.,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1400" spc="-70" b="1">
                <a:latin typeface="Arial"/>
                <a:cs typeface="Arial"/>
              </a:rPr>
              <a:t>Hotel</a:t>
            </a:r>
            <a:r>
              <a:rPr dirty="0" sz="1400" spc="-65" b="1">
                <a:latin typeface="Arial"/>
                <a:cs typeface="Arial"/>
              </a:rPr>
              <a:t> </a:t>
            </a:r>
            <a:r>
              <a:rPr dirty="0" sz="1400" spc="-45" b="1">
                <a:latin typeface="Arial"/>
                <a:cs typeface="Arial"/>
              </a:rPr>
              <a:t>Mieszko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9307" y="1077563"/>
            <a:ext cx="5378464" cy="123774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1118" y="3530682"/>
            <a:ext cx="728313" cy="74855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63105" y="3629601"/>
            <a:ext cx="766778" cy="623534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97828" y="-38"/>
            <a:ext cx="12094210" cy="6842125"/>
            <a:chOff x="97828" y="-38"/>
            <a:chExt cx="12094210" cy="6842125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24601" y="-38"/>
              <a:ext cx="6367145" cy="630435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826172" y="6399838"/>
              <a:ext cx="6221524" cy="44178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7828" y="6344682"/>
              <a:ext cx="7545070" cy="7758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466338" y="2423286"/>
            <a:ext cx="532003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>
                <a:solidFill>
                  <a:srgbClr val="007BB5"/>
                </a:solidFill>
              </a:rPr>
              <a:t>Audyt</a:t>
            </a:r>
            <a:r>
              <a:rPr dirty="0" sz="3000" spc="-2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procesu</a:t>
            </a:r>
            <a:r>
              <a:rPr dirty="0" sz="3000" spc="-2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krok</a:t>
            </a:r>
            <a:r>
              <a:rPr dirty="0" sz="3000" spc="-3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po</a:t>
            </a:r>
            <a:r>
              <a:rPr dirty="0" sz="3000" spc="-15">
                <a:solidFill>
                  <a:srgbClr val="007BB5"/>
                </a:solidFill>
              </a:rPr>
              <a:t> </a:t>
            </a:r>
            <a:r>
              <a:rPr dirty="0" sz="3000" spc="-10">
                <a:solidFill>
                  <a:srgbClr val="007BB5"/>
                </a:solidFill>
              </a:rPr>
              <a:t>kroku</a:t>
            </a:r>
            <a:endParaRPr sz="3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040" y="182892"/>
            <a:ext cx="11704319" cy="813422"/>
          </a:xfrm>
          <a:prstGeom prst="rect">
            <a:avLst/>
          </a:prstGeom>
        </p:spPr>
      </p:pic>
      <p:pic>
        <p:nvPicPr>
          <p:cNvPr id="3" name="object 3" descr="/mnt/data/template_media/image6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6700" y="6179061"/>
            <a:ext cx="7239000" cy="41145"/>
          </a:xfrm>
          <a:prstGeom prst="rect">
            <a:avLst/>
          </a:prstGeom>
        </p:spPr>
      </p:pic>
      <p:pic>
        <p:nvPicPr>
          <p:cNvPr id="4" name="object 4" descr="/mnt/data/template_media/image5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39307" y="6370844"/>
            <a:ext cx="5963074" cy="425667"/>
          </a:xfrm>
          <a:prstGeom prst="rect">
            <a:avLst/>
          </a:prstGeom>
        </p:spPr>
      </p:pic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581659" y="991298"/>
            <a:ext cx="5205095" cy="687705"/>
          </a:xfrm>
          <a:prstGeom prst="rect"/>
        </p:spPr>
        <p:txBody>
          <a:bodyPr wrap="square" lIns="0" tIns="647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dirty="0" sz="2700" spc="-10">
                <a:solidFill>
                  <a:srgbClr val="0781BE"/>
                </a:solidFill>
              </a:rPr>
              <a:t>Audyt</a:t>
            </a:r>
            <a:r>
              <a:rPr dirty="0" sz="2700" spc="-125">
                <a:solidFill>
                  <a:srgbClr val="0781BE"/>
                </a:solidFill>
              </a:rPr>
              <a:t> </a:t>
            </a:r>
            <a:r>
              <a:rPr dirty="0" sz="2700" spc="-65">
                <a:solidFill>
                  <a:srgbClr val="0781BE"/>
                </a:solidFill>
              </a:rPr>
              <a:t>procesu</a:t>
            </a:r>
            <a:r>
              <a:rPr dirty="0" sz="2700" spc="-110">
                <a:solidFill>
                  <a:srgbClr val="0781BE"/>
                </a:solidFill>
              </a:rPr>
              <a:t> </a:t>
            </a:r>
            <a:r>
              <a:rPr dirty="0" sz="2700" spc="105">
                <a:solidFill>
                  <a:srgbClr val="0781BE"/>
                </a:solidFill>
              </a:rPr>
              <a:t>w</a:t>
            </a:r>
            <a:r>
              <a:rPr dirty="0" sz="2700" spc="-114">
                <a:solidFill>
                  <a:srgbClr val="0781BE"/>
                </a:solidFill>
              </a:rPr>
              <a:t> </a:t>
            </a:r>
            <a:r>
              <a:rPr dirty="0" sz="2700" spc="60">
                <a:solidFill>
                  <a:srgbClr val="0781BE"/>
                </a:solidFill>
              </a:rPr>
              <a:t>6</a:t>
            </a:r>
            <a:r>
              <a:rPr dirty="0" sz="2700" spc="-125">
                <a:solidFill>
                  <a:srgbClr val="0781BE"/>
                </a:solidFill>
              </a:rPr>
              <a:t> </a:t>
            </a:r>
            <a:r>
              <a:rPr dirty="0" sz="2700" spc="-10">
                <a:solidFill>
                  <a:srgbClr val="0781BE"/>
                </a:solidFill>
              </a:rPr>
              <a:t>etapach</a:t>
            </a:r>
            <a:endParaRPr sz="2700"/>
          </a:p>
          <a:p>
            <a:pPr marL="21590">
              <a:lnSpc>
                <a:spcPct val="100000"/>
              </a:lnSpc>
              <a:spcBef>
                <a:spcPts val="180"/>
              </a:spcBef>
            </a:pPr>
            <a:r>
              <a:rPr dirty="0" sz="1150" b="0">
                <a:solidFill>
                  <a:srgbClr val="233746"/>
                </a:solidFill>
                <a:latin typeface="Arial"/>
                <a:cs typeface="Arial"/>
              </a:rPr>
              <a:t>Od</a:t>
            </a:r>
            <a:r>
              <a:rPr dirty="0" sz="1150" spc="-30" b="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150" b="0">
                <a:solidFill>
                  <a:srgbClr val="233746"/>
                </a:solidFill>
                <a:latin typeface="Arial"/>
                <a:cs typeface="Arial"/>
              </a:rPr>
              <a:t>celu</a:t>
            </a:r>
            <a:r>
              <a:rPr dirty="0" sz="1150" spc="-25" b="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150" b="0">
                <a:solidFill>
                  <a:srgbClr val="233746"/>
                </a:solidFill>
                <a:latin typeface="Arial"/>
                <a:cs typeface="Arial"/>
              </a:rPr>
              <a:t>biznesowego</a:t>
            </a:r>
            <a:r>
              <a:rPr dirty="0" sz="1150" spc="20" b="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150" b="0">
                <a:solidFill>
                  <a:srgbClr val="233746"/>
                </a:solidFill>
                <a:latin typeface="Arial"/>
                <a:cs typeface="Arial"/>
              </a:rPr>
              <a:t>i</a:t>
            </a:r>
            <a:r>
              <a:rPr dirty="0" sz="1150" spc="-25" b="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150" b="0">
                <a:solidFill>
                  <a:srgbClr val="233746"/>
                </a:solidFill>
                <a:latin typeface="Arial"/>
                <a:cs typeface="Arial"/>
              </a:rPr>
              <a:t>danych</a:t>
            </a:r>
            <a:r>
              <a:rPr dirty="0" sz="1150" spc="-15" b="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150" b="0">
                <a:solidFill>
                  <a:srgbClr val="233746"/>
                </a:solidFill>
                <a:latin typeface="Arial"/>
                <a:cs typeface="Arial"/>
              </a:rPr>
              <a:t>operacyjnych do</a:t>
            </a:r>
            <a:r>
              <a:rPr dirty="0" sz="1150" spc="-25" b="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150" b="0">
                <a:solidFill>
                  <a:srgbClr val="233746"/>
                </a:solidFill>
                <a:latin typeface="Arial"/>
                <a:cs typeface="Arial"/>
              </a:rPr>
              <a:t>procesu</a:t>
            </a:r>
            <a:r>
              <a:rPr dirty="0" sz="1150" spc="-15" b="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150" b="0">
                <a:solidFill>
                  <a:srgbClr val="233746"/>
                </a:solidFill>
                <a:latin typeface="Arial"/>
                <a:cs typeface="Arial"/>
              </a:rPr>
              <a:t>To-Be,</a:t>
            </a:r>
            <a:r>
              <a:rPr dirty="0" sz="1150" spc="-25" b="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150" b="0">
                <a:solidFill>
                  <a:srgbClr val="233746"/>
                </a:solidFill>
                <a:latin typeface="Arial"/>
                <a:cs typeface="Arial"/>
              </a:rPr>
              <a:t>KPI</a:t>
            </a:r>
            <a:r>
              <a:rPr dirty="0" sz="1150" spc="-15" b="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150" b="0">
                <a:solidFill>
                  <a:srgbClr val="233746"/>
                </a:solidFill>
                <a:latin typeface="Arial"/>
                <a:cs typeface="Arial"/>
              </a:rPr>
              <a:t>i</a:t>
            </a:r>
            <a:r>
              <a:rPr dirty="0" sz="1150" spc="-35" b="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150" spc="-10" b="0">
                <a:solidFill>
                  <a:srgbClr val="233746"/>
                </a:solidFill>
                <a:latin typeface="Arial"/>
                <a:cs typeface="Arial"/>
              </a:rPr>
              <a:t>wdrożenia</a:t>
            </a:r>
            <a:endParaRPr sz="115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587375" y="1849247"/>
            <a:ext cx="3415665" cy="1312545"/>
            <a:chOff x="587375" y="1849247"/>
            <a:chExt cx="3415665" cy="1312545"/>
          </a:xfrm>
        </p:grpSpPr>
        <p:sp>
          <p:nvSpPr>
            <p:cNvPr id="7" name="object 7"/>
            <p:cNvSpPr/>
            <p:nvPr/>
          </p:nvSpPr>
          <p:spPr>
            <a:xfrm>
              <a:off x="594360" y="1856232"/>
              <a:ext cx="3401695" cy="1298575"/>
            </a:xfrm>
            <a:custGeom>
              <a:avLst/>
              <a:gdLst/>
              <a:ahLst/>
              <a:cxnLst/>
              <a:rect l="l" t="t" r="r" b="b"/>
              <a:pathLst>
                <a:path w="3401695" h="1298575">
                  <a:moveTo>
                    <a:pt x="3328542" y="0"/>
                  </a:moveTo>
                  <a:lnTo>
                    <a:pt x="73152" y="0"/>
                  </a:lnTo>
                  <a:lnTo>
                    <a:pt x="44678" y="5750"/>
                  </a:lnTo>
                  <a:lnTo>
                    <a:pt x="21426" y="21431"/>
                  </a:lnTo>
                  <a:lnTo>
                    <a:pt x="5748" y="44684"/>
                  </a:lnTo>
                  <a:lnTo>
                    <a:pt x="0" y="73151"/>
                  </a:lnTo>
                  <a:lnTo>
                    <a:pt x="0" y="1225295"/>
                  </a:lnTo>
                  <a:lnTo>
                    <a:pt x="5748" y="1253763"/>
                  </a:lnTo>
                  <a:lnTo>
                    <a:pt x="21426" y="1277016"/>
                  </a:lnTo>
                  <a:lnTo>
                    <a:pt x="44678" y="1292697"/>
                  </a:lnTo>
                  <a:lnTo>
                    <a:pt x="73152" y="1298447"/>
                  </a:lnTo>
                  <a:lnTo>
                    <a:pt x="3328542" y="1298447"/>
                  </a:lnTo>
                  <a:lnTo>
                    <a:pt x="3357010" y="1292697"/>
                  </a:lnTo>
                  <a:lnTo>
                    <a:pt x="3380263" y="1277016"/>
                  </a:lnTo>
                  <a:lnTo>
                    <a:pt x="3395944" y="1253763"/>
                  </a:lnTo>
                  <a:lnTo>
                    <a:pt x="3401694" y="1225295"/>
                  </a:lnTo>
                  <a:lnTo>
                    <a:pt x="3401694" y="73151"/>
                  </a:lnTo>
                  <a:lnTo>
                    <a:pt x="3395944" y="44684"/>
                  </a:lnTo>
                  <a:lnTo>
                    <a:pt x="3380263" y="21431"/>
                  </a:lnTo>
                  <a:lnTo>
                    <a:pt x="3357010" y="5750"/>
                  </a:lnTo>
                  <a:lnTo>
                    <a:pt x="3328542" y="0"/>
                  </a:lnTo>
                  <a:close/>
                </a:path>
              </a:pathLst>
            </a:custGeom>
            <a:solidFill>
              <a:srgbClr val="F7FA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594360" y="1856232"/>
              <a:ext cx="3401695" cy="1298575"/>
            </a:xfrm>
            <a:custGeom>
              <a:avLst/>
              <a:gdLst/>
              <a:ahLst/>
              <a:cxnLst/>
              <a:rect l="l" t="t" r="r" b="b"/>
              <a:pathLst>
                <a:path w="3401695" h="1298575">
                  <a:moveTo>
                    <a:pt x="0" y="73151"/>
                  </a:moveTo>
                  <a:lnTo>
                    <a:pt x="5748" y="44684"/>
                  </a:lnTo>
                  <a:lnTo>
                    <a:pt x="21426" y="21431"/>
                  </a:lnTo>
                  <a:lnTo>
                    <a:pt x="44678" y="5750"/>
                  </a:lnTo>
                  <a:lnTo>
                    <a:pt x="73152" y="0"/>
                  </a:lnTo>
                  <a:lnTo>
                    <a:pt x="3328542" y="0"/>
                  </a:lnTo>
                  <a:lnTo>
                    <a:pt x="3357010" y="5750"/>
                  </a:lnTo>
                  <a:lnTo>
                    <a:pt x="3380263" y="21431"/>
                  </a:lnTo>
                  <a:lnTo>
                    <a:pt x="3395944" y="44684"/>
                  </a:lnTo>
                  <a:lnTo>
                    <a:pt x="3401694" y="73151"/>
                  </a:lnTo>
                  <a:lnTo>
                    <a:pt x="3401694" y="1225295"/>
                  </a:lnTo>
                  <a:lnTo>
                    <a:pt x="3395944" y="1253763"/>
                  </a:lnTo>
                  <a:lnTo>
                    <a:pt x="3380263" y="1277016"/>
                  </a:lnTo>
                  <a:lnTo>
                    <a:pt x="3357010" y="1292697"/>
                  </a:lnTo>
                  <a:lnTo>
                    <a:pt x="3328542" y="1298447"/>
                  </a:lnTo>
                  <a:lnTo>
                    <a:pt x="73152" y="1298447"/>
                  </a:lnTo>
                  <a:lnTo>
                    <a:pt x="44678" y="1292697"/>
                  </a:lnTo>
                  <a:lnTo>
                    <a:pt x="21426" y="1277016"/>
                  </a:lnTo>
                  <a:lnTo>
                    <a:pt x="5748" y="1253763"/>
                  </a:lnTo>
                  <a:lnTo>
                    <a:pt x="0" y="1225295"/>
                  </a:lnTo>
                  <a:lnTo>
                    <a:pt x="0" y="73151"/>
                  </a:lnTo>
                  <a:close/>
                </a:path>
              </a:pathLst>
            </a:custGeom>
            <a:ln w="13949">
              <a:solidFill>
                <a:srgbClr val="0781B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594360" y="1856231"/>
              <a:ext cx="530860" cy="1298575"/>
            </a:xfrm>
            <a:custGeom>
              <a:avLst/>
              <a:gdLst/>
              <a:ahLst/>
              <a:cxnLst/>
              <a:rect l="l" t="t" r="r" b="b"/>
              <a:pathLst>
                <a:path w="530860" h="1298575">
                  <a:moveTo>
                    <a:pt x="91490" y="0"/>
                  </a:moveTo>
                  <a:lnTo>
                    <a:pt x="0" y="0"/>
                  </a:lnTo>
                  <a:lnTo>
                    <a:pt x="0" y="1298448"/>
                  </a:lnTo>
                  <a:lnTo>
                    <a:pt x="91490" y="1298448"/>
                  </a:lnTo>
                  <a:lnTo>
                    <a:pt x="91490" y="0"/>
                  </a:lnTo>
                  <a:close/>
                </a:path>
                <a:path w="530860" h="1298575">
                  <a:moveTo>
                    <a:pt x="530275" y="329184"/>
                  </a:moveTo>
                  <a:lnTo>
                    <a:pt x="524065" y="282981"/>
                  </a:lnTo>
                  <a:lnTo>
                    <a:pt x="506552" y="241477"/>
                  </a:lnTo>
                  <a:lnTo>
                    <a:pt x="479399" y="206311"/>
                  </a:lnTo>
                  <a:lnTo>
                    <a:pt x="444246" y="179158"/>
                  </a:lnTo>
                  <a:lnTo>
                    <a:pt x="402755" y="161658"/>
                  </a:lnTo>
                  <a:lnTo>
                    <a:pt x="356577" y="155448"/>
                  </a:lnTo>
                  <a:lnTo>
                    <a:pt x="310388" y="161658"/>
                  </a:lnTo>
                  <a:lnTo>
                    <a:pt x="268897" y="179158"/>
                  </a:lnTo>
                  <a:lnTo>
                    <a:pt x="233743" y="206324"/>
                  </a:lnTo>
                  <a:lnTo>
                    <a:pt x="206590" y="241477"/>
                  </a:lnTo>
                  <a:lnTo>
                    <a:pt x="189077" y="282981"/>
                  </a:lnTo>
                  <a:lnTo>
                    <a:pt x="182880" y="329184"/>
                  </a:lnTo>
                  <a:lnTo>
                    <a:pt x="189077" y="375348"/>
                  </a:lnTo>
                  <a:lnTo>
                    <a:pt x="206590" y="416814"/>
                  </a:lnTo>
                  <a:lnTo>
                    <a:pt x="233743" y="451954"/>
                  </a:lnTo>
                  <a:lnTo>
                    <a:pt x="268897" y="479094"/>
                  </a:lnTo>
                  <a:lnTo>
                    <a:pt x="310388" y="496595"/>
                  </a:lnTo>
                  <a:lnTo>
                    <a:pt x="356577" y="502793"/>
                  </a:lnTo>
                  <a:lnTo>
                    <a:pt x="402755" y="496595"/>
                  </a:lnTo>
                  <a:lnTo>
                    <a:pt x="444246" y="479094"/>
                  </a:lnTo>
                  <a:lnTo>
                    <a:pt x="479399" y="451954"/>
                  </a:lnTo>
                  <a:lnTo>
                    <a:pt x="506552" y="416814"/>
                  </a:lnTo>
                  <a:lnTo>
                    <a:pt x="524065" y="375348"/>
                  </a:lnTo>
                  <a:lnTo>
                    <a:pt x="530275" y="329184"/>
                  </a:lnTo>
                  <a:close/>
                </a:path>
              </a:pathLst>
            </a:custGeom>
            <a:solidFill>
              <a:srgbClr val="0781B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/>
          <p:nvPr/>
        </p:nvSpPr>
        <p:spPr>
          <a:xfrm>
            <a:off x="899566" y="2043811"/>
            <a:ext cx="10350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spc="-5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22044" y="2038349"/>
            <a:ext cx="1765935" cy="2139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200" b="1">
                <a:solidFill>
                  <a:srgbClr val="005C92"/>
                </a:solidFill>
                <a:latin typeface="Arial"/>
                <a:cs typeface="Arial"/>
              </a:rPr>
              <a:t>Osadzenie</a:t>
            </a:r>
            <a:r>
              <a:rPr dirty="0" sz="1200" spc="114" b="1">
                <a:solidFill>
                  <a:srgbClr val="005C92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005C92"/>
                </a:solidFill>
                <a:latin typeface="Arial"/>
                <a:cs typeface="Arial"/>
              </a:rPr>
              <a:t>strategiczne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56284" y="2408301"/>
            <a:ext cx="1825625" cy="2933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83185" indent="-70485">
              <a:lnSpc>
                <a:spcPct val="100000"/>
              </a:lnSpc>
              <a:spcBef>
                <a:spcPts val="125"/>
              </a:spcBef>
              <a:buChar char="•"/>
              <a:tabLst>
                <a:tab pos="83185" algn="l"/>
              </a:tabLst>
            </a:pP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Cel</a:t>
            </a:r>
            <a:r>
              <a:rPr dirty="0" sz="850" spc="5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biznesowy</a:t>
            </a:r>
            <a:r>
              <a:rPr dirty="0" sz="850" spc="5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+</a:t>
            </a:r>
            <a:r>
              <a:rPr dirty="0" sz="850" spc="5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granice</a:t>
            </a:r>
            <a:r>
              <a:rPr dirty="0" sz="850" spc="5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233746"/>
                </a:solidFill>
                <a:latin typeface="Arial"/>
                <a:cs typeface="Arial"/>
              </a:rPr>
              <a:t>procesu</a:t>
            </a:r>
            <a:endParaRPr sz="850">
              <a:latin typeface="Arial"/>
              <a:cs typeface="Arial"/>
            </a:endParaRPr>
          </a:p>
          <a:p>
            <a:pPr marL="83185" indent="-70485">
              <a:lnSpc>
                <a:spcPct val="100000"/>
              </a:lnSpc>
              <a:spcBef>
                <a:spcPts val="35"/>
              </a:spcBef>
              <a:buChar char="•"/>
              <a:tabLst>
                <a:tab pos="83185" algn="l"/>
              </a:tabLst>
            </a:pP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np.</a:t>
            </a:r>
            <a:r>
              <a:rPr dirty="0" sz="850" spc="5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ofertowanie,</a:t>
            </a:r>
            <a:r>
              <a:rPr dirty="0" sz="850" spc="5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błędy,</a:t>
            </a:r>
            <a:r>
              <a:rPr dirty="0" sz="850" spc="6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233746"/>
                </a:solidFill>
                <a:latin typeface="Arial"/>
                <a:cs typeface="Arial"/>
              </a:rPr>
              <a:t>rentowność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4363846" y="1849247"/>
            <a:ext cx="3415665" cy="1312545"/>
            <a:chOff x="4363846" y="1849247"/>
            <a:chExt cx="3415665" cy="1312545"/>
          </a:xfrm>
        </p:grpSpPr>
        <p:sp>
          <p:nvSpPr>
            <p:cNvPr id="14" name="object 14"/>
            <p:cNvSpPr/>
            <p:nvPr/>
          </p:nvSpPr>
          <p:spPr>
            <a:xfrm>
              <a:off x="4370831" y="1856232"/>
              <a:ext cx="3401695" cy="1298575"/>
            </a:xfrm>
            <a:custGeom>
              <a:avLst/>
              <a:gdLst/>
              <a:ahLst/>
              <a:cxnLst/>
              <a:rect l="l" t="t" r="r" b="b"/>
              <a:pathLst>
                <a:path w="3401695" h="1298575">
                  <a:moveTo>
                    <a:pt x="0" y="73151"/>
                  </a:moveTo>
                  <a:lnTo>
                    <a:pt x="5750" y="44684"/>
                  </a:lnTo>
                  <a:lnTo>
                    <a:pt x="21431" y="21431"/>
                  </a:lnTo>
                  <a:lnTo>
                    <a:pt x="44684" y="5750"/>
                  </a:lnTo>
                  <a:lnTo>
                    <a:pt x="73151" y="0"/>
                  </a:lnTo>
                  <a:lnTo>
                    <a:pt x="3328542" y="0"/>
                  </a:lnTo>
                  <a:lnTo>
                    <a:pt x="3357010" y="5750"/>
                  </a:lnTo>
                  <a:lnTo>
                    <a:pt x="3380263" y="21431"/>
                  </a:lnTo>
                  <a:lnTo>
                    <a:pt x="3395944" y="44684"/>
                  </a:lnTo>
                  <a:lnTo>
                    <a:pt x="3401694" y="73151"/>
                  </a:lnTo>
                  <a:lnTo>
                    <a:pt x="3401694" y="1225295"/>
                  </a:lnTo>
                  <a:lnTo>
                    <a:pt x="3395944" y="1253763"/>
                  </a:lnTo>
                  <a:lnTo>
                    <a:pt x="3380263" y="1277016"/>
                  </a:lnTo>
                  <a:lnTo>
                    <a:pt x="3357010" y="1292697"/>
                  </a:lnTo>
                  <a:lnTo>
                    <a:pt x="3328542" y="1298447"/>
                  </a:lnTo>
                  <a:lnTo>
                    <a:pt x="73151" y="1298447"/>
                  </a:lnTo>
                  <a:lnTo>
                    <a:pt x="44684" y="1292697"/>
                  </a:lnTo>
                  <a:lnTo>
                    <a:pt x="21431" y="1277016"/>
                  </a:lnTo>
                  <a:lnTo>
                    <a:pt x="5750" y="1253763"/>
                  </a:lnTo>
                  <a:lnTo>
                    <a:pt x="0" y="1225295"/>
                  </a:lnTo>
                  <a:lnTo>
                    <a:pt x="0" y="73151"/>
                  </a:lnTo>
                  <a:close/>
                </a:path>
              </a:pathLst>
            </a:custGeom>
            <a:ln w="13949">
              <a:solidFill>
                <a:srgbClr val="C8D9E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4370832" y="1856231"/>
              <a:ext cx="530225" cy="1298575"/>
            </a:xfrm>
            <a:custGeom>
              <a:avLst/>
              <a:gdLst/>
              <a:ahLst/>
              <a:cxnLst/>
              <a:rect l="l" t="t" r="r" b="b"/>
              <a:pathLst>
                <a:path w="530225" h="1298575">
                  <a:moveTo>
                    <a:pt x="91490" y="0"/>
                  </a:moveTo>
                  <a:lnTo>
                    <a:pt x="0" y="0"/>
                  </a:lnTo>
                  <a:lnTo>
                    <a:pt x="0" y="1298448"/>
                  </a:lnTo>
                  <a:lnTo>
                    <a:pt x="91490" y="1298448"/>
                  </a:lnTo>
                  <a:lnTo>
                    <a:pt x="91490" y="0"/>
                  </a:lnTo>
                  <a:close/>
                </a:path>
                <a:path w="530225" h="1298575">
                  <a:moveTo>
                    <a:pt x="530225" y="329184"/>
                  </a:moveTo>
                  <a:lnTo>
                    <a:pt x="524014" y="282981"/>
                  </a:lnTo>
                  <a:lnTo>
                    <a:pt x="506514" y="241477"/>
                  </a:lnTo>
                  <a:lnTo>
                    <a:pt x="479374" y="206311"/>
                  </a:lnTo>
                  <a:lnTo>
                    <a:pt x="444233" y="179158"/>
                  </a:lnTo>
                  <a:lnTo>
                    <a:pt x="402767" y="161658"/>
                  </a:lnTo>
                  <a:lnTo>
                    <a:pt x="356616" y="155448"/>
                  </a:lnTo>
                  <a:lnTo>
                    <a:pt x="310400" y="161658"/>
                  </a:lnTo>
                  <a:lnTo>
                    <a:pt x="268897" y="179158"/>
                  </a:lnTo>
                  <a:lnTo>
                    <a:pt x="233743" y="206324"/>
                  </a:lnTo>
                  <a:lnTo>
                    <a:pt x="206578" y="241477"/>
                  </a:lnTo>
                  <a:lnTo>
                    <a:pt x="189077" y="282981"/>
                  </a:lnTo>
                  <a:lnTo>
                    <a:pt x="182880" y="329184"/>
                  </a:lnTo>
                  <a:lnTo>
                    <a:pt x="189077" y="375348"/>
                  </a:lnTo>
                  <a:lnTo>
                    <a:pt x="206578" y="416814"/>
                  </a:lnTo>
                  <a:lnTo>
                    <a:pt x="233743" y="451954"/>
                  </a:lnTo>
                  <a:lnTo>
                    <a:pt x="268897" y="479094"/>
                  </a:lnTo>
                  <a:lnTo>
                    <a:pt x="310400" y="496595"/>
                  </a:lnTo>
                  <a:lnTo>
                    <a:pt x="356616" y="502793"/>
                  </a:lnTo>
                  <a:lnTo>
                    <a:pt x="402767" y="496595"/>
                  </a:lnTo>
                  <a:lnTo>
                    <a:pt x="444233" y="479094"/>
                  </a:lnTo>
                  <a:lnTo>
                    <a:pt x="479374" y="451954"/>
                  </a:lnTo>
                  <a:lnTo>
                    <a:pt x="506514" y="416814"/>
                  </a:lnTo>
                  <a:lnTo>
                    <a:pt x="524014" y="375348"/>
                  </a:lnTo>
                  <a:lnTo>
                    <a:pt x="530225" y="329184"/>
                  </a:lnTo>
                  <a:close/>
                </a:path>
              </a:pathLst>
            </a:custGeom>
            <a:solidFill>
              <a:srgbClr val="A8C82C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4676394" y="2043811"/>
            <a:ext cx="10350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spc="-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1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98846" y="2038349"/>
            <a:ext cx="2314575" cy="2139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200" b="1">
                <a:solidFill>
                  <a:srgbClr val="005C92"/>
                </a:solidFill>
                <a:latin typeface="Arial"/>
                <a:cs typeface="Arial"/>
              </a:rPr>
              <a:t>Zebranie</a:t>
            </a:r>
            <a:r>
              <a:rPr dirty="0" sz="1200" spc="60" b="1">
                <a:solidFill>
                  <a:srgbClr val="005C92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5C92"/>
                </a:solidFill>
                <a:latin typeface="Arial"/>
                <a:cs typeface="Arial"/>
              </a:rPr>
              <a:t>danych</a:t>
            </a:r>
            <a:r>
              <a:rPr dirty="0" sz="1200" spc="125" b="1">
                <a:solidFill>
                  <a:srgbClr val="005C92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005C92"/>
                </a:solidFill>
                <a:latin typeface="Arial"/>
                <a:cs typeface="Arial"/>
              </a:rPr>
              <a:t>operacyjnych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633340" y="2408301"/>
            <a:ext cx="1990725" cy="2933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83185" indent="-70485">
              <a:lnSpc>
                <a:spcPct val="100000"/>
              </a:lnSpc>
              <a:spcBef>
                <a:spcPts val="125"/>
              </a:spcBef>
              <a:buChar char="•"/>
              <a:tabLst>
                <a:tab pos="83185" algn="l"/>
              </a:tabLst>
            </a:pP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Wywiady,</a:t>
            </a:r>
            <a:r>
              <a:rPr dirty="0" sz="850" spc="8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obserwacja,</a:t>
            </a:r>
            <a:r>
              <a:rPr dirty="0" sz="850" spc="7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KPI,</a:t>
            </a:r>
            <a:r>
              <a:rPr dirty="0" sz="850" spc="10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233746"/>
                </a:solidFill>
                <a:latin typeface="Arial"/>
                <a:cs typeface="Arial"/>
              </a:rPr>
              <a:t>CRM/ERP</a:t>
            </a:r>
            <a:endParaRPr sz="850">
              <a:latin typeface="Arial"/>
              <a:cs typeface="Arial"/>
            </a:endParaRPr>
          </a:p>
          <a:p>
            <a:pPr marL="83185" indent="-70485">
              <a:lnSpc>
                <a:spcPct val="100000"/>
              </a:lnSpc>
              <a:spcBef>
                <a:spcPts val="35"/>
              </a:spcBef>
              <a:buChar char="•"/>
              <a:tabLst>
                <a:tab pos="83185" algn="l"/>
              </a:tabLst>
            </a:pP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badamy</a:t>
            </a:r>
            <a:r>
              <a:rPr dirty="0" sz="850" spc="6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rzeczywistość,</a:t>
            </a:r>
            <a:r>
              <a:rPr dirty="0" sz="850" spc="10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nie</a:t>
            </a:r>
            <a:r>
              <a:rPr dirty="0" sz="850" spc="7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233746"/>
                </a:solidFill>
                <a:latin typeface="Arial"/>
                <a:cs typeface="Arial"/>
              </a:rPr>
              <a:t>procedurę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8140318" y="1849247"/>
            <a:ext cx="3415665" cy="1312545"/>
            <a:chOff x="8140318" y="1849247"/>
            <a:chExt cx="3415665" cy="1312545"/>
          </a:xfrm>
        </p:grpSpPr>
        <p:sp>
          <p:nvSpPr>
            <p:cNvPr id="20" name="object 20"/>
            <p:cNvSpPr/>
            <p:nvPr/>
          </p:nvSpPr>
          <p:spPr>
            <a:xfrm>
              <a:off x="8147303" y="1856232"/>
              <a:ext cx="3401695" cy="1298575"/>
            </a:xfrm>
            <a:custGeom>
              <a:avLst/>
              <a:gdLst/>
              <a:ahLst/>
              <a:cxnLst/>
              <a:rect l="l" t="t" r="r" b="b"/>
              <a:pathLst>
                <a:path w="3401695" h="1298575">
                  <a:moveTo>
                    <a:pt x="0" y="73151"/>
                  </a:moveTo>
                  <a:lnTo>
                    <a:pt x="5750" y="44684"/>
                  </a:lnTo>
                  <a:lnTo>
                    <a:pt x="21431" y="21431"/>
                  </a:lnTo>
                  <a:lnTo>
                    <a:pt x="44684" y="5750"/>
                  </a:lnTo>
                  <a:lnTo>
                    <a:pt x="73151" y="0"/>
                  </a:lnTo>
                  <a:lnTo>
                    <a:pt x="3328543" y="0"/>
                  </a:lnTo>
                  <a:lnTo>
                    <a:pt x="3357010" y="5750"/>
                  </a:lnTo>
                  <a:lnTo>
                    <a:pt x="3380263" y="21431"/>
                  </a:lnTo>
                  <a:lnTo>
                    <a:pt x="3395944" y="44684"/>
                  </a:lnTo>
                  <a:lnTo>
                    <a:pt x="3401695" y="73151"/>
                  </a:lnTo>
                  <a:lnTo>
                    <a:pt x="3401695" y="1225295"/>
                  </a:lnTo>
                  <a:lnTo>
                    <a:pt x="3395944" y="1253763"/>
                  </a:lnTo>
                  <a:lnTo>
                    <a:pt x="3380263" y="1277016"/>
                  </a:lnTo>
                  <a:lnTo>
                    <a:pt x="3357010" y="1292697"/>
                  </a:lnTo>
                  <a:lnTo>
                    <a:pt x="3328543" y="1298447"/>
                  </a:lnTo>
                  <a:lnTo>
                    <a:pt x="73151" y="1298447"/>
                  </a:lnTo>
                  <a:lnTo>
                    <a:pt x="44684" y="1292697"/>
                  </a:lnTo>
                  <a:lnTo>
                    <a:pt x="21431" y="1277016"/>
                  </a:lnTo>
                  <a:lnTo>
                    <a:pt x="5750" y="1253763"/>
                  </a:lnTo>
                  <a:lnTo>
                    <a:pt x="0" y="1225295"/>
                  </a:lnTo>
                  <a:lnTo>
                    <a:pt x="0" y="73151"/>
                  </a:lnTo>
                  <a:close/>
                </a:path>
              </a:pathLst>
            </a:custGeom>
            <a:ln w="13949">
              <a:solidFill>
                <a:srgbClr val="C8D9E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8147304" y="1856231"/>
              <a:ext cx="530225" cy="1298575"/>
            </a:xfrm>
            <a:custGeom>
              <a:avLst/>
              <a:gdLst/>
              <a:ahLst/>
              <a:cxnLst/>
              <a:rect l="l" t="t" r="r" b="b"/>
              <a:pathLst>
                <a:path w="530225" h="1298575">
                  <a:moveTo>
                    <a:pt x="91490" y="0"/>
                  </a:moveTo>
                  <a:lnTo>
                    <a:pt x="0" y="0"/>
                  </a:lnTo>
                  <a:lnTo>
                    <a:pt x="0" y="1298448"/>
                  </a:lnTo>
                  <a:lnTo>
                    <a:pt x="91490" y="1298448"/>
                  </a:lnTo>
                  <a:lnTo>
                    <a:pt x="91490" y="0"/>
                  </a:lnTo>
                  <a:close/>
                </a:path>
                <a:path w="530225" h="1298575">
                  <a:moveTo>
                    <a:pt x="530225" y="329184"/>
                  </a:moveTo>
                  <a:lnTo>
                    <a:pt x="524014" y="282981"/>
                  </a:lnTo>
                  <a:lnTo>
                    <a:pt x="506514" y="241477"/>
                  </a:lnTo>
                  <a:lnTo>
                    <a:pt x="479374" y="206311"/>
                  </a:lnTo>
                  <a:lnTo>
                    <a:pt x="444233" y="179158"/>
                  </a:lnTo>
                  <a:lnTo>
                    <a:pt x="402767" y="161658"/>
                  </a:lnTo>
                  <a:lnTo>
                    <a:pt x="356616" y="155448"/>
                  </a:lnTo>
                  <a:lnTo>
                    <a:pt x="310400" y="161658"/>
                  </a:lnTo>
                  <a:lnTo>
                    <a:pt x="268897" y="179158"/>
                  </a:lnTo>
                  <a:lnTo>
                    <a:pt x="233743" y="206324"/>
                  </a:lnTo>
                  <a:lnTo>
                    <a:pt x="206578" y="241477"/>
                  </a:lnTo>
                  <a:lnTo>
                    <a:pt x="189077" y="282981"/>
                  </a:lnTo>
                  <a:lnTo>
                    <a:pt x="182880" y="329184"/>
                  </a:lnTo>
                  <a:lnTo>
                    <a:pt x="189077" y="375348"/>
                  </a:lnTo>
                  <a:lnTo>
                    <a:pt x="206578" y="416814"/>
                  </a:lnTo>
                  <a:lnTo>
                    <a:pt x="233743" y="451954"/>
                  </a:lnTo>
                  <a:lnTo>
                    <a:pt x="268897" y="479094"/>
                  </a:lnTo>
                  <a:lnTo>
                    <a:pt x="310400" y="496595"/>
                  </a:lnTo>
                  <a:lnTo>
                    <a:pt x="356616" y="502793"/>
                  </a:lnTo>
                  <a:lnTo>
                    <a:pt x="402767" y="496595"/>
                  </a:lnTo>
                  <a:lnTo>
                    <a:pt x="444233" y="479094"/>
                  </a:lnTo>
                  <a:lnTo>
                    <a:pt x="479374" y="451954"/>
                  </a:lnTo>
                  <a:lnTo>
                    <a:pt x="506514" y="416814"/>
                  </a:lnTo>
                  <a:lnTo>
                    <a:pt x="524014" y="375348"/>
                  </a:lnTo>
                  <a:lnTo>
                    <a:pt x="530225" y="329184"/>
                  </a:lnTo>
                  <a:close/>
                </a:path>
              </a:pathLst>
            </a:custGeom>
            <a:solidFill>
              <a:srgbClr val="0781B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8453373" y="2043811"/>
            <a:ext cx="10350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spc="-5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1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775954" y="2038349"/>
            <a:ext cx="1940560" cy="2139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200" b="1">
                <a:solidFill>
                  <a:srgbClr val="005C92"/>
                </a:solidFill>
                <a:latin typeface="Arial"/>
                <a:cs typeface="Arial"/>
              </a:rPr>
              <a:t>Mapowanie</a:t>
            </a:r>
            <a:r>
              <a:rPr dirty="0" sz="1200" spc="90" b="1">
                <a:solidFill>
                  <a:srgbClr val="005C92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5C92"/>
                </a:solidFill>
                <a:latin typeface="Arial"/>
                <a:cs typeface="Arial"/>
              </a:rPr>
              <a:t>procesu</a:t>
            </a:r>
            <a:r>
              <a:rPr dirty="0" sz="1200" spc="130" b="1">
                <a:solidFill>
                  <a:srgbClr val="005C92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005C92"/>
                </a:solidFill>
                <a:latin typeface="Arial"/>
                <a:cs typeface="Arial"/>
              </a:rPr>
              <a:t>As-</a:t>
            </a:r>
            <a:r>
              <a:rPr dirty="0" sz="1200" spc="-25" b="1">
                <a:solidFill>
                  <a:srgbClr val="005C92"/>
                </a:solidFill>
                <a:latin typeface="Arial"/>
                <a:cs typeface="Arial"/>
              </a:rPr>
              <a:t>Is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410193" y="2408301"/>
            <a:ext cx="2440940" cy="2933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83185" indent="-70485">
              <a:lnSpc>
                <a:spcPct val="100000"/>
              </a:lnSpc>
              <a:spcBef>
                <a:spcPts val="125"/>
              </a:spcBef>
              <a:buChar char="•"/>
              <a:tabLst>
                <a:tab pos="83185" algn="l"/>
              </a:tabLst>
            </a:pP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Kto,</a:t>
            </a:r>
            <a:r>
              <a:rPr dirty="0" sz="850" spc="5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co,</a:t>
            </a:r>
            <a:r>
              <a:rPr dirty="0" sz="850" spc="4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kiedy</a:t>
            </a:r>
            <a:r>
              <a:rPr dirty="0" sz="850" spc="2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i</a:t>
            </a:r>
            <a:r>
              <a:rPr dirty="0" sz="850" spc="5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komu</a:t>
            </a:r>
            <a:r>
              <a:rPr dirty="0" sz="850" spc="4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233746"/>
                </a:solidFill>
                <a:latin typeface="Arial"/>
                <a:cs typeface="Arial"/>
              </a:rPr>
              <a:t>przekazuje</a:t>
            </a:r>
            <a:endParaRPr sz="850">
              <a:latin typeface="Arial"/>
              <a:cs typeface="Arial"/>
            </a:endParaRPr>
          </a:p>
          <a:p>
            <a:pPr marL="83185" indent="-70485">
              <a:lnSpc>
                <a:spcPct val="100000"/>
              </a:lnSpc>
              <a:spcBef>
                <a:spcPts val="35"/>
              </a:spcBef>
              <a:buChar char="•"/>
              <a:tabLst>
                <a:tab pos="83185" algn="l"/>
              </a:tabLst>
            </a:pP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gdzie</a:t>
            </a:r>
            <a:r>
              <a:rPr dirty="0" sz="850" spc="5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ginie</a:t>
            </a:r>
            <a:r>
              <a:rPr dirty="0" sz="850" spc="5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czas,</a:t>
            </a:r>
            <a:r>
              <a:rPr dirty="0" sz="850" spc="3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informacja</a:t>
            </a:r>
            <a:r>
              <a:rPr dirty="0" sz="850" spc="6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i</a:t>
            </a:r>
            <a:r>
              <a:rPr dirty="0" sz="850" spc="4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233746"/>
                </a:solidFill>
                <a:latin typeface="Arial"/>
                <a:cs typeface="Arial"/>
              </a:rPr>
              <a:t>odpowiedzialność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8140318" y="3467734"/>
            <a:ext cx="3415665" cy="1312545"/>
            <a:chOff x="8140318" y="3467734"/>
            <a:chExt cx="3415665" cy="1312545"/>
          </a:xfrm>
        </p:grpSpPr>
        <p:sp>
          <p:nvSpPr>
            <p:cNvPr id="26" name="object 26"/>
            <p:cNvSpPr/>
            <p:nvPr/>
          </p:nvSpPr>
          <p:spPr>
            <a:xfrm>
              <a:off x="8147303" y="3474719"/>
              <a:ext cx="3401695" cy="1298575"/>
            </a:xfrm>
            <a:custGeom>
              <a:avLst/>
              <a:gdLst/>
              <a:ahLst/>
              <a:cxnLst/>
              <a:rect l="l" t="t" r="r" b="b"/>
              <a:pathLst>
                <a:path w="3401695" h="1298575">
                  <a:moveTo>
                    <a:pt x="0" y="73151"/>
                  </a:moveTo>
                  <a:lnTo>
                    <a:pt x="5750" y="44684"/>
                  </a:lnTo>
                  <a:lnTo>
                    <a:pt x="21431" y="21431"/>
                  </a:lnTo>
                  <a:lnTo>
                    <a:pt x="44684" y="5750"/>
                  </a:lnTo>
                  <a:lnTo>
                    <a:pt x="73151" y="0"/>
                  </a:lnTo>
                  <a:lnTo>
                    <a:pt x="3328543" y="0"/>
                  </a:lnTo>
                  <a:lnTo>
                    <a:pt x="3357010" y="5750"/>
                  </a:lnTo>
                  <a:lnTo>
                    <a:pt x="3380263" y="21431"/>
                  </a:lnTo>
                  <a:lnTo>
                    <a:pt x="3395944" y="44684"/>
                  </a:lnTo>
                  <a:lnTo>
                    <a:pt x="3401695" y="73151"/>
                  </a:lnTo>
                  <a:lnTo>
                    <a:pt x="3401695" y="1225295"/>
                  </a:lnTo>
                  <a:lnTo>
                    <a:pt x="3395944" y="1253763"/>
                  </a:lnTo>
                  <a:lnTo>
                    <a:pt x="3380263" y="1277016"/>
                  </a:lnTo>
                  <a:lnTo>
                    <a:pt x="3357010" y="1292697"/>
                  </a:lnTo>
                  <a:lnTo>
                    <a:pt x="3328543" y="1298447"/>
                  </a:lnTo>
                  <a:lnTo>
                    <a:pt x="73151" y="1298447"/>
                  </a:lnTo>
                  <a:lnTo>
                    <a:pt x="44684" y="1292697"/>
                  </a:lnTo>
                  <a:lnTo>
                    <a:pt x="21431" y="1277016"/>
                  </a:lnTo>
                  <a:lnTo>
                    <a:pt x="5750" y="1253763"/>
                  </a:lnTo>
                  <a:lnTo>
                    <a:pt x="0" y="1225295"/>
                  </a:lnTo>
                  <a:lnTo>
                    <a:pt x="0" y="73151"/>
                  </a:lnTo>
                  <a:close/>
                </a:path>
              </a:pathLst>
            </a:custGeom>
            <a:ln w="13949">
              <a:solidFill>
                <a:srgbClr val="C8D9E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8147304" y="3474719"/>
              <a:ext cx="530225" cy="1298575"/>
            </a:xfrm>
            <a:custGeom>
              <a:avLst/>
              <a:gdLst/>
              <a:ahLst/>
              <a:cxnLst/>
              <a:rect l="l" t="t" r="r" b="b"/>
              <a:pathLst>
                <a:path w="530225" h="1298575">
                  <a:moveTo>
                    <a:pt x="91490" y="0"/>
                  </a:moveTo>
                  <a:lnTo>
                    <a:pt x="0" y="0"/>
                  </a:lnTo>
                  <a:lnTo>
                    <a:pt x="0" y="1298448"/>
                  </a:lnTo>
                  <a:lnTo>
                    <a:pt x="91490" y="1298448"/>
                  </a:lnTo>
                  <a:lnTo>
                    <a:pt x="91490" y="0"/>
                  </a:lnTo>
                  <a:close/>
                </a:path>
                <a:path w="530225" h="1298575">
                  <a:moveTo>
                    <a:pt x="530225" y="329184"/>
                  </a:moveTo>
                  <a:lnTo>
                    <a:pt x="524014" y="282981"/>
                  </a:lnTo>
                  <a:lnTo>
                    <a:pt x="506514" y="241477"/>
                  </a:lnTo>
                  <a:lnTo>
                    <a:pt x="479374" y="206311"/>
                  </a:lnTo>
                  <a:lnTo>
                    <a:pt x="444233" y="179158"/>
                  </a:lnTo>
                  <a:lnTo>
                    <a:pt x="402767" y="161658"/>
                  </a:lnTo>
                  <a:lnTo>
                    <a:pt x="356616" y="155448"/>
                  </a:lnTo>
                  <a:lnTo>
                    <a:pt x="310400" y="161658"/>
                  </a:lnTo>
                  <a:lnTo>
                    <a:pt x="268897" y="179158"/>
                  </a:lnTo>
                  <a:lnTo>
                    <a:pt x="233743" y="206311"/>
                  </a:lnTo>
                  <a:lnTo>
                    <a:pt x="206578" y="241477"/>
                  </a:lnTo>
                  <a:lnTo>
                    <a:pt x="189077" y="282981"/>
                  </a:lnTo>
                  <a:lnTo>
                    <a:pt x="182880" y="329184"/>
                  </a:lnTo>
                  <a:lnTo>
                    <a:pt x="189077" y="375348"/>
                  </a:lnTo>
                  <a:lnTo>
                    <a:pt x="206578" y="416814"/>
                  </a:lnTo>
                  <a:lnTo>
                    <a:pt x="233743" y="451954"/>
                  </a:lnTo>
                  <a:lnTo>
                    <a:pt x="268897" y="479094"/>
                  </a:lnTo>
                  <a:lnTo>
                    <a:pt x="310400" y="496595"/>
                  </a:lnTo>
                  <a:lnTo>
                    <a:pt x="356616" y="502793"/>
                  </a:lnTo>
                  <a:lnTo>
                    <a:pt x="402767" y="496595"/>
                  </a:lnTo>
                  <a:lnTo>
                    <a:pt x="444233" y="479094"/>
                  </a:lnTo>
                  <a:lnTo>
                    <a:pt x="479374" y="451954"/>
                  </a:lnTo>
                  <a:lnTo>
                    <a:pt x="506514" y="416814"/>
                  </a:lnTo>
                  <a:lnTo>
                    <a:pt x="524014" y="375348"/>
                  </a:lnTo>
                  <a:lnTo>
                    <a:pt x="530225" y="329184"/>
                  </a:lnTo>
                  <a:close/>
                </a:path>
              </a:pathLst>
            </a:custGeom>
            <a:solidFill>
              <a:srgbClr val="A8C82C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/>
          <p:cNvSpPr txBox="1"/>
          <p:nvPr/>
        </p:nvSpPr>
        <p:spPr>
          <a:xfrm>
            <a:off x="8453373" y="3662552"/>
            <a:ext cx="10350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1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775954" y="3657092"/>
            <a:ext cx="2084705" cy="2139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200" b="1">
                <a:solidFill>
                  <a:srgbClr val="005C92"/>
                </a:solidFill>
                <a:latin typeface="Arial"/>
                <a:cs typeface="Arial"/>
              </a:rPr>
              <a:t>Audyt</a:t>
            </a:r>
            <a:r>
              <a:rPr dirty="0" sz="1200" spc="110" b="1">
                <a:solidFill>
                  <a:srgbClr val="005C92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5C92"/>
                </a:solidFill>
                <a:latin typeface="Arial"/>
                <a:cs typeface="Arial"/>
              </a:rPr>
              <a:t>rdzenia</a:t>
            </a:r>
            <a:r>
              <a:rPr dirty="0" sz="1200" spc="10" b="1">
                <a:solidFill>
                  <a:srgbClr val="005C92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005C92"/>
                </a:solidFill>
                <a:latin typeface="Arial"/>
                <a:cs typeface="Arial"/>
              </a:rPr>
              <a:t>biznesowego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410193" y="4027170"/>
            <a:ext cx="2046605" cy="2933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83185" indent="-70485">
              <a:lnSpc>
                <a:spcPct val="100000"/>
              </a:lnSpc>
              <a:spcBef>
                <a:spcPts val="125"/>
              </a:spcBef>
              <a:buChar char="•"/>
              <a:tabLst>
                <a:tab pos="83185" algn="l"/>
              </a:tabLst>
            </a:pP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Marketing,</a:t>
            </a:r>
            <a:r>
              <a:rPr dirty="0" sz="850" spc="7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sprzedaż,</a:t>
            </a:r>
            <a:r>
              <a:rPr dirty="0" sz="850" spc="8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233746"/>
                </a:solidFill>
                <a:latin typeface="Arial"/>
                <a:cs typeface="Arial"/>
              </a:rPr>
              <a:t>realizacja</a:t>
            </a:r>
            <a:endParaRPr sz="850">
              <a:latin typeface="Arial"/>
              <a:cs typeface="Arial"/>
            </a:endParaRPr>
          </a:p>
          <a:p>
            <a:pPr marL="83185" indent="-70485">
              <a:lnSpc>
                <a:spcPct val="100000"/>
              </a:lnSpc>
              <a:spcBef>
                <a:spcPts val="35"/>
              </a:spcBef>
              <a:buChar char="•"/>
              <a:tabLst>
                <a:tab pos="83185" algn="l"/>
              </a:tabLst>
            </a:pP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obsługa</a:t>
            </a:r>
            <a:r>
              <a:rPr dirty="0" sz="850" spc="5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posprzedażowa</a:t>
            </a:r>
            <a:r>
              <a:rPr dirty="0" sz="850" spc="3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i</a:t>
            </a:r>
            <a:r>
              <a:rPr dirty="0" sz="850" spc="8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punkty</a:t>
            </a:r>
            <a:r>
              <a:rPr dirty="0" sz="850" spc="5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 spc="-20">
                <a:solidFill>
                  <a:srgbClr val="233746"/>
                </a:solidFill>
                <a:latin typeface="Arial"/>
                <a:cs typeface="Arial"/>
              </a:rPr>
              <a:t>marży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4363846" y="3467734"/>
            <a:ext cx="3415665" cy="1312545"/>
            <a:chOff x="4363846" y="3467734"/>
            <a:chExt cx="3415665" cy="1312545"/>
          </a:xfrm>
        </p:grpSpPr>
        <p:sp>
          <p:nvSpPr>
            <p:cNvPr id="32" name="object 32"/>
            <p:cNvSpPr/>
            <p:nvPr/>
          </p:nvSpPr>
          <p:spPr>
            <a:xfrm>
              <a:off x="4370831" y="3474719"/>
              <a:ext cx="3401695" cy="1298575"/>
            </a:xfrm>
            <a:custGeom>
              <a:avLst/>
              <a:gdLst/>
              <a:ahLst/>
              <a:cxnLst/>
              <a:rect l="l" t="t" r="r" b="b"/>
              <a:pathLst>
                <a:path w="3401695" h="1298575">
                  <a:moveTo>
                    <a:pt x="0" y="73151"/>
                  </a:moveTo>
                  <a:lnTo>
                    <a:pt x="5750" y="44684"/>
                  </a:lnTo>
                  <a:lnTo>
                    <a:pt x="21431" y="21431"/>
                  </a:lnTo>
                  <a:lnTo>
                    <a:pt x="44684" y="5750"/>
                  </a:lnTo>
                  <a:lnTo>
                    <a:pt x="73151" y="0"/>
                  </a:lnTo>
                  <a:lnTo>
                    <a:pt x="3328542" y="0"/>
                  </a:lnTo>
                  <a:lnTo>
                    <a:pt x="3357010" y="5750"/>
                  </a:lnTo>
                  <a:lnTo>
                    <a:pt x="3380263" y="21431"/>
                  </a:lnTo>
                  <a:lnTo>
                    <a:pt x="3395944" y="44684"/>
                  </a:lnTo>
                  <a:lnTo>
                    <a:pt x="3401694" y="73151"/>
                  </a:lnTo>
                  <a:lnTo>
                    <a:pt x="3401694" y="1225295"/>
                  </a:lnTo>
                  <a:lnTo>
                    <a:pt x="3395944" y="1253763"/>
                  </a:lnTo>
                  <a:lnTo>
                    <a:pt x="3380263" y="1277016"/>
                  </a:lnTo>
                  <a:lnTo>
                    <a:pt x="3357010" y="1292697"/>
                  </a:lnTo>
                  <a:lnTo>
                    <a:pt x="3328542" y="1298447"/>
                  </a:lnTo>
                  <a:lnTo>
                    <a:pt x="73151" y="1298447"/>
                  </a:lnTo>
                  <a:lnTo>
                    <a:pt x="44684" y="1292697"/>
                  </a:lnTo>
                  <a:lnTo>
                    <a:pt x="21431" y="1277016"/>
                  </a:lnTo>
                  <a:lnTo>
                    <a:pt x="5750" y="1253763"/>
                  </a:lnTo>
                  <a:lnTo>
                    <a:pt x="0" y="1225295"/>
                  </a:lnTo>
                  <a:lnTo>
                    <a:pt x="0" y="73151"/>
                  </a:lnTo>
                  <a:close/>
                </a:path>
              </a:pathLst>
            </a:custGeom>
            <a:ln w="13949">
              <a:solidFill>
                <a:srgbClr val="C8D9E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4370832" y="3474719"/>
              <a:ext cx="530225" cy="1298575"/>
            </a:xfrm>
            <a:custGeom>
              <a:avLst/>
              <a:gdLst/>
              <a:ahLst/>
              <a:cxnLst/>
              <a:rect l="l" t="t" r="r" b="b"/>
              <a:pathLst>
                <a:path w="530225" h="1298575">
                  <a:moveTo>
                    <a:pt x="91490" y="0"/>
                  </a:moveTo>
                  <a:lnTo>
                    <a:pt x="0" y="0"/>
                  </a:lnTo>
                  <a:lnTo>
                    <a:pt x="0" y="1298448"/>
                  </a:lnTo>
                  <a:lnTo>
                    <a:pt x="91490" y="1298448"/>
                  </a:lnTo>
                  <a:lnTo>
                    <a:pt x="91490" y="0"/>
                  </a:lnTo>
                  <a:close/>
                </a:path>
                <a:path w="530225" h="1298575">
                  <a:moveTo>
                    <a:pt x="530225" y="329184"/>
                  </a:moveTo>
                  <a:lnTo>
                    <a:pt x="524014" y="282981"/>
                  </a:lnTo>
                  <a:lnTo>
                    <a:pt x="506514" y="241477"/>
                  </a:lnTo>
                  <a:lnTo>
                    <a:pt x="479374" y="206311"/>
                  </a:lnTo>
                  <a:lnTo>
                    <a:pt x="444233" y="179158"/>
                  </a:lnTo>
                  <a:lnTo>
                    <a:pt x="402767" y="161658"/>
                  </a:lnTo>
                  <a:lnTo>
                    <a:pt x="356616" y="155448"/>
                  </a:lnTo>
                  <a:lnTo>
                    <a:pt x="310400" y="161658"/>
                  </a:lnTo>
                  <a:lnTo>
                    <a:pt x="268897" y="179158"/>
                  </a:lnTo>
                  <a:lnTo>
                    <a:pt x="233743" y="206311"/>
                  </a:lnTo>
                  <a:lnTo>
                    <a:pt x="206578" y="241477"/>
                  </a:lnTo>
                  <a:lnTo>
                    <a:pt x="189077" y="282981"/>
                  </a:lnTo>
                  <a:lnTo>
                    <a:pt x="182880" y="329184"/>
                  </a:lnTo>
                  <a:lnTo>
                    <a:pt x="189077" y="375348"/>
                  </a:lnTo>
                  <a:lnTo>
                    <a:pt x="206578" y="416814"/>
                  </a:lnTo>
                  <a:lnTo>
                    <a:pt x="233743" y="451954"/>
                  </a:lnTo>
                  <a:lnTo>
                    <a:pt x="268897" y="479094"/>
                  </a:lnTo>
                  <a:lnTo>
                    <a:pt x="310400" y="496595"/>
                  </a:lnTo>
                  <a:lnTo>
                    <a:pt x="356616" y="502793"/>
                  </a:lnTo>
                  <a:lnTo>
                    <a:pt x="402767" y="496595"/>
                  </a:lnTo>
                  <a:lnTo>
                    <a:pt x="444233" y="479094"/>
                  </a:lnTo>
                  <a:lnTo>
                    <a:pt x="479374" y="451954"/>
                  </a:lnTo>
                  <a:lnTo>
                    <a:pt x="506514" y="416814"/>
                  </a:lnTo>
                  <a:lnTo>
                    <a:pt x="524014" y="375348"/>
                  </a:lnTo>
                  <a:lnTo>
                    <a:pt x="530225" y="329184"/>
                  </a:lnTo>
                  <a:close/>
                </a:path>
              </a:pathLst>
            </a:custGeom>
            <a:solidFill>
              <a:srgbClr val="0781B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4" name="object 34"/>
          <p:cNvSpPr txBox="1"/>
          <p:nvPr/>
        </p:nvSpPr>
        <p:spPr>
          <a:xfrm>
            <a:off x="4676394" y="3662552"/>
            <a:ext cx="10350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1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998846" y="3657092"/>
            <a:ext cx="1858010" cy="2139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200" b="1">
                <a:solidFill>
                  <a:srgbClr val="005C92"/>
                </a:solidFill>
                <a:latin typeface="Arial"/>
                <a:cs typeface="Arial"/>
              </a:rPr>
              <a:t>Analiza</a:t>
            </a:r>
            <a:r>
              <a:rPr dirty="0" sz="1200" spc="30" b="1">
                <a:solidFill>
                  <a:srgbClr val="005C92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5C92"/>
                </a:solidFill>
                <a:latin typeface="Arial"/>
                <a:cs typeface="Arial"/>
              </a:rPr>
              <a:t>strat</a:t>
            </a:r>
            <a:r>
              <a:rPr dirty="0" sz="1200" spc="55" b="1">
                <a:solidFill>
                  <a:srgbClr val="005C92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5C92"/>
                </a:solidFill>
                <a:latin typeface="Arial"/>
                <a:cs typeface="Arial"/>
              </a:rPr>
              <a:t>i</a:t>
            </a:r>
            <a:r>
              <a:rPr dirty="0" sz="1200" spc="45" b="1">
                <a:solidFill>
                  <a:srgbClr val="005C92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005C92"/>
                </a:solidFill>
                <a:latin typeface="Arial"/>
                <a:cs typeface="Arial"/>
              </a:rPr>
              <a:t>zgodności</a:t>
            </a:r>
            <a:endParaRPr sz="12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633340" y="4027170"/>
            <a:ext cx="1732914" cy="2933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83185" indent="-70485">
              <a:lnSpc>
                <a:spcPct val="100000"/>
              </a:lnSpc>
              <a:spcBef>
                <a:spcPts val="125"/>
              </a:spcBef>
              <a:buChar char="•"/>
              <a:tabLst>
                <a:tab pos="83185" algn="l"/>
              </a:tabLst>
            </a:pP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Oczekiwanie,</a:t>
            </a:r>
            <a:r>
              <a:rPr dirty="0" sz="850" spc="7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błędy,</a:t>
            </a:r>
            <a:r>
              <a:rPr dirty="0" sz="850" spc="11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233746"/>
                </a:solidFill>
                <a:latin typeface="Arial"/>
                <a:cs typeface="Arial"/>
              </a:rPr>
              <a:t>poprawki</a:t>
            </a:r>
            <a:endParaRPr sz="850">
              <a:latin typeface="Arial"/>
              <a:cs typeface="Arial"/>
            </a:endParaRPr>
          </a:p>
          <a:p>
            <a:pPr marL="83185" indent="-70485">
              <a:lnSpc>
                <a:spcPct val="100000"/>
              </a:lnSpc>
              <a:spcBef>
                <a:spcPts val="35"/>
              </a:spcBef>
              <a:buChar char="•"/>
              <a:tabLst>
                <a:tab pos="83185" algn="l"/>
              </a:tabLst>
            </a:pP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dublowanie,</a:t>
            </a:r>
            <a:r>
              <a:rPr dirty="0" sz="850" spc="6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ręczne</a:t>
            </a:r>
            <a:r>
              <a:rPr dirty="0" sz="850" spc="7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dane,</a:t>
            </a:r>
            <a:r>
              <a:rPr dirty="0" sz="850" spc="6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233746"/>
                </a:solidFill>
                <a:latin typeface="Arial"/>
                <a:cs typeface="Arial"/>
              </a:rPr>
              <a:t>wyjątki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587375" y="3467734"/>
            <a:ext cx="3415665" cy="1312545"/>
            <a:chOff x="587375" y="3467734"/>
            <a:chExt cx="3415665" cy="1312545"/>
          </a:xfrm>
        </p:grpSpPr>
        <p:sp>
          <p:nvSpPr>
            <p:cNvPr id="38" name="object 38"/>
            <p:cNvSpPr/>
            <p:nvPr/>
          </p:nvSpPr>
          <p:spPr>
            <a:xfrm>
              <a:off x="594360" y="3474719"/>
              <a:ext cx="3401695" cy="1298575"/>
            </a:xfrm>
            <a:custGeom>
              <a:avLst/>
              <a:gdLst/>
              <a:ahLst/>
              <a:cxnLst/>
              <a:rect l="l" t="t" r="r" b="b"/>
              <a:pathLst>
                <a:path w="3401695" h="1298575">
                  <a:moveTo>
                    <a:pt x="0" y="73151"/>
                  </a:moveTo>
                  <a:lnTo>
                    <a:pt x="5748" y="44684"/>
                  </a:lnTo>
                  <a:lnTo>
                    <a:pt x="21426" y="21431"/>
                  </a:lnTo>
                  <a:lnTo>
                    <a:pt x="44678" y="5750"/>
                  </a:lnTo>
                  <a:lnTo>
                    <a:pt x="73152" y="0"/>
                  </a:lnTo>
                  <a:lnTo>
                    <a:pt x="3328542" y="0"/>
                  </a:lnTo>
                  <a:lnTo>
                    <a:pt x="3357010" y="5750"/>
                  </a:lnTo>
                  <a:lnTo>
                    <a:pt x="3380263" y="21431"/>
                  </a:lnTo>
                  <a:lnTo>
                    <a:pt x="3395944" y="44684"/>
                  </a:lnTo>
                  <a:lnTo>
                    <a:pt x="3401694" y="73151"/>
                  </a:lnTo>
                  <a:lnTo>
                    <a:pt x="3401694" y="1225295"/>
                  </a:lnTo>
                  <a:lnTo>
                    <a:pt x="3395944" y="1253763"/>
                  </a:lnTo>
                  <a:lnTo>
                    <a:pt x="3380263" y="1277016"/>
                  </a:lnTo>
                  <a:lnTo>
                    <a:pt x="3357010" y="1292697"/>
                  </a:lnTo>
                  <a:lnTo>
                    <a:pt x="3328542" y="1298447"/>
                  </a:lnTo>
                  <a:lnTo>
                    <a:pt x="73152" y="1298447"/>
                  </a:lnTo>
                  <a:lnTo>
                    <a:pt x="44678" y="1292697"/>
                  </a:lnTo>
                  <a:lnTo>
                    <a:pt x="21426" y="1277016"/>
                  </a:lnTo>
                  <a:lnTo>
                    <a:pt x="5748" y="1253763"/>
                  </a:lnTo>
                  <a:lnTo>
                    <a:pt x="0" y="1225295"/>
                  </a:lnTo>
                  <a:lnTo>
                    <a:pt x="0" y="73151"/>
                  </a:lnTo>
                  <a:close/>
                </a:path>
              </a:pathLst>
            </a:custGeom>
            <a:ln w="13949">
              <a:solidFill>
                <a:srgbClr val="C8D9E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594360" y="3474719"/>
              <a:ext cx="530860" cy="1298575"/>
            </a:xfrm>
            <a:custGeom>
              <a:avLst/>
              <a:gdLst/>
              <a:ahLst/>
              <a:cxnLst/>
              <a:rect l="l" t="t" r="r" b="b"/>
              <a:pathLst>
                <a:path w="530860" h="1298575">
                  <a:moveTo>
                    <a:pt x="91490" y="0"/>
                  </a:moveTo>
                  <a:lnTo>
                    <a:pt x="0" y="0"/>
                  </a:lnTo>
                  <a:lnTo>
                    <a:pt x="0" y="1298448"/>
                  </a:lnTo>
                  <a:lnTo>
                    <a:pt x="91490" y="1298448"/>
                  </a:lnTo>
                  <a:lnTo>
                    <a:pt x="91490" y="0"/>
                  </a:lnTo>
                  <a:close/>
                </a:path>
                <a:path w="530860" h="1298575">
                  <a:moveTo>
                    <a:pt x="530275" y="329184"/>
                  </a:moveTo>
                  <a:lnTo>
                    <a:pt x="524065" y="282981"/>
                  </a:lnTo>
                  <a:lnTo>
                    <a:pt x="506552" y="241477"/>
                  </a:lnTo>
                  <a:lnTo>
                    <a:pt x="479399" y="206311"/>
                  </a:lnTo>
                  <a:lnTo>
                    <a:pt x="444246" y="179158"/>
                  </a:lnTo>
                  <a:lnTo>
                    <a:pt x="402755" y="161658"/>
                  </a:lnTo>
                  <a:lnTo>
                    <a:pt x="356577" y="155448"/>
                  </a:lnTo>
                  <a:lnTo>
                    <a:pt x="310388" y="161658"/>
                  </a:lnTo>
                  <a:lnTo>
                    <a:pt x="268897" y="179158"/>
                  </a:lnTo>
                  <a:lnTo>
                    <a:pt x="233743" y="206311"/>
                  </a:lnTo>
                  <a:lnTo>
                    <a:pt x="206590" y="241477"/>
                  </a:lnTo>
                  <a:lnTo>
                    <a:pt x="189077" y="282981"/>
                  </a:lnTo>
                  <a:lnTo>
                    <a:pt x="182880" y="329184"/>
                  </a:lnTo>
                  <a:lnTo>
                    <a:pt x="189077" y="375348"/>
                  </a:lnTo>
                  <a:lnTo>
                    <a:pt x="206590" y="416814"/>
                  </a:lnTo>
                  <a:lnTo>
                    <a:pt x="233743" y="451954"/>
                  </a:lnTo>
                  <a:lnTo>
                    <a:pt x="268897" y="479094"/>
                  </a:lnTo>
                  <a:lnTo>
                    <a:pt x="310388" y="496595"/>
                  </a:lnTo>
                  <a:lnTo>
                    <a:pt x="356577" y="502793"/>
                  </a:lnTo>
                  <a:lnTo>
                    <a:pt x="402755" y="496595"/>
                  </a:lnTo>
                  <a:lnTo>
                    <a:pt x="444246" y="479094"/>
                  </a:lnTo>
                  <a:lnTo>
                    <a:pt x="479399" y="451954"/>
                  </a:lnTo>
                  <a:lnTo>
                    <a:pt x="506552" y="416814"/>
                  </a:lnTo>
                  <a:lnTo>
                    <a:pt x="524065" y="375348"/>
                  </a:lnTo>
                  <a:lnTo>
                    <a:pt x="530275" y="329184"/>
                  </a:lnTo>
                  <a:close/>
                </a:path>
              </a:pathLst>
            </a:custGeom>
            <a:solidFill>
              <a:srgbClr val="A8C82C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/>
          <p:cNvSpPr txBox="1"/>
          <p:nvPr/>
        </p:nvSpPr>
        <p:spPr>
          <a:xfrm>
            <a:off x="899566" y="3662552"/>
            <a:ext cx="10350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1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222044" y="3657092"/>
            <a:ext cx="1938655" cy="2139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200" b="1">
                <a:solidFill>
                  <a:srgbClr val="005C92"/>
                </a:solidFill>
                <a:latin typeface="Arial"/>
                <a:cs typeface="Arial"/>
              </a:rPr>
              <a:t>Projekt</a:t>
            </a:r>
            <a:r>
              <a:rPr dirty="0" sz="1200" spc="35" b="1">
                <a:solidFill>
                  <a:srgbClr val="005C92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5C92"/>
                </a:solidFill>
                <a:latin typeface="Arial"/>
                <a:cs typeface="Arial"/>
              </a:rPr>
              <a:t>To-Be</a:t>
            </a:r>
            <a:r>
              <a:rPr dirty="0" sz="1200" spc="45" b="1">
                <a:solidFill>
                  <a:srgbClr val="005C92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5C92"/>
                </a:solidFill>
                <a:latin typeface="Arial"/>
                <a:cs typeface="Arial"/>
              </a:rPr>
              <a:t>i</a:t>
            </a:r>
            <a:r>
              <a:rPr dirty="0" sz="1200" spc="45" b="1">
                <a:solidFill>
                  <a:srgbClr val="005C92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005C92"/>
                </a:solidFill>
                <a:latin typeface="Arial"/>
                <a:cs typeface="Arial"/>
              </a:rPr>
              <a:t>wdrożenie</a:t>
            </a:r>
            <a:endParaRPr sz="12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56284" y="4027170"/>
            <a:ext cx="2038985" cy="2933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83185" indent="-70485">
              <a:lnSpc>
                <a:spcPct val="100000"/>
              </a:lnSpc>
              <a:spcBef>
                <a:spcPts val="125"/>
              </a:spcBef>
              <a:buChar char="•"/>
              <a:tabLst>
                <a:tab pos="83185" algn="l"/>
              </a:tabLst>
            </a:pP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Usuń</a:t>
            </a:r>
            <a:r>
              <a:rPr dirty="0" sz="850" spc="3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/</a:t>
            </a:r>
            <a:r>
              <a:rPr dirty="0" sz="850" spc="4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uprość</a:t>
            </a:r>
            <a:r>
              <a:rPr dirty="0" sz="850" spc="2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/</a:t>
            </a:r>
            <a:r>
              <a:rPr dirty="0" sz="850" spc="4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233746"/>
                </a:solidFill>
                <a:latin typeface="Arial"/>
                <a:cs typeface="Arial"/>
              </a:rPr>
              <a:t>ustandaryzuj</a:t>
            </a:r>
            <a:endParaRPr sz="850">
              <a:latin typeface="Arial"/>
              <a:cs typeface="Arial"/>
            </a:endParaRPr>
          </a:p>
          <a:p>
            <a:pPr marL="83185" indent="-70485">
              <a:lnSpc>
                <a:spcPct val="100000"/>
              </a:lnSpc>
              <a:spcBef>
                <a:spcPts val="35"/>
              </a:spcBef>
              <a:buChar char="•"/>
              <a:tabLst>
                <a:tab pos="83185" algn="l"/>
              </a:tabLst>
            </a:pP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automatyzuj</a:t>
            </a:r>
            <a:r>
              <a:rPr dirty="0" sz="850" spc="10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+</a:t>
            </a:r>
            <a:r>
              <a:rPr dirty="0" sz="850" spc="4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KPI</a:t>
            </a:r>
            <a:r>
              <a:rPr dirty="0" sz="850" spc="60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+</a:t>
            </a:r>
            <a:r>
              <a:rPr dirty="0" sz="850" spc="4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3746"/>
                </a:solidFill>
                <a:latin typeface="Arial"/>
                <a:cs typeface="Arial"/>
              </a:rPr>
              <a:t>właściciel</a:t>
            </a:r>
            <a:r>
              <a:rPr dirty="0" sz="850" spc="55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233746"/>
                </a:solidFill>
                <a:latin typeface="Arial"/>
                <a:cs typeface="Arial"/>
              </a:rPr>
              <a:t>procesu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588009" y="5068570"/>
            <a:ext cx="10967720" cy="653415"/>
            <a:chOff x="588009" y="5068570"/>
            <a:chExt cx="10967720" cy="653415"/>
          </a:xfrm>
        </p:grpSpPr>
        <p:sp>
          <p:nvSpPr>
            <p:cNvPr id="44" name="object 44"/>
            <p:cNvSpPr/>
            <p:nvPr/>
          </p:nvSpPr>
          <p:spPr>
            <a:xfrm>
              <a:off x="594359" y="5074920"/>
              <a:ext cx="10955020" cy="640715"/>
            </a:xfrm>
            <a:custGeom>
              <a:avLst/>
              <a:gdLst/>
              <a:ahLst/>
              <a:cxnLst/>
              <a:rect l="l" t="t" r="r" b="b"/>
              <a:pathLst>
                <a:path w="10955020" h="640714">
                  <a:moveTo>
                    <a:pt x="10881360" y="0"/>
                  </a:moveTo>
                  <a:lnTo>
                    <a:pt x="73177" y="0"/>
                  </a:lnTo>
                  <a:lnTo>
                    <a:pt x="44694" y="5750"/>
                  </a:lnTo>
                  <a:lnTo>
                    <a:pt x="21434" y="21431"/>
                  </a:lnTo>
                  <a:lnTo>
                    <a:pt x="5751" y="44684"/>
                  </a:lnTo>
                  <a:lnTo>
                    <a:pt x="0" y="73151"/>
                  </a:lnTo>
                  <a:lnTo>
                    <a:pt x="0" y="567029"/>
                  </a:lnTo>
                  <a:lnTo>
                    <a:pt x="5751" y="595510"/>
                  </a:lnTo>
                  <a:lnTo>
                    <a:pt x="21434" y="618766"/>
                  </a:lnTo>
                  <a:lnTo>
                    <a:pt x="44694" y="634445"/>
                  </a:lnTo>
                  <a:lnTo>
                    <a:pt x="73177" y="640194"/>
                  </a:lnTo>
                  <a:lnTo>
                    <a:pt x="10881360" y="640194"/>
                  </a:lnTo>
                  <a:lnTo>
                    <a:pt x="10909827" y="634445"/>
                  </a:lnTo>
                  <a:lnTo>
                    <a:pt x="10933080" y="618766"/>
                  </a:lnTo>
                  <a:lnTo>
                    <a:pt x="10948761" y="595510"/>
                  </a:lnTo>
                  <a:lnTo>
                    <a:pt x="10954512" y="567029"/>
                  </a:lnTo>
                  <a:lnTo>
                    <a:pt x="10954512" y="73151"/>
                  </a:lnTo>
                  <a:lnTo>
                    <a:pt x="10948761" y="44684"/>
                  </a:lnTo>
                  <a:lnTo>
                    <a:pt x="10933080" y="21431"/>
                  </a:lnTo>
                  <a:lnTo>
                    <a:pt x="10909827" y="5750"/>
                  </a:lnTo>
                  <a:lnTo>
                    <a:pt x="10881360" y="0"/>
                  </a:lnTo>
                  <a:close/>
                </a:path>
              </a:pathLst>
            </a:custGeom>
            <a:solidFill>
              <a:srgbClr val="F7F9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/>
            <p:cNvSpPr/>
            <p:nvPr/>
          </p:nvSpPr>
          <p:spPr>
            <a:xfrm>
              <a:off x="594359" y="5074920"/>
              <a:ext cx="10955020" cy="640715"/>
            </a:xfrm>
            <a:custGeom>
              <a:avLst/>
              <a:gdLst/>
              <a:ahLst/>
              <a:cxnLst/>
              <a:rect l="l" t="t" r="r" b="b"/>
              <a:pathLst>
                <a:path w="10955020" h="640714">
                  <a:moveTo>
                    <a:pt x="0" y="73151"/>
                  </a:moveTo>
                  <a:lnTo>
                    <a:pt x="5751" y="44684"/>
                  </a:lnTo>
                  <a:lnTo>
                    <a:pt x="21434" y="21431"/>
                  </a:lnTo>
                  <a:lnTo>
                    <a:pt x="44694" y="5750"/>
                  </a:lnTo>
                  <a:lnTo>
                    <a:pt x="73177" y="0"/>
                  </a:lnTo>
                  <a:lnTo>
                    <a:pt x="10881360" y="0"/>
                  </a:lnTo>
                  <a:lnTo>
                    <a:pt x="10909827" y="5750"/>
                  </a:lnTo>
                  <a:lnTo>
                    <a:pt x="10933080" y="21431"/>
                  </a:lnTo>
                  <a:lnTo>
                    <a:pt x="10948761" y="44684"/>
                  </a:lnTo>
                  <a:lnTo>
                    <a:pt x="10954512" y="73151"/>
                  </a:lnTo>
                  <a:lnTo>
                    <a:pt x="10954512" y="567029"/>
                  </a:lnTo>
                  <a:lnTo>
                    <a:pt x="10948761" y="595510"/>
                  </a:lnTo>
                  <a:lnTo>
                    <a:pt x="10933080" y="618766"/>
                  </a:lnTo>
                  <a:lnTo>
                    <a:pt x="10909827" y="634445"/>
                  </a:lnTo>
                  <a:lnTo>
                    <a:pt x="10881360" y="640194"/>
                  </a:lnTo>
                  <a:lnTo>
                    <a:pt x="73177" y="640194"/>
                  </a:lnTo>
                  <a:lnTo>
                    <a:pt x="44694" y="634445"/>
                  </a:lnTo>
                  <a:lnTo>
                    <a:pt x="21434" y="618766"/>
                  </a:lnTo>
                  <a:lnTo>
                    <a:pt x="5751" y="595510"/>
                  </a:lnTo>
                  <a:lnTo>
                    <a:pt x="0" y="567029"/>
                  </a:lnTo>
                  <a:lnTo>
                    <a:pt x="0" y="73151"/>
                  </a:lnTo>
                  <a:close/>
                </a:path>
              </a:pathLst>
            </a:custGeom>
            <a:ln w="12699">
              <a:solidFill>
                <a:srgbClr val="D6E8A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/>
            <p:cNvSpPr/>
            <p:nvPr/>
          </p:nvSpPr>
          <p:spPr>
            <a:xfrm>
              <a:off x="594359" y="5074920"/>
              <a:ext cx="100965" cy="640715"/>
            </a:xfrm>
            <a:custGeom>
              <a:avLst/>
              <a:gdLst/>
              <a:ahLst/>
              <a:cxnLst/>
              <a:rect l="l" t="t" r="r" b="b"/>
              <a:pathLst>
                <a:path w="100965" h="640714">
                  <a:moveTo>
                    <a:pt x="100500" y="0"/>
                  </a:moveTo>
                  <a:lnTo>
                    <a:pt x="0" y="0"/>
                  </a:lnTo>
                  <a:lnTo>
                    <a:pt x="0" y="640194"/>
                  </a:lnTo>
                  <a:lnTo>
                    <a:pt x="100500" y="640194"/>
                  </a:lnTo>
                  <a:lnTo>
                    <a:pt x="100500" y="0"/>
                  </a:lnTo>
                  <a:close/>
                </a:path>
              </a:pathLst>
            </a:custGeom>
            <a:solidFill>
              <a:srgbClr val="A8C82C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7" name="object 47"/>
          <p:cNvSpPr txBox="1"/>
          <p:nvPr/>
        </p:nvSpPr>
        <p:spPr>
          <a:xfrm>
            <a:off x="828547" y="5107685"/>
            <a:ext cx="9733280" cy="5626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Mapa</a:t>
            </a:r>
            <a:r>
              <a:rPr dirty="0" sz="1300" spc="-45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procesu</a:t>
            </a:r>
            <a:r>
              <a:rPr dirty="0" sz="1300" spc="-20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pokazuje</a:t>
            </a:r>
            <a:r>
              <a:rPr dirty="0" sz="1300" spc="-10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cały</a:t>
            </a:r>
            <a:r>
              <a:rPr dirty="0" sz="1300" spc="-35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przepływ</a:t>
            </a:r>
            <a:r>
              <a:rPr dirty="0" sz="1300" spc="10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pracy</a:t>
            </a:r>
            <a:r>
              <a:rPr dirty="0" sz="1300" spc="-15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-</a:t>
            </a:r>
            <a:r>
              <a:rPr dirty="0" sz="1300" spc="-50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największe</a:t>
            </a:r>
            <a:r>
              <a:rPr dirty="0" sz="1300" spc="-30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oszczędności</a:t>
            </a:r>
            <a:r>
              <a:rPr dirty="0" sz="1300" spc="10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często</a:t>
            </a:r>
            <a:r>
              <a:rPr dirty="0" sz="1300" spc="-30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są</a:t>
            </a:r>
            <a:r>
              <a:rPr dirty="0" sz="1300" spc="-40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między</a:t>
            </a:r>
            <a:r>
              <a:rPr dirty="0" sz="1300" spc="-35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działami,</a:t>
            </a:r>
            <a:r>
              <a:rPr dirty="0" sz="1300" spc="-20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rolami</a:t>
            </a:r>
            <a:r>
              <a:rPr dirty="0" sz="1300" spc="-40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i</a:t>
            </a:r>
            <a:r>
              <a:rPr dirty="0" sz="1300" spc="-45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etapami,</a:t>
            </a:r>
            <a:r>
              <a:rPr dirty="0" sz="1300" spc="-25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a</a:t>
            </a:r>
            <a:r>
              <a:rPr dirty="0" sz="1300" spc="-45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nie</a:t>
            </a:r>
            <a:r>
              <a:rPr dirty="0" sz="1300" spc="-40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spc="-50" b="1">
                <a:solidFill>
                  <a:srgbClr val="233746"/>
                </a:solidFill>
                <a:latin typeface="Arial"/>
                <a:cs typeface="Arial"/>
              </a:rPr>
              <a:t>w </a:t>
            </a:r>
            <a:r>
              <a:rPr dirty="0" sz="1300" b="1">
                <a:solidFill>
                  <a:srgbClr val="233746"/>
                </a:solidFill>
                <a:latin typeface="Arial"/>
                <a:cs typeface="Arial"/>
              </a:rPr>
              <a:t>samych</a:t>
            </a:r>
            <a:r>
              <a:rPr dirty="0" sz="1300" spc="-50" b="1">
                <a:solidFill>
                  <a:srgbClr val="233746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233746"/>
                </a:solidFill>
                <a:latin typeface="Arial"/>
                <a:cs typeface="Arial"/>
              </a:rPr>
              <a:t>czynnościach.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ts val="1115"/>
              </a:lnSpc>
            </a:pPr>
            <a:r>
              <a:rPr dirty="0" sz="950" i="1">
                <a:solidFill>
                  <a:srgbClr val="5A6A71"/>
                </a:solidFill>
                <a:latin typeface="Arial"/>
                <a:cs typeface="Arial"/>
              </a:rPr>
              <a:t>Wystarczy</a:t>
            </a:r>
            <a:r>
              <a:rPr dirty="0" sz="950" spc="-35" i="1">
                <a:solidFill>
                  <a:srgbClr val="5A6A71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5A6A71"/>
                </a:solidFill>
                <a:latin typeface="Arial"/>
                <a:cs typeface="Arial"/>
              </a:rPr>
              <a:t>dobrze opisać</a:t>
            </a:r>
            <a:r>
              <a:rPr dirty="0" sz="950" spc="-40" i="1">
                <a:solidFill>
                  <a:srgbClr val="5A6A71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5A6A71"/>
                </a:solidFill>
                <a:latin typeface="Arial"/>
                <a:cs typeface="Arial"/>
              </a:rPr>
              <a:t>jeden</a:t>
            </a:r>
            <a:r>
              <a:rPr dirty="0" sz="950" spc="-30" i="1">
                <a:solidFill>
                  <a:srgbClr val="5A6A71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5A6A71"/>
                </a:solidFill>
                <a:latin typeface="Arial"/>
                <a:cs typeface="Arial"/>
              </a:rPr>
              <a:t>powtarzalny</a:t>
            </a:r>
            <a:r>
              <a:rPr dirty="0" sz="950" spc="-20" i="1">
                <a:solidFill>
                  <a:srgbClr val="5A6A71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5A6A71"/>
                </a:solidFill>
                <a:latin typeface="Arial"/>
                <a:cs typeface="Arial"/>
              </a:rPr>
              <a:t>proces</a:t>
            </a:r>
            <a:r>
              <a:rPr dirty="0" sz="950" spc="-30" i="1">
                <a:solidFill>
                  <a:srgbClr val="5A6A71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5A6A71"/>
                </a:solidFill>
                <a:latin typeface="Arial"/>
                <a:cs typeface="Arial"/>
              </a:rPr>
              <a:t>i</a:t>
            </a:r>
            <a:r>
              <a:rPr dirty="0" sz="950" spc="-30" i="1">
                <a:solidFill>
                  <a:srgbClr val="5A6A71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5A6A71"/>
                </a:solidFill>
                <a:latin typeface="Arial"/>
                <a:cs typeface="Arial"/>
              </a:rPr>
              <a:t>poprawić</a:t>
            </a:r>
            <a:r>
              <a:rPr dirty="0" sz="950" spc="-30" i="1">
                <a:solidFill>
                  <a:srgbClr val="5A6A71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5A6A71"/>
                </a:solidFill>
                <a:latin typeface="Arial"/>
                <a:cs typeface="Arial"/>
              </a:rPr>
              <a:t>go</a:t>
            </a:r>
            <a:r>
              <a:rPr dirty="0" sz="950" spc="-30" i="1">
                <a:solidFill>
                  <a:srgbClr val="5A6A71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5A6A71"/>
                </a:solidFill>
                <a:latin typeface="Arial"/>
                <a:cs typeface="Arial"/>
              </a:rPr>
              <a:t>w</a:t>
            </a:r>
            <a:r>
              <a:rPr dirty="0" sz="950" spc="-30" i="1">
                <a:solidFill>
                  <a:srgbClr val="5A6A71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5A6A71"/>
                </a:solidFill>
                <a:latin typeface="Arial"/>
                <a:cs typeface="Arial"/>
              </a:rPr>
              <a:t>sposób</a:t>
            </a:r>
            <a:r>
              <a:rPr dirty="0" sz="950" spc="-40" i="1">
                <a:solidFill>
                  <a:srgbClr val="5A6A71"/>
                </a:solidFill>
                <a:latin typeface="Arial"/>
                <a:cs typeface="Arial"/>
              </a:rPr>
              <a:t> </a:t>
            </a:r>
            <a:r>
              <a:rPr dirty="0" sz="950" spc="-10" i="1">
                <a:solidFill>
                  <a:srgbClr val="5A6A71"/>
                </a:solidFill>
                <a:latin typeface="Arial"/>
                <a:cs typeface="Arial"/>
              </a:rPr>
              <a:t>mierzalny.</a:t>
            </a:r>
            <a:endParaRPr sz="950">
              <a:latin typeface="Arial"/>
              <a:cs typeface="Arial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3996055" y="2448305"/>
            <a:ext cx="7800975" cy="1732914"/>
          </a:xfrm>
          <a:custGeom>
            <a:avLst/>
            <a:gdLst/>
            <a:ahLst/>
            <a:cxnLst/>
            <a:rect l="l" t="t" r="r" b="b"/>
            <a:pathLst>
              <a:path w="7800975" h="1732914">
                <a:moveTo>
                  <a:pt x="374777" y="1656588"/>
                </a:moveTo>
                <a:lnTo>
                  <a:pt x="114300" y="1656588"/>
                </a:lnTo>
                <a:lnTo>
                  <a:pt x="114300" y="1618488"/>
                </a:lnTo>
                <a:lnTo>
                  <a:pt x="0" y="1675638"/>
                </a:lnTo>
                <a:lnTo>
                  <a:pt x="114300" y="1732788"/>
                </a:lnTo>
                <a:lnTo>
                  <a:pt x="114300" y="1694688"/>
                </a:lnTo>
                <a:lnTo>
                  <a:pt x="374777" y="1694688"/>
                </a:lnTo>
                <a:lnTo>
                  <a:pt x="374777" y="1656588"/>
                </a:lnTo>
                <a:close/>
              </a:path>
              <a:path w="7800975" h="1732914">
                <a:moveTo>
                  <a:pt x="374777" y="57150"/>
                </a:moveTo>
                <a:lnTo>
                  <a:pt x="336677" y="38100"/>
                </a:lnTo>
                <a:lnTo>
                  <a:pt x="260477" y="0"/>
                </a:lnTo>
                <a:lnTo>
                  <a:pt x="260477" y="38100"/>
                </a:lnTo>
                <a:lnTo>
                  <a:pt x="0" y="38100"/>
                </a:lnTo>
                <a:lnTo>
                  <a:pt x="0" y="76200"/>
                </a:lnTo>
                <a:lnTo>
                  <a:pt x="260477" y="76200"/>
                </a:lnTo>
                <a:lnTo>
                  <a:pt x="260477" y="114300"/>
                </a:lnTo>
                <a:lnTo>
                  <a:pt x="336677" y="76200"/>
                </a:lnTo>
                <a:lnTo>
                  <a:pt x="374777" y="57150"/>
                </a:lnTo>
                <a:close/>
              </a:path>
              <a:path w="7800975" h="1732914">
                <a:moveTo>
                  <a:pt x="4151249" y="1656588"/>
                </a:moveTo>
                <a:lnTo>
                  <a:pt x="3890772" y="1656588"/>
                </a:lnTo>
                <a:lnTo>
                  <a:pt x="3890772" y="1618488"/>
                </a:lnTo>
                <a:lnTo>
                  <a:pt x="3776472" y="1675638"/>
                </a:lnTo>
                <a:lnTo>
                  <a:pt x="3890772" y="1732788"/>
                </a:lnTo>
                <a:lnTo>
                  <a:pt x="3890772" y="1694688"/>
                </a:lnTo>
                <a:lnTo>
                  <a:pt x="4151249" y="1694688"/>
                </a:lnTo>
                <a:lnTo>
                  <a:pt x="4151249" y="1656588"/>
                </a:lnTo>
                <a:close/>
              </a:path>
              <a:path w="7800975" h="1732914">
                <a:moveTo>
                  <a:pt x="4151249" y="57150"/>
                </a:moveTo>
                <a:lnTo>
                  <a:pt x="4113149" y="38100"/>
                </a:lnTo>
                <a:lnTo>
                  <a:pt x="4036949" y="0"/>
                </a:lnTo>
                <a:lnTo>
                  <a:pt x="4036949" y="38100"/>
                </a:lnTo>
                <a:lnTo>
                  <a:pt x="3776472" y="38100"/>
                </a:lnTo>
                <a:lnTo>
                  <a:pt x="3776472" y="76200"/>
                </a:lnTo>
                <a:lnTo>
                  <a:pt x="4036949" y="76200"/>
                </a:lnTo>
                <a:lnTo>
                  <a:pt x="4036949" y="114300"/>
                </a:lnTo>
                <a:lnTo>
                  <a:pt x="4113149" y="76200"/>
                </a:lnTo>
                <a:lnTo>
                  <a:pt x="4151249" y="57150"/>
                </a:lnTo>
                <a:close/>
              </a:path>
              <a:path w="7800975" h="1732914">
                <a:moveTo>
                  <a:pt x="7800594" y="57150"/>
                </a:moveTo>
                <a:lnTo>
                  <a:pt x="7799095" y="49733"/>
                </a:lnTo>
                <a:lnTo>
                  <a:pt x="7795019" y="43675"/>
                </a:lnTo>
                <a:lnTo>
                  <a:pt x="7788961" y="39598"/>
                </a:lnTo>
                <a:lnTo>
                  <a:pt x="7781544" y="38100"/>
                </a:lnTo>
                <a:lnTo>
                  <a:pt x="7552944" y="38100"/>
                </a:lnTo>
                <a:lnTo>
                  <a:pt x="7552944" y="76200"/>
                </a:lnTo>
                <a:lnTo>
                  <a:pt x="7762494" y="76200"/>
                </a:lnTo>
                <a:lnTo>
                  <a:pt x="7762494" y="1656588"/>
                </a:lnTo>
                <a:lnTo>
                  <a:pt x="7679944" y="1656588"/>
                </a:lnTo>
                <a:lnTo>
                  <a:pt x="7679944" y="1618488"/>
                </a:lnTo>
                <a:lnTo>
                  <a:pt x="7565644" y="1675638"/>
                </a:lnTo>
                <a:lnTo>
                  <a:pt x="7679944" y="1732788"/>
                </a:lnTo>
                <a:lnTo>
                  <a:pt x="7679944" y="1694688"/>
                </a:lnTo>
                <a:lnTo>
                  <a:pt x="7781544" y="1694688"/>
                </a:lnTo>
                <a:lnTo>
                  <a:pt x="7788961" y="1693202"/>
                </a:lnTo>
                <a:lnTo>
                  <a:pt x="7795019" y="1689125"/>
                </a:lnTo>
                <a:lnTo>
                  <a:pt x="7799095" y="1683067"/>
                </a:lnTo>
                <a:lnTo>
                  <a:pt x="7800594" y="1675638"/>
                </a:lnTo>
                <a:lnTo>
                  <a:pt x="7800594" y="1656588"/>
                </a:lnTo>
                <a:lnTo>
                  <a:pt x="7800594" y="76200"/>
                </a:lnTo>
                <a:lnTo>
                  <a:pt x="7800594" y="57150"/>
                </a:lnTo>
                <a:close/>
              </a:path>
            </a:pathLst>
          </a:custGeom>
          <a:solidFill>
            <a:srgbClr val="3E6DC3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985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/>
              <a:t>7</a:t>
            </a:r>
            <a:r>
              <a:rPr dirty="0" sz="2700" spc="-30"/>
              <a:t> </a:t>
            </a:r>
            <a:r>
              <a:rPr dirty="0" sz="2700"/>
              <a:t>pytań, które</a:t>
            </a:r>
            <a:r>
              <a:rPr dirty="0" sz="2700" spc="-25"/>
              <a:t> </a:t>
            </a:r>
            <a:r>
              <a:rPr dirty="0" sz="2700"/>
              <a:t>pokazują,</a:t>
            </a:r>
            <a:r>
              <a:rPr dirty="0" sz="2700" spc="-25"/>
              <a:t> </a:t>
            </a:r>
            <a:r>
              <a:rPr dirty="0" sz="2700"/>
              <a:t>gdzie</a:t>
            </a:r>
            <a:r>
              <a:rPr dirty="0" sz="2700" spc="-25"/>
              <a:t> </a:t>
            </a:r>
            <a:r>
              <a:rPr dirty="0" sz="2700"/>
              <a:t>ginie</a:t>
            </a:r>
            <a:r>
              <a:rPr dirty="0" sz="2700" spc="-20"/>
              <a:t> czas</a:t>
            </a:r>
            <a:endParaRPr sz="2700"/>
          </a:p>
        </p:txBody>
      </p:sp>
      <p:grpSp>
        <p:nvGrpSpPr>
          <p:cNvPr id="3" name="object 3"/>
          <p:cNvGrpSpPr/>
          <p:nvPr/>
        </p:nvGrpSpPr>
        <p:grpSpPr>
          <a:xfrm>
            <a:off x="7810507" y="943363"/>
            <a:ext cx="3856354" cy="966469"/>
            <a:chOff x="7810507" y="943363"/>
            <a:chExt cx="3856354" cy="966469"/>
          </a:xfrm>
        </p:grpSpPr>
        <p:sp>
          <p:nvSpPr>
            <p:cNvPr id="4" name="object 4"/>
            <p:cNvSpPr/>
            <p:nvPr/>
          </p:nvSpPr>
          <p:spPr>
            <a:xfrm>
              <a:off x="7818120" y="950976"/>
              <a:ext cx="3841115" cy="951230"/>
            </a:xfrm>
            <a:custGeom>
              <a:avLst/>
              <a:gdLst/>
              <a:ahLst/>
              <a:cxnLst/>
              <a:rect l="l" t="t" r="r" b="b"/>
              <a:pathLst>
                <a:path w="3841115" h="951230">
                  <a:moveTo>
                    <a:pt x="3730879" y="0"/>
                  </a:moveTo>
                  <a:lnTo>
                    <a:pt x="109727" y="0"/>
                  </a:lnTo>
                  <a:lnTo>
                    <a:pt x="67026" y="8626"/>
                  </a:lnTo>
                  <a:lnTo>
                    <a:pt x="32146" y="32146"/>
                  </a:lnTo>
                  <a:lnTo>
                    <a:pt x="8626" y="67026"/>
                  </a:lnTo>
                  <a:lnTo>
                    <a:pt x="0" y="109727"/>
                  </a:lnTo>
                  <a:lnTo>
                    <a:pt x="0" y="841248"/>
                  </a:lnTo>
                  <a:lnTo>
                    <a:pt x="8626" y="883949"/>
                  </a:lnTo>
                  <a:lnTo>
                    <a:pt x="32146" y="918829"/>
                  </a:lnTo>
                  <a:lnTo>
                    <a:pt x="67026" y="942349"/>
                  </a:lnTo>
                  <a:lnTo>
                    <a:pt x="109727" y="950976"/>
                  </a:lnTo>
                  <a:lnTo>
                    <a:pt x="3730879" y="950976"/>
                  </a:lnTo>
                  <a:lnTo>
                    <a:pt x="3773580" y="942349"/>
                  </a:lnTo>
                  <a:lnTo>
                    <a:pt x="3808460" y="918829"/>
                  </a:lnTo>
                  <a:lnTo>
                    <a:pt x="3831980" y="883949"/>
                  </a:lnTo>
                  <a:lnTo>
                    <a:pt x="3840606" y="841248"/>
                  </a:lnTo>
                  <a:lnTo>
                    <a:pt x="3840606" y="109727"/>
                  </a:lnTo>
                  <a:lnTo>
                    <a:pt x="3831980" y="67026"/>
                  </a:lnTo>
                  <a:lnTo>
                    <a:pt x="3808460" y="32146"/>
                  </a:lnTo>
                  <a:lnTo>
                    <a:pt x="3773580" y="8626"/>
                  </a:lnTo>
                  <a:lnTo>
                    <a:pt x="3730879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818120" y="950976"/>
              <a:ext cx="3841115" cy="951230"/>
            </a:xfrm>
            <a:custGeom>
              <a:avLst/>
              <a:gdLst/>
              <a:ahLst/>
              <a:cxnLst/>
              <a:rect l="l" t="t" r="r" b="b"/>
              <a:pathLst>
                <a:path w="3841115" h="951230">
                  <a:moveTo>
                    <a:pt x="0" y="109727"/>
                  </a:moveTo>
                  <a:lnTo>
                    <a:pt x="8626" y="67026"/>
                  </a:lnTo>
                  <a:lnTo>
                    <a:pt x="32146" y="32146"/>
                  </a:lnTo>
                  <a:lnTo>
                    <a:pt x="67026" y="8626"/>
                  </a:lnTo>
                  <a:lnTo>
                    <a:pt x="109727" y="0"/>
                  </a:lnTo>
                  <a:lnTo>
                    <a:pt x="3730879" y="0"/>
                  </a:lnTo>
                  <a:lnTo>
                    <a:pt x="3773580" y="8626"/>
                  </a:lnTo>
                  <a:lnTo>
                    <a:pt x="3808460" y="32146"/>
                  </a:lnTo>
                  <a:lnTo>
                    <a:pt x="3831980" y="67026"/>
                  </a:lnTo>
                  <a:lnTo>
                    <a:pt x="3840606" y="109727"/>
                  </a:lnTo>
                  <a:lnTo>
                    <a:pt x="3840606" y="841248"/>
                  </a:lnTo>
                  <a:lnTo>
                    <a:pt x="3831980" y="883949"/>
                  </a:lnTo>
                  <a:lnTo>
                    <a:pt x="3808460" y="918829"/>
                  </a:lnTo>
                  <a:lnTo>
                    <a:pt x="3773580" y="942349"/>
                  </a:lnTo>
                  <a:lnTo>
                    <a:pt x="3730879" y="950976"/>
                  </a:lnTo>
                  <a:lnTo>
                    <a:pt x="109727" y="950976"/>
                  </a:lnTo>
                  <a:lnTo>
                    <a:pt x="67026" y="942349"/>
                  </a:lnTo>
                  <a:lnTo>
                    <a:pt x="32146" y="918829"/>
                  </a:lnTo>
                  <a:lnTo>
                    <a:pt x="8626" y="883949"/>
                  </a:lnTo>
                  <a:lnTo>
                    <a:pt x="0" y="841248"/>
                  </a:lnTo>
                  <a:lnTo>
                    <a:pt x="0" y="109727"/>
                  </a:lnTo>
                  <a:close/>
                </a:path>
              </a:pathLst>
            </a:custGeom>
            <a:ln w="15224">
              <a:solidFill>
                <a:srgbClr val="007D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8035290" y="1177797"/>
            <a:ext cx="3272790" cy="497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Nie</a:t>
            </a:r>
            <a:r>
              <a:rPr dirty="0" sz="1550" spc="-6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szukamy</a:t>
            </a:r>
            <a:r>
              <a:rPr dirty="0" sz="1550" spc="-8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winnych.</a:t>
            </a:r>
            <a:r>
              <a:rPr dirty="0" sz="1550" spc="-3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Szukamy</a:t>
            </a:r>
            <a:r>
              <a:rPr dirty="0" sz="1550" spc="-8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20">
                <a:solidFill>
                  <a:srgbClr val="007DB8"/>
                </a:solidFill>
                <a:latin typeface="Arial"/>
                <a:cs typeface="Arial"/>
              </a:rPr>
              <a:t>strat</a:t>
            </a:r>
            <a:endParaRPr sz="1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w</a:t>
            </a:r>
            <a:r>
              <a:rPr dirty="0" sz="1550" spc="-6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przepływie</a:t>
            </a:r>
            <a:r>
              <a:rPr dirty="0" sz="1550" spc="-2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pracy.</a:t>
            </a:r>
            <a:endParaRPr sz="15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27383" y="664209"/>
            <a:ext cx="13843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solidFill>
                  <a:srgbClr val="FFFFFF"/>
                </a:solidFill>
                <a:latin typeface="Arial"/>
                <a:cs typeface="Arial"/>
              </a:rPr>
              <a:t>08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7651" y="1723770"/>
            <a:ext cx="3918585" cy="6489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Audyt</a:t>
            </a:r>
            <a:r>
              <a:rPr dirty="0" sz="1200" spc="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procesu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można</a:t>
            </a:r>
            <a:r>
              <a:rPr dirty="0" sz="120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rozpocząć</a:t>
            </a:r>
            <a:r>
              <a:rPr dirty="0" sz="1200" spc="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bez</a:t>
            </a:r>
            <a:r>
              <a:rPr dirty="0" sz="120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wielkiej</a:t>
            </a:r>
            <a:r>
              <a:rPr dirty="0" sz="1200" spc="6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Arial"/>
                <a:cs typeface="Arial"/>
              </a:rPr>
              <a:t>biurokracji.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Prosta</a:t>
            </a:r>
            <a:r>
              <a:rPr dirty="0" sz="1500" spc="-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checklista</a:t>
            </a:r>
            <a:r>
              <a:rPr dirty="0" sz="1500" spc="-8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audytowa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24001" y="2462529"/>
            <a:ext cx="3625215" cy="772160"/>
            <a:chOff x="524001" y="2462529"/>
            <a:chExt cx="3625215" cy="772160"/>
          </a:xfrm>
        </p:grpSpPr>
        <p:sp>
          <p:nvSpPr>
            <p:cNvPr id="10" name="object 10"/>
            <p:cNvSpPr/>
            <p:nvPr/>
          </p:nvSpPr>
          <p:spPr>
            <a:xfrm>
              <a:off x="530351" y="2468879"/>
              <a:ext cx="3612515" cy="759460"/>
            </a:xfrm>
            <a:custGeom>
              <a:avLst/>
              <a:gdLst/>
              <a:ahLst/>
              <a:cxnLst/>
              <a:rect l="l" t="t" r="r" b="b"/>
              <a:pathLst>
                <a:path w="3612515" h="759460">
                  <a:moveTo>
                    <a:pt x="3520567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667512"/>
                  </a:lnTo>
                  <a:lnTo>
                    <a:pt x="7186" y="703123"/>
                  </a:lnTo>
                  <a:lnTo>
                    <a:pt x="26784" y="732186"/>
                  </a:lnTo>
                  <a:lnTo>
                    <a:pt x="55849" y="751772"/>
                  </a:lnTo>
                  <a:lnTo>
                    <a:pt x="91440" y="758952"/>
                  </a:lnTo>
                  <a:lnTo>
                    <a:pt x="3520567" y="758952"/>
                  </a:lnTo>
                  <a:lnTo>
                    <a:pt x="3556178" y="751772"/>
                  </a:lnTo>
                  <a:lnTo>
                    <a:pt x="3585241" y="732186"/>
                  </a:lnTo>
                  <a:lnTo>
                    <a:pt x="3604827" y="703123"/>
                  </a:lnTo>
                  <a:lnTo>
                    <a:pt x="3612007" y="667512"/>
                  </a:lnTo>
                  <a:lnTo>
                    <a:pt x="3612007" y="91440"/>
                  </a:lnTo>
                  <a:lnTo>
                    <a:pt x="3604827" y="55828"/>
                  </a:lnTo>
                  <a:lnTo>
                    <a:pt x="3585241" y="26765"/>
                  </a:lnTo>
                  <a:lnTo>
                    <a:pt x="3556178" y="7179"/>
                  </a:lnTo>
                  <a:lnTo>
                    <a:pt x="352056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30351" y="2468879"/>
              <a:ext cx="3612515" cy="759460"/>
            </a:xfrm>
            <a:custGeom>
              <a:avLst/>
              <a:gdLst/>
              <a:ahLst/>
              <a:cxnLst/>
              <a:rect l="l" t="t" r="r" b="b"/>
              <a:pathLst>
                <a:path w="3612515" h="759460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567" y="0"/>
                  </a:lnTo>
                  <a:lnTo>
                    <a:pt x="3556178" y="7179"/>
                  </a:lnTo>
                  <a:lnTo>
                    <a:pt x="3585241" y="26765"/>
                  </a:lnTo>
                  <a:lnTo>
                    <a:pt x="3604827" y="55828"/>
                  </a:lnTo>
                  <a:lnTo>
                    <a:pt x="3612007" y="91440"/>
                  </a:lnTo>
                  <a:lnTo>
                    <a:pt x="3612007" y="667512"/>
                  </a:lnTo>
                  <a:lnTo>
                    <a:pt x="3604827" y="703123"/>
                  </a:lnTo>
                  <a:lnTo>
                    <a:pt x="3585241" y="732186"/>
                  </a:lnTo>
                  <a:lnTo>
                    <a:pt x="3556178" y="751772"/>
                  </a:lnTo>
                  <a:lnTo>
                    <a:pt x="3520567" y="758952"/>
                  </a:lnTo>
                  <a:lnTo>
                    <a:pt x="91440" y="758952"/>
                  </a:lnTo>
                  <a:lnTo>
                    <a:pt x="55849" y="751772"/>
                  </a:lnTo>
                  <a:lnTo>
                    <a:pt x="26784" y="732186"/>
                  </a:lnTo>
                  <a:lnTo>
                    <a:pt x="7186" y="703123"/>
                  </a:lnTo>
                  <a:lnTo>
                    <a:pt x="0" y="667512"/>
                  </a:lnTo>
                  <a:lnTo>
                    <a:pt x="0" y="91440"/>
                  </a:lnTo>
                  <a:close/>
                </a:path>
              </a:pathLst>
            </a:custGeom>
            <a:ln w="12699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658367" y="2651759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1998" y="0"/>
                  </a:moveTo>
                  <a:lnTo>
                    <a:pt x="147976" y="5071"/>
                  </a:lnTo>
                  <a:lnTo>
                    <a:pt x="107564" y="19518"/>
                  </a:lnTo>
                  <a:lnTo>
                    <a:pt x="71915" y="42187"/>
                  </a:lnTo>
                  <a:lnTo>
                    <a:pt x="42181" y="71925"/>
                  </a:lnTo>
                  <a:lnTo>
                    <a:pt x="19515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5" y="276468"/>
                  </a:lnTo>
                  <a:lnTo>
                    <a:pt x="42181" y="312122"/>
                  </a:lnTo>
                  <a:lnTo>
                    <a:pt x="71915" y="341860"/>
                  </a:lnTo>
                  <a:lnTo>
                    <a:pt x="107564" y="364529"/>
                  </a:lnTo>
                  <a:lnTo>
                    <a:pt x="147976" y="378976"/>
                  </a:lnTo>
                  <a:lnTo>
                    <a:pt x="191998" y="384048"/>
                  </a:lnTo>
                  <a:lnTo>
                    <a:pt x="236024" y="378976"/>
                  </a:lnTo>
                  <a:lnTo>
                    <a:pt x="276437" y="364529"/>
                  </a:lnTo>
                  <a:lnTo>
                    <a:pt x="312086" y="341860"/>
                  </a:lnTo>
                  <a:lnTo>
                    <a:pt x="341819" y="312122"/>
                  </a:lnTo>
                  <a:lnTo>
                    <a:pt x="364483" y="276468"/>
                  </a:lnTo>
                  <a:lnTo>
                    <a:pt x="378926" y="236051"/>
                  </a:lnTo>
                  <a:lnTo>
                    <a:pt x="383997" y="192024"/>
                  </a:lnTo>
                  <a:lnTo>
                    <a:pt x="378926" y="147996"/>
                  </a:lnTo>
                  <a:lnTo>
                    <a:pt x="364483" y="107579"/>
                  </a:lnTo>
                  <a:lnTo>
                    <a:pt x="341819" y="71925"/>
                  </a:lnTo>
                  <a:lnTo>
                    <a:pt x="312086" y="42187"/>
                  </a:lnTo>
                  <a:lnTo>
                    <a:pt x="276437" y="19518"/>
                  </a:lnTo>
                  <a:lnTo>
                    <a:pt x="236024" y="5071"/>
                  </a:lnTo>
                  <a:lnTo>
                    <a:pt x="191998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658367" y="2651759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5" y="107579"/>
                  </a:lnTo>
                  <a:lnTo>
                    <a:pt x="42181" y="71925"/>
                  </a:lnTo>
                  <a:lnTo>
                    <a:pt x="71915" y="42187"/>
                  </a:lnTo>
                  <a:lnTo>
                    <a:pt x="107564" y="19518"/>
                  </a:lnTo>
                  <a:lnTo>
                    <a:pt x="147976" y="5071"/>
                  </a:lnTo>
                  <a:lnTo>
                    <a:pt x="191998" y="0"/>
                  </a:lnTo>
                  <a:lnTo>
                    <a:pt x="236024" y="5071"/>
                  </a:lnTo>
                  <a:lnTo>
                    <a:pt x="276437" y="19518"/>
                  </a:lnTo>
                  <a:lnTo>
                    <a:pt x="312086" y="42187"/>
                  </a:lnTo>
                  <a:lnTo>
                    <a:pt x="341819" y="71925"/>
                  </a:lnTo>
                  <a:lnTo>
                    <a:pt x="364483" y="107579"/>
                  </a:lnTo>
                  <a:lnTo>
                    <a:pt x="378926" y="147996"/>
                  </a:lnTo>
                  <a:lnTo>
                    <a:pt x="383997" y="192024"/>
                  </a:lnTo>
                  <a:lnTo>
                    <a:pt x="378926" y="236051"/>
                  </a:lnTo>
                  <a:lnTo>
                    <a:pt x="364483" y="276468"/>
                  </a:lnTo>
                  <a:lnTo>
                    <a:pt x="341819" y="312122"/>
                  </a:lnTo>
                  <a:lnTo>
                    <a:pt x="312086" y="341860"/>
                  </a:lnTo>
                  <a:lnTo>
                    <a:pt x="276437" y="364529"/>
                  </a:lnTo>
                  <a:lnTo>
                    <a:pt x="236024" y="378976"/>
                  </a:lnTo>
                  <a:lnTo>
                    <a:pt x="191998" y="384048"/>
                  </a:lnTo>
                  <a:lnTo>
                    <a:pt x="147976" y="378976"/>
                  </a:lnTo>
                  <a:lnTo>
                    <a:pt x="107564" y="364529"/>
                  </a:lnTo>
                  <a:lnTo>
                    <a:pt x="71915" y="341860"/>
                  </a:lnTo>
                  <a:lnTo>
                    <a:pt x="42181" y="312122"/>
                  </a:lnTo>
                  <a:lnTo>
                    <a:pt x="19515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791362" y="2691511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58036" y="2605532"/>
            <a:ext cx="168402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Kto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rozpoczyna</a:t>
            </a:r>
            <a:r>
              <a:rPr dirty="0" sz="1100" spc="7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proces?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58036" y="2933192"/>
            <a:ext cx="234061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</a:t>
            </a:r>
            <a:r>
              <a:rPr dirty="0" sz="850" spc="-5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którym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momencie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sprawa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naprawdę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startuje?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346194" y="2462529"/>
            <a:ext cx="3625215" cy="772160"/>
            <a:chOff x="4346194" y="2462529"/>
            <a:chExt cx="3625215" cy="772160"/>
          </a:xfrm>
        </p:grpSpPr>
        <p:sp>
          <p:nvSpPr>
            <p:cNvPr id="18" name="object 18"/>
            <p:cNvSpPr/>
            <p:nvPr/>
          </p:nvSpPr>
          <p:spPr>
            <a:xfrm>
              <a:off x="4352544" y="2468879"/>
              <a:ext cx="3612515" cy="759460"/>
            </a:xfrm>
            <a:custGeom>
              <a:avLst/>
              <a:gdLst/>
              <a:ahLst/>
              <a:cxnLst/>
              <a:rect l="l" t="t" r="r" b="b"/>
              <a:pathLst>
                <a:path w="3612515" h="759460">
                  <a:moveTo>
                    <a:pt x="3520566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667512"/>
                  </a:lnTo>
                  <a:lnTo>
                    <a:pt x="7179" y="703123"/>
                  </a:lnTo>
                  <a:lnTo>
                    <a:pt x="26765" y="732186"/>
                  </a:lnTo>
                  <a:lnTo>
                    <a:pt x="55828" y="751772"/>
                  </a:lnTo>
                  <a:lnTo>
                    <a:pt x="91439" y="758952"/>
                  </a:lnTo>
                  <a:lnTo>
                    <a:pt x="3520566" y="758952"/>
                  </a:lnTo>
                  <a:lnTo>
                    <a:pt x="3556178" y="751772"/>
                  </a:lnTo>
                  <a:lnTo>
                    <a:pt x="3585241" y="732186"/>
                  </a:lnTo>
                  <a:lnTo>
                    <a:pt x="3604827" y="703123"/>
                  </a:lnTo>
                  <a:lnTo>
                    <a:pt x="3612006" y="667512"/>
                  </a:lnTo>
                  <a:lnTo>
                    <a:pt x="3612006" y="91440"/>
                  </a:lnTo>
                  <a:lnTo>
                    <a:pt x="3604827" y="55828"/>
                  </a:lnTo>
                  <a:lnTo>
                    <a:pt x="3585241" y="26765"/>
                  </a:lnTo>
                  <a:lnTo>
                    <a:pt x="3556178" y="7179"/>
                  </a:lnTo>
                  <a:lnTo>
                    <a:pt x="35205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4352544" y="2468879"/>
              <a:ext cx="3612515" cy="759460"/>
            </a:xfrm>
            <a:custGeom>
              <a:avLst/>
              <a:gdLst/>
              <a:ahLst/>
              <a:cxnLst/>
              <a:rect l="l" t="t" r="r" b="b"/>
              <a:pathLst>
                <a:path w="3612515" h="759460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566" y="0"/>
                  </a:lnTo>
                  <a:lnTo>
                    <a:pt x="3556178" y="7179"/>
                  </a:lnTo>
                  <a:lnTo>
                    <a:pt x="3585241" y="26765"/>
                  </a:lnTo>
                  <a:lnTo>
                    <a:pt x="3604827" y="55828"/>
                  </a:lnTo>
                  <a:lnTo>
                    <a:pt x="3612006" y="91440"/>
                  </a:lnTo>
                  <a:lnTo>
                    <a:pt x="3612006" y="667512"/>
                  </a:lnTo>
                  <a:lnTo>
                    <a:pt x="3604827" y="703123"/>
                  </a:lnTo>
                  <a:lnTo>
                    <a:pt x="3585241" y="732186"/>
                  </a:lnTo>
                  <a:lnTo>
                    <a:pt x="3556178" y="751772"/>
                  </a:lnTo>
                  <a:lnTo>
                    <a:pt x="3520566" y="758952"/>
                  </a:lnTo>
                  <a:lnTo>
                    <a:pt x="91439" y="758952"/>
                  </a:lnTo>
                  <a:lnTo>
                    <a:pt x="55828" y="751772"/>
                  </a:lnTo>
                  <a:lnTo>
                    <a:pt x="26765" y="732186"/>
                  </a:lnTo>
                  <a:lnTo>
                    <a:pt x="7179" y="703123"/>
                  </a:lnTo>
                  <a:lnTo>
                    <a:pt x="0" y="66751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4480560" y="2651759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4480560" y="2651759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4613909" y="2691511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80559" y="2605532"/>
            <a:ext cx="176276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Jakie</a:t>
            </a:r>
            <a:r>
              <a:rPr dirty="0" sz="1100" spc="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dane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są</a:t>
            </a:r>
            <a:r>
              <a:rPr dirty="0" sz="1100" spc="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potrzebne?</a:t>
            </a:r>
            <a:endParaRPr sz="11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80559" y="2933192"/>
            <a:ext cx="211709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Czy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komplet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danych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jest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dostępny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od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razu?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8168385" y="2462529"/>
            <a:ext cx="3625215" cy="772160"/>
            <a:chOff x="8168385" y="2462529"/>
            <a:chExt cx="3625215" cy="772160"/>
          </a:xfrm>
        </p:grpSpPr>
        <p:sp>
          <p:nvSpPr>
            <p:cNvPr id="26" name="object 26"/>
            <p:cNvSpPr/>
            <p:nvPr/>
          </p:nvSpPr>
          <p:spPr>
            <a:xfrm>
              <a:off x="8174735" y="2468879"/>
              <a:ext cx="3612515" cy="759460"/>
            </a:xfrm>
            <a:custGeom>
              <a:avLst/>
              <a:gdLst/>
              <a:ahLst/>
              <a:cxnLst/>
              <a:rect l="l" t="t" r="r" b="b"/>
              <a:pathLst>
                <a:path w="3612515" h="759460">
                  <a:moveTo>
                    <a:pt x="3520567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667512"/>
                  </a:lnTo>
                  <a:lnTo>
                    <a:pt x="7179" y="703123"/>
                  </a:lnTo>
                  <a:lnTo>
                    <a:pt x="26765" y="732186"/>
                  </a:lnTo>
                  <a:lnTo>
                    <a:pt x="55828" y="751772"/>
                  </a:lnTo>
                  <a:lnTo>
                    <a:pt x="91440" y="758952"/>
                  </a:lnTo>
                  <a:lnTo>
                    <a:pt x="3520567" y="758952"/>
                  </a:lnTo>
                  <a:lnTo>
                    <a:pt x="3556178" y="751772"/>
                  </a:lnTo>
                  <a:lnTo>
                    <a:pt x="3585241" y="732186"/>
                  </a:lnTo>
                  <a:lnTo>
                    <a:pt x="3604827" y="703123"/>
                  </a:lnTo>
                  <a:lnTo>
                    <a:pt x="3612007" y="667512"/>
                  </a:lnTo>
                  <a:lnTo>
                    <a:pt x="3612007" y="91440"/>
                  </a:lnTo>
                  <a:lnTo>
                    <a:pt x="3604827" y="55828"/>
                  </a:lnTo>
                  <a:lnTo>
                    <a:pt x="3585241" y="26765"/>
                  </a:lnTo>
                  <a:lnTo>
                    <a:pt x="3556178" y="7179"/>
                  </a:lnTo>
                  <a:lnTo>
                    <a:pt x="352056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8174735" y="2468879"/>
              <a:ext cx="3612515" cy="759460"/>
            </a:xfrm>
            <a:custGeom>
              <a:avLst/>
              <a:gdLst/>
              <a:ahLst/>
              <a:cxnLst/>
              <a:rect l="l" t="t" r="r" b="b"/>
              <a:pathLst>
                <a:path w="3612515" h="759460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567" y="0"/>
                  </a:lnTo>
                  <a:lnTo>
                    <a:pt x="3556178" y="7179"/>
                  </a:lnTo>
                  <a:lnTo>
                    <a:pt x="3585241" y="26765"/>
                  </a:lnTo>
                  <a:lnTo>
                    <a:pt x="3604827" y="55828"/>
                  </a:lnTo>
                  <a:lnTo>
                    <a:pt x="3612007" y="91440"/>
                  </a:lnTo>
                  <a:lnTo>
                    <a:pt x="3612007" y="667512"/>
                  </a:lnTo>
                  <a:lnTo>
                    <a:pt x="3604827" y="703123"/>
                  </a:lnTo>
                  <a:lnTo>
                    <a:pt x="3585241" y="732186"/>
                  </a:lnTo>
                  <a:lnTo>
                    <a:pt x="3556178" y="751772"/>
                  </a:lnTo>
                  <a:lnTo>
                    <a:pt x="3520567" y="758952"/>
                  </a:lnTo>
                  <a:lnTo>
                    <a:pt x="91440" y="758952"/>
                  </a:lnTo>
                  <a:lnTo>
                    <a:pt x="55828" y="751772"/>
                  </a:lnTo>
                  <a:lnTo>
                    <a:pt x="26765" y="732186"/>
                  </a:lnTo>
                  <a:lnTo>
                    <a:pt x="7179" y="703123"/>
                  </a:lnTo>
                  <a:lnTo>
                    <a:pt x="0" y="66751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8302751" y="2651759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8302751" y="2651759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/>
          <p:cNvSpPr txBox="1"/>
          <p:nvPr/>
        </p:nvSpPr>
        <p:spPr>
          <a:xfrm>
            <a:off x="8436609" y="2691511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803385" y="2605532"/>
            <a:ext cx="195453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Kto</a:t>
            </a:r>
            <a:r>
              <a:rPr dirty="0" sz="1100" spc="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wykonuje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kolejne</a:t>
            </a:r>
            <a:r>
              <a:rPr dirty="0" sz="1100" spc="7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kroki?</a:t>
            </a:r>
            <a:endParaRPr sz="11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803385" y="2933192"/>
            <a:ext cx="129032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Czy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role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są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jasne</a:t>
            </a:r>
            <a:r>
              <a:rPr dirty="0" sz="85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znane?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524001" y="3386073"/>
            <a:ext cx="3625215" cy="772160"/>
            <a:chOff x="524001" y="3386073"/>
            <a:chExt cx="3625215" cy="772160"/>
          </a:xfrm>
        </p:grpSpPr>
        <p:sp>
          <p:nvSpPr>
            <p:cNvPr id="34" name="object 34"/>
            <p:cNvSpPr/>
            <p:nvPr/>
          </p:nvSpPr>
          <p:spPr>
            <a:xfrm>
              <a:off x="530351" y="3392423"/>
              <a:ext cx="3612515" cy="759460"/>
            </a:xfrm>
            <a:custGeom>
              <a:avLst/>
              <a:gdLst/>
              <a:ahLst/>
              <a:cxnLst/>
              <a:rect l="l" t="t" r="r" b="b"/>
              <a:pathLst>
                <a:path w="3612515" h="759460">
                  <a:moveTo>
                    <a:pt x="3520567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39"/>
                  </a:lnTo>
                  <a:lnTo>
                    <a:pt x="0" y="667512"/>
                  </a:lnTo>
                  <a:lnTo>
                    <a:pt x="7186" y="703123"/>
                  </a:lnTo>
                  <a:lnTo>
                    <a:pt x="26784" y="732186"/>
                  </a:lnTo>
                  <a:lnTo>
                    <a:pt x="55849" y="751772"/>
                  </a:lnTo>
                  <a:lnTo>
                    <a:pt x="91440" y="758951"/>
                  </a:lnTo>
                  <a:lnTo>
                    <a:pt x="3520567" y="758951"/>
                  </a:lnTo>
                  <a:lnTo>
                    <a:pt x="3556178" y="751772"/>
                  </a:lnTo>
                  <a:lnTo>
                    <a:pt x="3585241" y="732186"/>
                  </a:lnTo>
                  <a:lnTo>
                    <a:pt x="3604827" y="703123"/>
                  </a:lnTo>
                  <a:lnTo>
                    <a:pt x="3612007" y="667512"/>
                  </a:lnTo>
                  <a:lnTo>
                    <a:pt x="3612007" y="91439"/>
                  </a:lnTo>
                  <a:lnTo>
                    <a:pt x="3604827" y="55828"/>
                  </a:lnTo>
                  <a:lnTo>
                    <a:pt x="3585241" y="26765"/>
                  </a:lnTo>
                  <a:lnTo>
                    <a:pt x="3556178" y="7179"/>
                  </a:lnTo>
                  <a:lnTo>
                    <a:pt x="352056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530351" y="3392423"/>
              <a:ext cx="3612515" cy="759460"/>
            </a:xfrm>
            <a:custGeom>
              <a:avLst/>
              <a:gdLst/>
              <a:ahLst/>
              <a:cxnLst/>
              <a:rect l="l" t="t" r="r" b="b"/>
              <a:pathLst>
                <a:path w="3612515" h="759460">
                  <a:moveTo>
                    <a:pt x="0" y="91439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567" y="0"/>
                  </a:lnTo>
                  <a:lnTo>
                    <a:pt x="3556178" y="7179"/>
                  </a:lnTo>
                  <a:lnTo>
                    <a:pt x="3585241" y="26765"/>
                  </a:lnTo>
                  <a:lnTo>
                    <a:pt x="3604827" y="55828"/>
                  </a:lnTo>
                  <a:lnTo>
                    <a:pt x="3612007" y="91439"/>
                  </a:lnTo>
                  <a:lnTo>
                    <a:pt x="3612007" y="667512"/>
                  </a:lnTo>
                  <a:lnTo>
                    <a:pt x="3604827" y="703123"/>
                  </a:lnTo>
                  <a:lnTo>
                    <a:pt x="3585241" y="732186"/>
                  </a:lnTo>
                  <a:lnTo>
                    <a:pt x="3556178" y="751772"/>
                  </a:lnTo>
                  <a:lnTo>
                    <a:pt x="3520567" y="758951"/>
                  </a:lnTo>
                  <a:lnTo>
                    <a:pt x="91440" y="758951"/>
                  </a:lnTo>
                  <a:lnTo>
                    <a:pt x="55849" y="751772"/>
                  </a:lnTo>
                  <a:lnTo>
                    <a:pt x="26784" y="732186"/>
                  </a:lnTo>
                  <a:lnTo>
                    <a:pt x="7186" y="703123"/>
                  </a:lnTo>
                  <a:lnTo>
                    <a:pt x="0" y="667512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658367" y="3575303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1998" y="0"/>
                  </a:moveTo>
                  <a:lnTo>
                    <a:pt x="147976" y="5071"/>
                  </a:lnTo>
                  <a:lnTo>
                    <a:pt x="107564" y="19518"/>
                  </a:lnTo>
                  <a:lnTo>
                    <a:pt x="71915" y="42187"/>
                  </a:lnTo>
                  <a:lnTo>
                    <a:pt x="42181" y="71925"/>
                  </a:lnTo>
                  <a:lnTo>
                    <a:pt x="19515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5" y="276468"/>
                  </a:lnTo>
                  <a:lnTo>
                    <a:pt x="42181" y="312122"/>
                  </a:lnTo>
                  <a:lnTo>
                    <a:pt x="71915" y="341860"/>
                  </a:lnTo>
                  <a:lnTo>
                    <a:pt x="107564" y="364529"/>
                  </a:lnTo>
                  <a:lnTo>
                    <a:pt x="147976" y="378976"/>
                  </a:lnTo>
                  <a:lnTo>
                    <a:pt x="191998" y="384048"/>
                  </a:lnTo>
                  <a:lnTo>
                    <a:pt x="236024" y="378976"/>
                  </a:lnTo>
                  <a:lnTo>
                    <a:pt x="276437" y="364529"/>
                  </a:lnTo>
                  <a:lnTo>
                    <a:pt x="312086" y="341860"/>
                  </a:lnTo>
                  <a:lnTo>
                    <a:pt x="341819" y="312122"/>
                  </a:lnTo>
                  <a:lnTo>
                    <a:pt x="364483" y="276468"/>
                  </a:lnTo>
                  <a:lnTo>
                    <a:pt x="378926" y="236051"/>
                  </a:lnTo>
                  <a:lnTo>
                    <a:pt x="383997" y="192024"/>
                  </a:lnTo>
                  <a:lnTo>
                    <a:pt x="378926" y="147996"/>
                  </a:lnTo>
                  <a:lnTo>
                    <a:pt x="364483" y="107579"/>
                  </a:lnTo>
                  <a:lnTo>
                    <a:pt x="341819" y="71925"/>
                  </a:lnTo>
                  <a:lnTo>
                    <a:pt x="312086" y="42187"/>
                  </a:lnTo>
                  <a:lnTo>
                    <a:pt x="276437" y="19518"/>
                  </a:lnTo>
                  <a:lnTo>
                    <a:pt x="236024" y="5071"/>
                  </a:lnTo>
                  <a:lnTo>
                    <a:pt x="191998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658367" y="3575303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5" y="107579"/>
                  </a:lnTo>
                  <a:lnTo>
                    <a:pt x="42181" y="71925"/>
                  </a:lnTo>
                  <a:lnTo>
                    <a:pt x="71915" y="42187"/>
                  </a:lnTo>
                  <a:lnTo>
                    <a:pt x="107564" y="19518"/>
                  </a:lnTo>
                  <a:lnTo>
                    <a:pt x="147976" y="5071"/>
                  </a:lnTo>
                  <a:lnTo>
                    <a:pt x="191998" y="0"/>
                  </a:lnTo>
                  <a:lnTo>
                    <a:pt x="236024" y="5071"/>
                  </a:lnTo>
                  <a:lnTo>
                    <a:pt x="276437" y="19518"/>
                  </a:lnTo>
                  <a:lnTo>
                    <a:pt x="312086" y="42187"/>
                  </a:lnTo>
                  <a:lnTo>
                    <a:pt x="341819" y="71925"/>
                  </a:lnTo>
                  <a:lnTo>
                    <a:pt x="364483" y="107579"/>
                  </a:lnTo>
                  <a:lnTo>
                    <a:pt x="378926" y="147996"/>
                  </a:lnTo>
                  <a:lnTo>
                    <a:pt x="383997" y="192024"/>
                  </a:lnTo>
                  <a:lnTo>
                    <a:pt x="378926" y="236051"/>
                  </a:lnTo>
                  <a:lnTo>
                    <a:pt x="364483" y="276468"/>
                  </a:lnTo>
                  <a:lnTo>
                    <a:pt x="341819" y="312122"/>
                  </a:lnTo>
                  <a:lnTo>
                    <a:pt x="312086" y="341860"/>
                  </a:lnTo>
                  <a:lnTo>
                    <a:pt x="276437" y="364529"/>
                  </a:lnTo>
                  <a:lnTo>
                    <a:pt x="236024" y="378976"/>
                  </a:lnTo>
                  <a:lnTo>
                    <a:pt x="191998" y="384048"/>
                  </a:lnTo>
                  <a:lnTo>
                    <a:pt x="147976" y="378976"/>
                  </a:lnTo>
                  <a:lnTo>
                    <a:pt x="107564" y="364529"/>
                  </a:lnTo>
                  <a:lnTo>
                    <a:pt x="71915" y="341860"/>
                  </a:lnTo>
                  <a:lnTo>
                    <a:pt x="42181" y="312122"/>
                  </a:lnTo>
                  <a:lnTo>
                    <a:pt x="19515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/>
          <p:cNvSpPr txBox="1"/>
          <p:nvPr/>
        </p:nvSpPr>
        <p:spPr>
          <a:xfrm>
            <a:off x="791362" y="3615309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158036" y="3529329"/>
            <a:ext cx="143827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Gdzie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proces</a:t>
            </a:r>
            <a:r>
              <a:rPr dirty="0" sz="1100" spc="5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czeka?</a:t>
            </a:r>
            <a:endParaRPr sz="11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158036" y="3856990"/>
            <a:ext cx="218821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Na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dane,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decyzję,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akceptację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czy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człowieka?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4346194" y="3386073"/>
            <a:ext cx="3625215" cy="772160"/>
            <a:chOff x="4346194" y="3386073"/>
            <a:chExt cx="3625215" cy="772160"/>
          </a:xfrm>
        </p:grpSpPr>
        <p:sp>
          <p:nvSpPr>
            <p:cNvPr id="42" name="object 42"/>
            <p:cNvSpPr/>
            <p:nvPr/>
          </p:nvSpPr>
          <p:spPr>
            <a:xfrm>
              <a:off x="4352544" y="3392423"/>
              <a:ext cx="3612515" cy="759460"/>
            </a:xfrm>
            <a:custGeom>
              <a:avLst/>
              <a:gdLst/>
              <a:ahLst/>
              <a:cxnLst/>
              <a:rect l="l" t="t" r="r" b="b"/>
              <a:pathLst>
                <a:path w="3612515" h="759460">
                  <a:moveTo>
                    <a:pt x="3520566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667512"/>
                  </a:lnTo>
                  <a:lnTo>
                    <a:pt x="7179" y="703123"/>
                  </a:lnTo>
                  <a:lnTo>
                    <a:pt x="26765" y="732186"/>
                  </a:lnTo>
                  <a:lnTo>
                    <a:pt x="55828" y="751772"/>
                  </a:lnTo>
                  <a:lnTo>
                    <a:pt x="91439" y="758951"/>
                  </a:lnTo>
                  <a:lnTo>
                    <a:pt x="3520566" y="758951"/>
                  </a:lnTo>
                  <a:lnTo>
                    <a:pt x="3556178" y="751772"/>
                  </a:lnTo>
                  <a:lnTo>
                    <a:pt x="3585241" y="732186"/>
                  </a:lnTo>
                  <a:lnTo>
                    <a:pt x="3604827" y="703123"/>
                  </a:lnTo>
                  <a:lnTo>
                    <a:pt x="3612006" y="667512"/>
                  </a:lnTo>
                  <a:lnTo>
                    <a:pt x="3612006" y="91439"/>
                  </a:lnTo>
                  <a:lnTo>
                    <a:pt x="3604827" y="55828"/>
                  </a:lnTo>
                  <a:lnTo>
                    <a:pt x="3585241" y="26765"/>
                  </a:lnTo>
                  <a:lnTo>
                    <a:pt x="3556178" y="7179"/>
                  </a:lnTo>
                  <a:lnTo>
                    <a:pt x="35205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4352544" y="3392423"/>
              <a:ext cx="3612515" cy="759460"/>
            </a:xfrm>
            <a:custGeom>
              <a:avLst/>
              <a:gdLst/>
              <a:ahLst/>
              <a:cxnLst/>
              <a:rect l="l" t="t" r="r" b="b"/>
              <a:pathLst>
                <a:path w="3612515" h="759460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566" y="0"/>
                  </a:lnTo>
                  <a:lnTo>
                    <a:pt x="3556178" y="7179"/>
                  </a:lnTo>
                  <a:lnTo>
                    <a:pt x="3585241" y="26765"/>
                  </a:lnTo>
                  <a:lnTo>
                    <a:pt x="3604827" y="55828"/>
                  </a:lnTo>
                  <a:lnTo>
                    <a:pt x="3612006" y="91439"/>
                  </a:lnTo>
                  <a:lnTo>
                    <a:pt x="3612006" y="667512"/>
                  </a:lnTo>
                  <a:lnTo>
                    <a:pt x="3604827" y="703123"/>
                  </a:lnTo>
                  <a:lnTo>
                    <a:pt x="3585241" y="732186"/>
                  </a:lnTo>
                  <a:lnTo>
                    <a:pt x="3556178" y="751772"/>
                  </a:lnTo>
                  <a:lnTo>
                    <a:pt x="3520566" y="758951"/>
                  </a:lnTo>
                  <a:lnTo>
                    <a:pt x="91439" y="758951"/>
                  </a:lnTo>
                  <a:lnTo>
                    <a:pt x="55828" y="751772"/>
                  </a:lnTo>
                  <a:lnTo>
                    <a:pt x="26765" y="732186"/>
                  </a:lnTo>
                  <a:lnTo>
                    <a:pt x="7179" y="703123"/>
                  </a:lnTo>
                  <a:lnTo>
                    <a:pt x="0" y="667512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4480560" y="3575303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/>
            <p:cNvSpPr/>
            <p:nvPr/>
          </p:nvSpPr>
          <p:spPr>
            <a:xfrm>
              <a:off x="4480560" y="3575303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6" name="object 46"/>
          <p:cNvSpPr txBox="1"/>
          <p:nvPr/>
        </p:nvSpPr>
        <p:spPr>
          <a:xfrm>
            <a:off x="4613909" y="3615309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3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980559" y="3529329"/>
            <a:ext cx="156273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Gdzie</a:t>
            </a:r>
            <a:r>
              <a:rPr dirty="0" sz="1100" spc="7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powstają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błędy?</a:t>
            </a:r>
            <a:endParaRPr sz="11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980559" y="3856990"/>
            <a:ext cx="210883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Czy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poprawki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są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częścią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codziennej</a:t>
            </a:r>
            <a:r>
              <a:rPr dirty="0" sz="85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pracy?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8168385" y="3386073"/>
            <a:ext cx="3625215" cy="772160"/>
            <a:chOff x="8168385" y="3386073"/>
            <a:chExt cx="3625215" cy="772160"/>
          </a:xfrm>
        </p:grpSpPr>
        <p:sp>
          <p:nvSpPr>
            <p:cNvPr id="50" name="object 50"/>
            <p:cNvSpPr/>
            <p:nvPr/>
          </p:nvSpPr>
          <p:spPr>
            <a:xfrm>
              <a:off x="8174735" y="3392423"/>
              <a:ext cx="3612515" cy="759460"/>
            </a:xfrm>
            <a:custGeom>
              <a:avLst/>
              <a:gdLst/>
              <a:ahLst/>
              <a:cxnLst/>
              <a:rect l="l" t="t" r="r" b="b"/>
              <a:pathLst>
                <a:path w="3612515" h="759460">
                  <a:moveTo>
                    <a:pt x="3520567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667512"/>
                  </a:lnTo>
                  <a:lnTo>
                    <a:pt x="7179" y="703123"/>
                  </a:lnTo>
                  <a:lnTo>
                    <a:pt x="26765" y="732186"/>
                  </a:lnTo>
                  <a:lnTo>
                    <a:pt x="55828" y="751772"/>
                  </a:lnTo>
                  <a:lnTo>
                    <a:pt x="91440" y="758951"/>
                  </a:lnTo>
                  <a:lnTo>
                    <a:pt x="3520567" y="758951"/>
                  </a:lnTo>
                  <a:lnTo>
                    <a:pt x="3556178" y="751772"/>
                  </a:lnTo>
                  <a:lnTo>
                    <a:pt x="3585241" y="732186"/>
                  </a:lnTo>
                  <a:lnTo>
                    <a:pt x="3604827" y="703123"/>
                  </a:lnTo>
                  <a:lnTo>
                    <a:pt x="3612007" y="667512"/>
                  </a:lnTo>
                  <a:lnTo>
                    <a:pt x="3612007" y="91439"/>
                  </a:lnTo>
                  <a:lnTo>
                    <a:pt x="3604827" y="55828"/>
                  </a:lnTo>
                  <a:lnTo>
                    <a:pt x="3585241" y="26765"/>
                  </a:lnTo>
                  <a:lnTo>
                    <a:pt x="3556178" y="7179"/>
                  </a:lnTo>
                  <a:lnTo>
                    <a:pt x="352056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8174735" y="3392423"/>
              <a:ext cx="3612515" cy="759460"/>
            </a:xfrm>
            <a:custGeom>
              <a:avLst/>
              <a:gdLst/>
              <a:ahLst/>
              <a:cxnLst/>
              <a:rect l="l" t="t" r="r" b="b"/>
              <a:pathLst>
                <a:path w="3612515" h="759460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567" y="0"/>
                  </a:lnTo>
                  <a:lnTo>
                    <a:pt x="3556178" y="7179"/>
                  </a:lnTo>
                  <a:lnTo>
                    <a:pt x="3585241" y="26765"/>
                  </a:lnTo>
                  <a:lnTo>
                    <a:pt x="3604827" y="55828"/>
                  </a:lnTo>
                  <a:lnTo>
                    <a:pt x="3612007" y="91439"/>
                  </a:lnTo>
                  <a:lnTo>
                    <a:pt x="3612007" y="667512"/>
                  </a:lnTo>
                  <a:lnTo>
                    <a:pt x="3604827" y="703123"/>
                  </a:lnTo>
                  <a:lnTo>
                    <a:pt x="3585241" y="732186"/>
                  </a:lnTo>
                  <a:lnTo>
                    <a:pt x="3556178" y="751772"/>
                  </a:lnTo>
                  <a:lnTo>
                    <a:pt x="3520567" y="758951"/>
                  </a:lnTo>
                  <a:lnTo>
                    <a:pt x="91440" y="758951"/>
                  </a:lnTo>
                  <a:lnTo>
                    <a:pt x="55828" y="751772"/>
                  </a:lnTo>
                  <a:lnTo>
                    <a:pt x="26765" y="732186"/>
                  </a:lnTo>
                  <a:lnTo>
                    <a:pt x="7179" y="703123"/>
                  </a:lnTo>
                  <a:lnTo>
                    <a:pt x="0" y="667512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/>
            <p:cNvSpPr/>
            <p:nvPr/>
          </p:nvSpPr>
          <p:spPr>
            <a:xfrm>
              <a:off x="8302751" y="3575303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/>
            <p:cNvSpPr/>
            <p:nvPr/>
          </p:nvSpPr>
          <p:spPr>
            <a:xfrm>
              <a:off x="8302751" y="3575303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4" name="object 54"/>
          <p:cNvSpPr txBox="1"/>
          <p:nvPr/>
        </p:nvSpPr>
        <p:spPr>
          <a:xfrm>
            <a:off x="8436609" y="3615309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803385" y="3539109"/>
            <a:ext cx="179832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Co</a:t>
            </a:r>
            <a:r>
              <a:rPr dirty="0" sz="1000" spc="-1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jest</a:t>
            </a:r>
            <a:r>
              <a:rPr dirty="0" sz="1000" spc="-1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ręczne</a:t>
            </a:r>
            <a:r>
              <a:rPr dirty="0" sz="1000" spc="-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i</a:t>
            </a:r>
            <a:r>
              <a:rPr dirty="0" sz="1000" spc="-1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007DB8"/>
                </a:solidFill>
                <a:latin typeface="Arial"/>
                <a:cs typeface="Arial"/>
              </a:rPr>
              <a:t>powtarzalne?</a:t>
            </a:r>
            <a:endParaRPr sz="10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803385" y="3856990"/>
            <a:ext cx="264033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Które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czynności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można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uprościć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lub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zautomatyzować?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4346194" y="4327905"/>
            <a:ext cx="3625215" cy="772160"/>
            <a:chOff x="4346194" y="4327905"/>
            <a:chExt cx="3625215" cy="772160"/>
          </a:xfrm>
        </p:grpSpPr>
        <p:sp>
          <p:nvSpPr>
            <p:cNvPr id="58" name="object 58"/>
            <p:cNvSpPr/>
            <p:nvPr/>
          </p:nvSpPr>
          <p:spPr>
            <a:xfrm>
              <a:off x="4352544" y="4334255"/>
              <a:ext cx="3612515" cy="759460"/>
            </a:xfrm>
            <a:custGeom>
              <a:avLst/>
              <a:gdLst/>
              <a:ahLst/>
              <a:cxnLst/>
              <a:rect l="l" t="t" r="r" b="b"/>
              <a:pathLst>
                <a:path w="3612515" h="759460">
                  <a:moveTo>
                    <a:pt x="3520566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667512"/>
                  </a:lnTo>
                  <a:lnTo>
                    <a:pt x="7179" y="703123"/>
                  </a:lnTo>
                  <a:lnTo>
                    <a:pt x="26765" y="732186"/>
                  </a:lnTo>
                  <a:lnTo>
                    <a:pt x="55828" y="751772"/>
                  </a:lnTo>
                  <a:lnTo>
                    <a:pt x="91439" y="758952"/>
                  </a:lnTo>
                  <a:lnTo>
                    <a:pt x="3520566" y="758952"/>
                  </a:lnTo>
                  <a:lnTo>
                    <a:pt x="3556125" y="751772"/>
                  </a:lnTo>
                  <a:lnTo>
                    <a:pt x="3585194" y="732186"/>
                  </a:lnTo>
                  <a:lnTo>
                    <a:pt x="3604809" y="703123"/>
                  </a:lnTo>
                  <a:lnTo>
                    <a:pt x="3612006" y="667512"/>
                  </a:lnTo>
                  <a:lnTo>
                    <a:pt x="3612006" y="91440"/>
                  </a:lnTo>
                  <a:lnTo>
                    <a:pt x="3604809" y="55828"/>
                  </a:lnTo>
                  <a:lnTo>
                    <a:pt x="3585194" y="26765"/>
                  </a:lnTo>
                  <a:lnTo>
                    <a:pt x="3556125" y="7179"/>
                  </a:lnTo>
                  <a:lnTo>
                    <a:pt x="35205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/>
            <p:cNvSpPr/>
            <p:nvPr/>
          </p:nvSpPr>
          <p:spPr>
            <a:xfrm>
              <a:off x="4352544" y="4334255"/>
              <a:ext cx="3612515" cy="759460"/>
            </a:xfrm>
            <a:custGeom>
              <a:avLst/>
              <a:gdLst/>
              <a:ahLst/>
              <a:cxnLst/>
              <a:rect l="l" t="t" r="r" b="b"/>
              <a:pathLst>
                <a:path w="3612515" h="759460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566" y="0"/>
                  </a:lnTo>
                  <a:lnTo>
                    <a:pt x="3556125" y="7179"/>
                  </a:lnTo>
                  <a:lnTo>
                    <a:pt x="3585194" y="26765"/>
                  </a:lnTo>
                  <a:lnTo>
                    <a:pt x="3604809" y="55828"/>
                  </a:lnTo>
                  <a:lnTo>
                    <a:pt x="3612006" y="91440"/>
                  </a:lnTo>
                  <a:lnTo>
                    <a:pt x="3612006" y="667512"/>
                  </a:lnTo>
                  <a:lnTo>
                    <a:pt x="3604809" y="703123"/>
                  </a:lnTo>
                  <a:lnTo>
                    <a:pt x="3585194" y="732186"/>
                  </a:lnTo>
                  <a:lnTo>
                    <a:pt x="3556125" y="751772"/>
                  </a:lnTo>
                  <a:lnTo>
                    <a:pt x="3520566" y="758952"/>
                  </a:lnTo>
                  <a:lnTo>
                    <a:pt x="91439" y="758952"/>
                  </a:lnTo>
                  <a:lnTo>
                    <a:pt x="55828" y="751772"/>
                  </a:lnTo>
                  <a:lnTo>
                    <a:pt x="26765" y="732186"/>
                  </a:lnTo>
                  <a:lnTo>
                    <a:pt x="7179" y="703123"/>
                  </a:lnTo>
                  <a:lnTo>
                    <a:pt x="0" y="66751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/>
            <p:cNvSpPr/>
            <p:nvPr/>
          </p:nvSpPr>
          <p:spPr>
            <a:xfrm>
              <a:off x="4480560" y="45171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1897" y="0"/>
                  </a:moveTo>
                  <a:lnTo>
                    <a:pt x="147916" y="5071"/>
                  </a:lnTo>
                  <a:lnTo>
                    <a:pt x="107533" y="19518"/>
                  </a:lnTo>
                  <a:lnTo>
                    <a:pt x="71901" y="42187"/>
                  </a:lnTo>
                  <a:lnTo>
                    <a:pt x="42177" y="71925"/>
                  </a:lnTo>
                  <a:lnTo>
                    <a:pt x="19515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44"/>
                  </a:lnTo>
                  <a:lnTo>
                    <a:pt x="19515" y="276443"/>
                  </a:lnTo>
                  <a:lnTo>
                    <a:pt x="42177" y="312072"/>
                  </a:lnTo>
                  <a:lnTo>
                    <a:pt x="71901" y="341783"/>
                  </a:lnTo>
                  <a:lnTo>
                    <a:pt x="107533" y="364427"/>
                  </a:lnTo>
                  <a:lnTo>
                    <a:pt x="147916" y="378856"/>
                  </a:lnTo>
                  <a:lnTo>
                    <a:pt x="191897" y="383920"/>
                  </a:lnTo>
                  <a:lnTo>
                    <a:pt x="235924" y="378856"/>
                  </a:lnTo>
                  <a:lnTo>
                    <a:pt x="276341" y="364427"/>
                  </a:lnTo>
                  <a:lnTo>
                    <a:pt x="311995" y="341783"/>
                  </a:lnTo>
                  <a:lnTo>
                    <a:pt x="341733" y="312072"/>
                  </a:lnTo>
                  <a:lnTo>
                    <a:pt x="364402" y="276443"/>
                  </a:lnTo>
                  <a:lnTo>
                    <a:pt x="378849" y="236044"/>
                  </a:lnTo>
                  <a:lnTo>
                    <a:pt x="383920" y="192024"/>
                  </a:lnTo>
                  <a:lnTo>
                    <a:pt x="378849" y="147996"/>
                  </a:lnTo>
                  <a:lnTo>
                    <a:pt x="364402" y="107579"/>
                  </a:lnTo>
                  <a:lnTo>
                    <a:pt x="341733" y="71925"/>
                  </a:lnTo>
                  <a:lnTo>
                    <a:pt x="311995" y="42187"/>
                  </a:lnTo>
                  <a:lnTo>
                    <a:pt x="276341" y="19518"/>
                  </a:lnTo>
                  <a:lnTo>
                    <a:pt x="235924" y="5071"/>
                  </a:lnTo>
                  <a:lnTo>
                    <a:pt x="191897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/>
            <p:cNvSpPr/>
            <p:nvPr/>
          </p:nvSpPr>
          <p:spPr>
            <a:xfrm>
              <a:off x="4480560" y="45171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5" y="107579"/>
                  </a:lnTo>
                  <a:lnTo>
                    <a:pt x="42177" y="71925"/>
                  </a:lnTo>
                  <a:lnTo>
                    <a:pt x="71901" y="42187"/>
                  </a:lnTo>
                  <a:lnTo>
                    <a:pt x="107533" y="19518"/>
                  </a:lnTo>
                  <a:lnTo>
                    <a:pt x="147916" y="5071"/>
                  </a:lnTo>
                  <a:lnTo>
                    <a:pt x="191897" y="0"/>
                  </a:lnTo>
                  <a:lnTo>
                    <a:pt x="235924" y="5071"/>
                  </a:lnTo>
                  <a:lnTo>
                    <a:pt x="276341" y="19518"/>
                  </a:lnTo>
                  <a:lnTo>
                    <a:pt x="311995" y="42187"/>
                  </a:lnTo>
                  <a:lnTo>
                    <a:pt x="341733" y="71925"/>
                  </a:lnTo>
                  <a:lnTo>
                    <a:pt x="364402" y="107579"/>
                  </a:lnTo>
                  <a:lnTo>
                    <a:pt x="378849" y="147996"/>
                  </a:lnTo>
                  <a:lnTo>
                    <a:pt x="383920" y="192024"/>
                  </a:lnTo>
                  <a:lnTo>
                    <a:pt x="378849" y="236044"/>
                  </a:lnTo>
                  <a:lnTo>
                    <a:pt x="364402" y="276443"/>
                  </a:lnTo>
                  <a:lnTo>
                    <a:pt x="341733" y="312072"/>
                  </a:lnTo>
                  <a:lnTo>
                    <a:pt x="311995" y="341783"/>
                  </a:lnTo>
                  <a:lnTo>
                    <a:pt x="276341" y="364427"/>
                  </a:lnTo>
                  <a:lnTo>
                    <a:pt x="235924" y="378856"/>
                  </a:lnTo>
                  <a:lnTo>
                    <a:pt x="191897" y="383920"/>
                  </a:lnTo>
                  <a:lnTo>
                    <a:pt x="147916" y="378856"/>
                  </a:lnTo>
                  <a:lnTo>
                    <a:pt x="107533" y="364427"/>
                  </a:lnTo>
                  <a:lnTo>
                    <a:pt x="71901" y="341783"/>
                  </a:lnTo>
                  <a:lnTo>
                    <a:pt x="42177" y="312072"/>
                  </a:lnTo>
                  <a:lnTo>
                    <a:pt x="19515" y="276443"/>
                  </a:lnTo>
                  <a:lnTo>
                    <a:pt x="5071" y="236044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2" name="object 62"/>
          <p:cNvSpPr txBox="1"/>
          <p:nvPr/>
        </p:nvSpPr>
        <p:spPr>
          <a:xfrm>
            <a:off x="4613909" y="4557522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7</a:t>
            </a:r>
            <a:endParaRPr sz="13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4980559" y="4481322"/>
            <a:ext cx="279273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Po</a:t>
            </a:r>
            <a:r>
              <a:rPr dirty="0" sz="1000" spc="-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czym</a:t>
            </a:r>
            <a:r>
              <a:rPr dirty="0" sz="1000" spc="-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poznajemy,</a:t>
            </a:r>
            <a:r>
              <a:rPr dirty="0" sz="1000" spc="-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że</a:t>
            </a:r>
            <a:r>
              <a:rPr dirty="0" sz="1000" spc="-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proces</a:t>
            </a:r>
            <a:r>
              <a:rPr dirty="0" sz="1000" spc="-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działa</a:t>
            </a:r>
            <a:r>
              <a:rPr dirty="0" sz="1000" spc="-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007DB8"/>
                </a:solidFill>
                <a:latin typeface="Arial"/>
                <a:cs typeface="Arial"/>
              </a:rPr>
              <a:t>dobrze?</a:t>
            </a:r>
            <a:endParaRPr sz="10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026533" y="4749545"/>
            <a:ext cx="2522220" cy="2489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Bez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tej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odpowiedzi</a:t>
            </a:r>
            <a:r>
              <a:rPr dirty="0" sz="85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ma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skutecznej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optymalizacji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450">
              <a:latin typeface="Arial"/>
              <a:cs typeface="Arial"/>
            </a:endParaRPr>
          </a:p>
        </p:txBody>
      </p:sp>
      <p:grpSp>
        <p:nvGrpSpPr>
          <p:cNvPr id="65" name="object 65"/>
          <p:cNvGrpSpPr/>
          <p:nvPr/>
        </p:nvGrpSpPr>
        <p:grpSpPr>
          <a:xfrm>
            <a:off x="523377" y="5269113"/>
            <a:ext cx="11142345" cy="617855"/>
            <a:chOff x="523377" y="5269113"/>
            <a:chExt cx="11142345" cy="617855"/>
          </a:xfrm>
        </p:grpSpPr>
        <p:sp>
          <p:nvSpPr>
            <p:cNvPr id="66" name="object 66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11036681" y="0"/>
                  </a:moveTo>
                  <a:lnTo>
                    <a:pt x="91452" y="0"/>
                  </a:lnTo>
                  <a:lnTo>
                    <a:pt x="55855" y="7179"/>
                  </a:lnTo>
                  <a:lnTo>
                    <a:pt x="26785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12140"/>
                  </a:lnTo>
                  <a:lnTo>
                    <a:pt x="7186" y="547739"/>
                  </a:lnTo>
                  <a:lnTo>
                    <a:pt x="26785" y="576813"/>
                  </a:lnTo>
                  <a:lnTo>
                    <a:pt x="55855" y="596416"/>
                  </a:lnTo>
                  <a:lnTo>
                    <a:pt x="91452" y="603605"/>
                  </a:lnTo>
                  <a:lnTo>
                    <a:pt x="11036681" y="603605"/>
                  </a:lnTo>
                  <a:lnTo>
                    <a:pt x="11072312" y="596416"/>
                  </a:lnTo>
                  <a:lnTo>
                    <a:pt x="11101419" y="576813"/>
                  </a:lnTo>
                  <a:lnTo>
                    <a:pt x="11121048" y="547739"/>
                  </a:lnTo>
                  <a:lnTo>
                    <a:pt x="11128248" y="512140"/>
                  </a:lnTo>
                  <a:lnTo>
                    <a:pt x="11128248" y="91440"/>
                  </a:lnTo>
                  <a:lnTo>
                    <a:pt x="11121048" y="55828"/>
                  </a:lnTo>
                  <a:lnTo>
                    <a:pt x="11101419" y="26765"/>
                  </a:lnTo>
                  <a:lnTo>
                    <a:pt x="11072312" y="7179"/>
                  </a:lnTo>
                  <a:lnTo>
                    <a:pt x="11036681" y="0"/>
                  </a:lnTo>
                  <a:close/>
                </a:path>
              </a:pathLst>
            </a:custGeom>
            <a:solidFill>
              <a:srgbClr val="F4F9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0" y="91440"/>
                  </a:moveTo>
                  <a:lnTo>
                    <a:pt x="7186" y="55828"/>
                  </a:lnTo>
                  <a:lnTo>
                    <a:pt x="26785" y="26765"/>
                  </a:lnTo>
                  <a:lnTo>
                    <a:pt x="55855" y="7179"/>
                  </a:lnTo>
                  <a:lnTo>
                    <a:pt x="91452" y="0"/>
                  </a:lnTo>
                  <a:lnTo>
                    <a:pt x="11036681" y="0"/>
                  </a:lnTo>
                  <a:lnTo>
                    <a:pt x="11072312" y="7179"/>
                  </a:lnTo>
                  <a:lnTo>
                    <a:pt x="11101419" y="26765"/>
                  </a:lnTo>
                  <a:lnTo>
                    <a:pt x="11121048" y="55828"/>
                  </a:lnTo>
                  <a:lnTo>
                    <a:pt x="11128248" y="91440"/>
                  </a:lnTo>
                  <a:lnTo>
                    <a:pt x="11128248" y="512140"/>
                  </a:lnTo>
                  <a:lnTo>
                    <a:pt x="11121048" y="547739"/>
                  </a:lnTo>
                  <a:lnTo>
                    <a:pt x="11101419" y="576813"/>
                  </a:lnTo>
                  <a:lnTo>
                    <a:pt x="11072312" y="596416"/>
                  </a:lnTo>
                  <a:lnTo>
                    <a:pt x="11036681" y="603605"/>
                  </a:lnTo>
                  <a:lnTo>
                    <a:pt x="91452" y="603605"/>
                  </a:lnTo>
                  <a:lnTo>
                    <a:pt x="55855" y="596416"/>
                  </a:lnTo>
                  <a:lnTo>
                    <a:pt x="26785" y="576813"/>
                  </a:lnTo>
                  <a:lnTo>
                    <a:pt x="7186" y="547739"/>
                  </a:lnTo>
                  <a:lnTo>
                    <a:pt x="0" y="512140"/>
                  </a:lnTo>
                  <a:lnTo>
                    <a:pt x="0" y="91440"/>
                  </a:lnTo>
                  <a:close/>
                </a:path>
              </a:pathLst>
            </a:custGeom>
            <a:ln w="13949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8" name="object 68"/>
          <p:cNvSpPr txBox="1"/>
          <p:nvPr/>
        </p:nvSpPr>
        <p:spPr>
          <a:xfrm>
            <a:off x="871524" y="5539536"/>
            <a:ext cx="10024110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>
                <a:latin typeface="Arial"/>
                <a:cs typeface="Arial"/>
              </a:rPr>
              <a:t>Szczególnie</a:t>
            </a:r>
            <a:r>
              <a:rPr dirty="0" sz="1300" spc="-3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ważne</a:t>
            </a:r>
            <a:r>
              <a:rPr dirty="0" sz="1300" spc="-3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są</a:t>
            </a:r>
            <a:r>
              <a:rPr dirty="0" sz="1300" spc="-5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pytania</a:t>
            </a:r>
            <a:r>
              <a:rPr dirty="0" sz="1300" spc="-3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o</a:t>
            </a:r>
            <a:r>
              <a:rPr dirty="0" sz="1300" spc="-5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oczekiwanie,</a:t>
            </a:r>
            <a:r>
              <a:rPr dirty="0" sz="1300" spc="-1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błędy,</a:t>
            </a:r>
            <a:r>
              <a:rPr dirty="0" sz="1300" spc="-2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ręczną</a:t>
            </a:r>
            <a:r>
              <a:rPr dirty="0" sz="1300" spc="-4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pracę</a:t>
            </a:r>
            <a:r>
              <a:rPr dirty="0" sz="1300" spc="-3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i</a:t>
            </a:r>
            <a:r>
              <a:rPr dirty="0" sz="1300" spc="-6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mierniki</a:t>
            </a:r>
            <a:r>
              <a:rPr dirty="0" sz="1300" spc="-35">
                <a:latin typeface="Arial"/>
                <a:cs typeface="Arial"/>
              </a:rPr>
              <a:t> </a:t>
            </a:r>
            <a:r>
              <a:rPr dirty="0" sz="1300" spc="-10">
                <a:latin typeface="Arial"/>
                <a:cs typeface="Arial"/>
              </a:rPr>
              <a:t>skuteczności,</a:t>
            </a:r>
            <a:r>
              <a:rPr dirty="0" sz="1300" spc="-1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bo</a:t>
            </a:r>
            <a:r>
              <a:rPr dirty="0" sz="1300" spc="-5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tam</a:t>
            </a:r>
            <a:r>
              <a:rPr dirty="0" sz="1300" spc="-5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najczęściej</a:t>
            </a:r>
            <a:r>
              <a:rPr dirty="0" sz="1300" spc="-2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ukrywają</a:t>
            </a:r>
            <a:r>
              <a:rPr dirty="0" sz="1300" spc="-1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się</a:t>
            </a:r>
            <a:r>
              <a:rPr dirty="0" sz="1300" spc="-5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realne</a:t>
            </a:r>
            <a:r>
              <a:rPr dirty="0" sz="1300" spc="-40">
                <a:latin typeface="Arial"/>
                <a:cs typeface="Arial"/>
              </a:rPr>
              <a:t> </a:t>
            </a:r>
            <a:r>
              <a:rPr dirty="0" sz="1300" spc="-10">
                <a:latin typeface="Arial"/>
                <a:cs typeface="Arial"/>
              </a:rPr>
              <a:t>koszty.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17651" y="1086358"/>
            <a:ext cx="697420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5"/>
              <a:t>As-</a:t>
            </a:r>
            <a:r>
              <a:rPr dirty="0" sz="2400"/>
              <a:t>Is</a:t>
            </a:r>
            <a:r>
              <a:rPr dirty="0" sz="2400" spc="-30"/>
              <a:t> </a:t>
            </a:r>
            <a:r>
              <a:rPr dirty="0" sz="2400"/>
              <a:t>→</a:t>
            </a:r>
            <a:r>
              <a:rPr dirty="0" sz="2400" spc="-20"/>
              <a:t> </a:t>
            </a:r>
            <a:r>
              <a:rPr dirty="0" sz="2400"/>
              <a:t>straty</a:t>
            </a:r>
            <a:r>
              <a:rPr dirty="0" sz="2400" spc="-20"/>
              <a:t> </a:t>
            </a:r>
            <a:r>
              <a:rPr dirty="0" sz="2400"/>
              <a:t>→</a:t>
            </a:r>
            <a:r>
              <a:rPr dirty="0" sz="2400" spc="-30"/>
              <a:t> </a:t>
            </a:r>
            <a:r>
              <a:rPr dirty="0" sz="2400" spc="-20"/>
              <a:t>To-</a:t>
            </a:r>
            <a:r>
              <a:rPr dirty="0" sz="2400"/>
              <a:t>Be</a:t>
            </a:r>
            <a:r>
              <a:rPr dirty="0" sz="2400" spc="-25"/>
              <a:t> </a:t>
            </a:r>
            <a:r>
              <a:rPr dirty="0" sz="2400"/>
              <a:t>→</a:t>
            </a:r>
            <a:r>
              <a:rPr dirty="0" sz="2400" spc="-25"/>
              <a:t> </a:t>
            </a:r>
            <a:r>
              <a:rPr dirty="0" sz="2400"/>
              <a:t>automatyzacja</a:t>
            </a:r>
            <a:r>
              <a:rPr dirty="0" sz="2400" spc="15"/>
              <a:t> </a:t>
            </a:r>
            <a:r>
              <a:rPr dirty="0" sz="2400"/>
              <a:t>→</a:t>
            </a:r>
            <a:r>
              <a:rPr dirty="0" sz="2400" spc="-30"/>
              <a:t> </a:t>
            </a:r>
            <a:r>
              <a:rPr dirty="0" sz="2400" spc="-25"/>
              <a:t>KPI</a:t>
            </a:r>
            <a:endParaRPr sz="2400"/>
          </a:p>
        </p:txBody>
      </p:sp>
      <p:grpSp>
        <p:nvGrpSpPr>
          <p:cNvPr id="3" name="object 3"/>
          <p:cNvGrpSpPr/>
          <p:nvPr/>
        </p:nvGrpSpPr>
        <p:grpSpPr>
          <a:xfrm>
            <a:off x="7810507" y="943363"/>
            <a:ext cx="3855720" cy="966469"/>
            <a:chOff x="7810507" y="943363"/>
            <a:chExt cx="3855720" cy="966469"/>
          </a:xfrm>
        </p:grpSpPr>
        <p:sp>
          <p:nvSpPr>
            <p:cNvPr id="4" name="object 4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3730752" y="0"/>
                  </a:moveTo>
                  <a:lnTo>
                    <a:pt x="109727" y="0"/>
                  </a:lnTo>
                  <a:lnTo>
                    <a:pt x="67026" y="8626"/>
                  </a:lnTo>
                  <a:lnTo>
                    <a:pt x="32146" y="32146"/>
                  </a:lnTo>
                  <a:lnTo>
                    <a:pt x="8626" y="67026"/>
                  </a:lnTo>
                  <a:lnTo>
                    <a:pt x="0" y="109727"/>
                  </a:lnTo>
                  <a:lnTo>
                    <a:pt x="0" y="841248"/>
                  </a:lnTo>
                  <a:lnTo>
                    <a:pt x="8626" y="883949"/>
                  </a:lnTo>
                  <a:lnTo>
                    <a:pt x="32146" y="918829"/>
                  </a:lnTo>
                  <a:lnTo>
                    <a:pt x="67026" y="942349"/>
                  </a:lnTo>
                  <a:lnTo>
                    <a:pt x="109727" y="950976"/>
                  </a:lnTo>
                  <a:lnTo>
                    <a:pt x="3730752" y="950976"/>
                  </a:lnTo>
                  <a:lnTo>
                    <a:pt x="3773453" y="942349"/>
                  </a:lnTo>
                  <a:lnTo>
                    <a:pt x="3808333" y="918829"/>
                  </a:lnTo>
                  <a:lnTo>
                    <a:pt x="3831853" y="883949"/>
                  </a:lnTo>
                  <a:lnTo>
                    <a:pt x="3840479" y="841248"/>
                  </a:lnTo>
                  <a:lnTo>
                    <a:pt x="3840479" y="109727"/>
                  </a:lnTo>
                  <a:lnTo>
                    <a:pt x="3831853" y="67026"/>
                  </a:lnTo>
                  <a:lnTo>
                    <a:pt x="3808333" y="32146"/>
                  </a:lnTo>
                  <a:lnTo>
                    <a:pt x="3773453" y="8626"/>
                  </a:lnTo>
                  <a:lnTo>
                    <a:pt x="3730752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0" y="109727"/>
                  </a:moveTo>
                  <a:lnTo>
                    <a:pt x="8626" y="67026"/>
                  </a:lnTo>
                  <a:lnTo>
                    <a:pt x="32146" y="32146"/>
                  </a:lnTo>
                  <a:lnTo>
                    <a:pt x="67026" y="8626"/>
                  </a:lnTo>
                  <a:lnTo>
                    <a:pt x="109727" y="0"/>
                  </a:lnTo>
                  <a:lnTo>
                    <a:pt x="3730752" y="0"/>
                  </a:lnTo>
                  <a:lnTo>
                    <a:pt x="3773453" y="8626"/>
                  </a:lnTo>
                  <a:lnTo>
                    <a:pt x="3808333" y="32146"/>
                  </a:lnTo>
                  <a:lnTo>
                    <a:pt x="3831853" y="67026"/>
                  </a:lnTo>
                  <a:lnTo>
                    <a:pt x="3840479" y="109727"/>
                  </a:lnTo>
                  <a:lnTo>
                    <a:pt x="3840479" y="841248"/>
                  </a:lnTo>
                  <a:lnTo>
                    <a:pt x="3831853" y="883949"/>
                  </a:lnTo>
                  <a:lnTo>
                    <a:pt x="3808333" y="918829"/>
                  </a:lnTo>
                  <a:lnTo>
                    <a:pt x="3773453" y="942349"/>
                  </a:lnTo>
                  <a:lnTo>
                    <a:pt x="3730752" y="950976"/>
                  </a:lnTo>
                  <a:lnTo>
                    <a:pt x="109727" y="950976"/>
                  </a:lnTo>
                  <a:lnTo>
                    <a:pt x="67026" y="942349"/>
                  </a:lnTo>
                  <a:lnTo>
                    <a:pt x="32146" y="918829"/>
                  </a:lnTo>
                  <a:lnTo>
                    <a:pt x="8626" y="883949"/>
                  </a:lnTo>
                  <a:lnTo>
                    <a:pt x="0" y="841248"/>
                  </a:lnTo>
                  <a:lnTo>
                    <a:pt x="0" y="109727"/>
                  </a:lnTo>
                  <a:close/>
                </a:path>
              </a:pathLst>
            </a:custGeom>
            <a:ln w="15224">
              <a:solidFill>
                <a:srgbClr val="007D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8035290" y="1177797"/>
            <a:ext cx="3094355" cy="497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Automatyzacja</a:t>
            </a:r>
            <a:r>
              <a:rPr dirty="0" sz="1550" spc="-3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ma</a:t>
            </a:r>
            <a:r>
              <a:rPr dirty="0" sz="1550" spc="-3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sens</a:t>
            </a:r>
            <a:r>
              <a:rPr dirty="0" sz="1550" spc="-5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dopiero</a:t>
            </a:r>
            <a:r>
              <a:rPr dirty="0" sz="155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25">
                <a:solidFill>
                  <a:srgbClr val="007DB8"/>
                </a:solidFill>
                <a:latin typeface="Arial"/>
                <a:cs typeface="Arial"/>
              </a:rPr>
              <a:t>po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uproszczeniu</a:t>
            </a:r>
            <a:r>
              <a:rPr dirty="0" sz="1550" spc="1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procesu.</a:t>
            </a:r>
            <a:endParaRPr sz="15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27383" y="664209"/>
            <a:ext cx="13843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solidFill>
                  <a:srgbClr val="FFFFFF"/>
                </a:solidFill>
                <a:latin typeface="Arial"/>
                <a:cs typeface="Arial"/>
              </a:rPr>
              <a:t>09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7651" y="1723085"/>
            <a:ext cx="5391150" cy="6496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Najpierw</a:t>
            </a:r>
            <a:r>
              <a:rPr dirty="0" sz="120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zobacz</a:t>
            </a:r>
            <a:r>
              <a:rPr dirty="0" sz="1200" spc="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obecny</a:t>
            </a:r>
            <a:r>
              <a:rPr dirty="0" sz="1200" spc="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proces,</a:t>
            </a:r>
            <a:r>
              <a:rPr dirty="0" sz="120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dopiero</a:t>
            </a:r>
            <a:r>
              <a:rPr dirty="0" sz="1200" spc="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potem</a:t>
            </a:r>
            <a:r>
              <a:rPr dirty="0" sz="1200" spc="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projektuj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zmianę</a:t>
            </a:r>
            <a:r>
              <a:rPr dirty="0" sz="120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1200" spc="6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mierz</a:t>
            </a:r>
            <a:r>
              <a:rPr dirty="0" sz="120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Arial"/>
                <a:cs typeface="Arial"/>
              </a:rPr>
              <a:t>efekt.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Ścieżka</a:t>
            </a:r>
            <a:r>
              <a:rPr dirty="0" sz="1500" spc="-5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od</a:t>
            </a:r>
            <a:r>
              <a:rPr dirty="0" sz="1500" spc="-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diagnozy</a:t>
            </a:r>
            <a:r>
              <a:rPr dirty="0" sz="1500" spc="-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do</a:t>
            </a:r>
            <a:r>
              <a:rPr dirty="0" sz="1500" spc="-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mierzalnego</a:t>
            </a:r>
            <a:r>
              <a:rPr dirty="0" sz="1500" spc="-6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efektu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633730" y="2599689"/>
            <a:ext cx="1795780" cy="671195"/>
            <a:chOff x="633730" y="2599689"/>
            <a:chExt cx="1795780" cy="671195"/>
          </a:xfrm>
        </p:grpSpPr>
        <p:sp>
          <p:nvSpPr>
            <p:cNvPr id="10" name="object 10"/>
            <p:cNvSpPr/>
            <p:nvPr/>
          </p:nvSpPr>
          <p:spPr>
            <a:xfrm>
              <a:off x="640080" y="2606039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80" h="658495">
                  <a:moveTo>
                    <a:pt x="1709927" y="0"/>
                  </a:moveTo>
                  <a:lnTo>
                    <a:pt x="73151" y="0"/>
                  </a:lnTo>
                  <a:lnTo>
                    <a:pt x="44678" y="5750"/>
                  </a:lnTo>
                  <a:lnTo>
                    <a:pt x="21426" y="21431"/>
                  </a:lnTo>
                  <a:lnTo>
                    <a:pt x="5748" y="44684"/>
                  </a:lnTo>
                  <a:lnTo>
                    <a:pt x="0" y="73151"/>
                  </a:lnTo>
                  <a:lnTo>
                    <a:pt x="0" y="585215"/>
                  </a:lnTo>
                  <a:lnTo>
                    <a:pt x="5748" y="613683"/>
                  </a:lnTo>
                  <a:lnTo>
                    <a:pt x="21426" y="636936"/>
                  </a:lnTo>
                  <a:lnTo>
                    <a:pt x="44678" y="652617"/>
                  </a:lnTo>
                  <a:lnTo>
                    <a:pt x="73151" y="658368"/>
                  </a:lnTo>
                  <a:lnTo>
                    <a:pt x="1709927" y="658368"/>
                  </a:lnTo>
                  <a:lnTo>
                    <a:pt x="1738395" y="652617"/>
                  </a:lnTo>
                  <a:lnTo>
                    <a:pt x="1761648" y="636936"/>
                  </a:lnTo>
                  <a:lnTo>
                    <a:pt x="1777329" y="613683"/>
                  </a:lnTo>
                  <a:lnTo>
                    <a:pt x="1783080" y="585215"/>
                  </a:lnTo>
                  <a:lnTo>
                    <a:pt x="1783080" y="73151"/>
                  </a:lnTo>
                  <a:lnTo>
                    <a:pt x="1777329" y="44684"/>
                  </a:lnTo>
                  <a:lnTo>
                    <a:pt x="1761648" y="21431"/>
                  </a:lnTo>
                  <a:lnTo>
                    <a:pt x="1738395" y="5750"/>
                  </a:lnTo>
                  <a:lnTo>
                    <a:pt x="1709927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640080" y="2606039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80" h="658495">
                  <a:moveTo>
                    <a:pt x="0" y="73151"/>
                  </a:moveTo>
                  <a:lnTo>
                    <a:pt x="5748" y="44684"/>
                  </a:lnTo>
                  <a:lnTo>
                    <a:pt x="21426" y="21431"/>
                  </a:lnTo>
                  <a:lnTo>
                    <a:pt x="44678" y="5750"/>
                  </a:lnTo>
                  <a:lnTo>
                    <a:pt x="73151" y="0"/>
                  </a:lnTo>
                  <a:lnTo>
                    <a:pt x="1709927" y="0"/>
                  </a:lnTo>
                  <a:lnTo>
                    <a:pt x="1738395" y="5750"/>
                  </a:lnTo>
                  <a:lnTo>
                    <a:pt x="1761648" y="21431"/>
                  </a:lnTo>
                  <a:lnTo>
                    <a:pt x="1777329" y="44684"/>
                  </a:lnTo>
                  <a:lnTo>
                    <a:pt x="1783080" y="73151"/>
                  </a:lnTo>
                  <a:lnTo>
                    <a:pt x="1783080" y="585215"/>
                  </a:lnTo>
                  <a:lnTo>
                    <a:pt x="1777329" y="613683"/>
                  </a:lnTo>
                  <a:lnTo>
                    <a:pt x="1761648" y="636936"/>
                  </a:lnTo>
                  <a:lnTo>
                    <a:pt x="1738395" y="652617"/>
                  </a:lnTo>
                  <a:lnTo>
                    <a:pt x="1709927" y="658368"/>
                  </a:lnTo>
                  <a:lnTo>
                    <a:pt x="73151" y="658368"/>
                  </a:lnTo>
                  <a:lnTo>
                    <a:pt x="44678" y="652617"/>
                  </a:lnTo>
                  <a:lnTo>
                    <a:pt x="21426" y="636936"/>
                  </a:lnTo>
                  <a:lnTo>
                    <a:pt x="5748" y="613683"/>
                  </a:lnTo>
                  <a:lnTo>
                    <a:pt x="0" y="585215"/>
                  </a:lnTo>
                  <a:lnTo>
                    <a:pt x="0" y="73151"/>
                  </a:lnTo>
                  <a:close/>
                </a:path>
              </a:pathLst>
            </a:custGeom>
            <a:ln w="12699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1357630" y="2802128"/>
            <a:ext cx="34798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25" b="1">
                <a:solidFill>
                  <a:srgbClr val="007DB8"/>
                </a:solidFill>
                <a:latin typeface="Arial"/>
                <a:cs typeface="Arial"/>
              </a:rPr>
              <a:t>As-Is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29001" y="2764663"/>
            <a:ext cx="20383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solidFill>
                  <a:srgbClr val="9CCD2A"/>
                </a:solidFill>
                <a:latin typeface="Arial"/>
                <a:cs typeface="Arial"/>
              </a:rPr>
              <a:t>→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627122" y="2599689"/>
            <a:ext cx="1795780" cy="671195"/>
            <a:chOff x="2627122" y="2599689"/>
            <a:chExt cx="1795780" cy="671195"/>
          </a:xfrm>
        </p:grpSpPr>
        <p:sp>
          <p:nvSpPr>
            <p:cNvPr id="15" name="object 15"/>
            <p:cNvSpPr/>
            <p:nvPr/>
          </p:nvSpPr>
          <p:spPr>
            <a:xfrm>
              <a:off x="2633472" y="2606039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5">
                  <a:moveTo>
                    <a:pt x="1709927" y="0"/>
                  </a:moveTo>
                  <a:lnTo>
                    <a:pt x="73151" y="0"/>
                  </a:lnTo>
                  <a:lnTo>
                    <a:pt x="44684" y="5750"/>
                  </a:lnTo>
                  <a:lnTo>
                    <a:pt x="21431" y="21431"/>
                  </a:lnTo>
                  <a:lnTo>
                    <a:pt x="5750" y="44684"/>
                  </a:lnTo>
                  <a:lnTo>
                    <a:pt x="0" y="73151"/>
                  </a:lnTo>
                  <a:lnTo>
                    <a:pt x="0" y="585215"/>
                  </a:lnTo>
                  <a:lnTo>
                    <a:pt x="5750" y="613683"/>
                  </a:lnTo>
                  <a:lnTo>
                    <a:pt x="21431" y="636936"/>
                  </a:lnTo>
                  <a:lnTo>
                    <a:pt x="44684" y="652617"/>
                  </a:lnTo>
                  <a:lnTo>
                    <a:pt x="73151" y="658368"/>
                  </a:lnTo>
                  <a:lnTo>
                    <a:pt x="1709927" y="658368"/>
                  </a:lnTo>
                  <a:lnTo>
                    <a:pt x="1738395" y="652617"/>
                  </a:lnTo>
                  <a:lnTo>
                    <a:pt x="1761648" y="636936"/>
                  </a:lnTo>
                  <a:lnTo>
                    <a:pt x="1777329" y="613683"/>
                  </a:lnTo>
                  <a:lnTo>
                    <a:pt x="1783079" y="585215"/>
                  </a:lnTo>
                  <a:lnTo>
                    <a:pt x="1783079" y="73151"/>
                  </a:lnTo>
                  <a:lnTo>
                    <a:pt x="1777329" y="44684"/>
                  </a:lnTo>
                  <a:lnTo>
                    <a:pt x="1761648" y="21431"/>
                  </a:lnTo>
                  <a:lnTo>
                    <a:pt x="1738395" y="5750"/>
                  </a:lnTo>
                  <a:lnTo>
                    <a:pt x="17099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2633472" y="2606039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5">
                  <a:moveTo>
                    <a:pt x="0" y="73151"/>
                  </a:moveTo>
                  <a:lnTo>
                    <a:pt x="5750" y="44684"/>
                  </a:lnTo>
                  <a:lnTo>
                    <a:pt x="21431" y="21431"/>
                  </a:lnTo>
                  <a:lnTo>
                    <a:pt x="44684" y="5750"/>
                  </a:lnTo>
                  <a:lnTo>
                    <a:pt x="73151" y="0"/>
                  </a:lnTo>
                  <a:lnTo>
                    <a:pt x="1709927" y="0"/>
                  </a:lnTo>
                  <a:lnTo>
                    <a:pt x="1738395" y="5750"/>
                  </a:lnTo>
                  <a:lnTo>
                    <a:pt x="1761648" y="21431"/>
                  </a:lnTo>
                  <a:lnTo>
                    <a:pt x="1777329" y="44684"/>
                  </a:lnTo>
                  <a:lnTo>
                    <a:pt x="1783079" y="73151"/>
                  </a:lnTo>
                  <a:lnTo>
                    <a:pt x="1783079" y="585215"/>
                  </a:lnTo>
                  <a:lnTo>
                    <a:pt x="1777329" y="613683"/>
                  </a:lnTo>
                  <a:lnTo>
                    <a:pt x="1761648" y="636936"/>
                  </a:lnTo>
                  <a:lnTo>
                    <a:pt x="1738395" y="652617"/>
                  </a:lnTo>
                  <a:lnTo>
                    <a:pt x="1709927" y="658368"/>
                  </a:lnTo>
                  <a:lnTo>
                    <a:pt x="73151" y="658368"/>
                  </a:lnTo>
                  <a:lnTo>
                    <a:pt x="44684" y="652617"/>
                  </a:lnTo>
                  <a:lnTo>
                    <a:pt x="21431" y="636936"/>
                  </a:lnTo>
                  <a:lnTo>
                    <a:pt x="5750" y="613683"/>
                  </a:lnTo>
                  <a:lnTo>
                    <a:pt x="0" y="585215"/>
                  </a:lnTo>
                  <a:lnTo>
                    <a:pt x="0" y="73151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3323590" y="2802128"/>
            <a:ext cx="40513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10" b="1">
                <a:solidFill>
                  <a:srgbClr val="007DB8"/>
                </a:solidFill>
                <a:latin typeface="Arial"/>
                <a:cs typeface="Arial"/>
              </a:rPr>
              <a:t>Straty</a:t>
            </a:r>
            <a:endParaRPr sz="10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22775" y="2764663"/>
            <a:ext cx="20383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solidFill>
                  <a:srgbClr val="9CCD2A"/>
                </a:solidFill>
                <a:latin typeface="Arial"/>
                <a:cs typeface="Arial"/>
              </a:rPr>
              <a:t>→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620514" y="2599689"/>
            <a:ext cx="1795780" cy="671195"/>
            <a:chOff x="4620514" y="2599689"/>
            <a:chExt cx="1795780" cy="671195"/>
          </a:xfrm>
        </p:grpSpPr>
        <p:sp>
          <p:nvSpPr>
            <p:cNvPr id="20" name="object 20"/>
            <p:cNvSpPr/>
            <p:nvPr/>
          </p:nvSpPr>
          <p:spPr>
            <a:xfrm>
              <a:off x="4626864" y="2606039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5">
                  <a:moveTo>
                    <a:pt x="1709927" y="0"/>
                  </a:moveTo>
                  <a:lnTo>
                    <a:pt x="73151" y="0"/>
                  </a:lnTo>
                  <a:lnTo>
                    <a:pt x="44684" y="5750"/>
                  </a:lnTo>
                  <a:lnTo>
                    <a:pt x="21431" y="21431"/>
                  </a:lnTo>
                  <a:lnTo>
                    <a:pt x="5750" y="44684"/>
                  </a:lnTo>
                  <a:lnTo>
                    <a:pt x="0" y="73151"/>
                  </a:lnTo>
                  <a:lnTo>
                    <a:pt x="0" y="585215"/>
                  </a:lnTo>
                  <a:lnTo>
                    <a:pt x="5750" y="613683"/>
                  </a:lnTo>
                  <a:lnTo>
                    <a:pt x="21431" y="636936"/>
                  </a:lnTo>
                  <a:lnTo>
                    <a:pt x="44684" y="652617"/>
                  </a:lnTo>
                  <a:lnTo>
                    <a:pt x="73151" y="658368"/>
                  </a:lnTo>
                  <a:lnTo>
                    <a:pt x="1709927" y="658368"/>
                  </a:lnTo>
                  <a:lnTo>
                    <a:pt x="1738395" y="652617"/>
                  </a:lnTo>
                  <a:lnTo>
                    <a:pt x="1761648" y="636936"/>
                  </a:lnTo>
                  <a:lnTo>
                    <a:pt x="1777329" y="613683"/>
                  </a:lnTo>
                  <a:lnTo>
                    <a:pt x="1783080" y="585215"/>
                  </a:lnTo>
                  <a:lnTo>
                    <a:pt x="1783080" y="73151"/>
                  </a:lnTo>
                  <a:lnTo>
                    <a:pt x="1777329" y="44684"/>
                  </a:lnTo>
                  <a:lnTo>
                    <a:pt x="1761648" y="21431"/>
                  </a:lnTo>
                  <a:lnTo>
                    <a:pt x="1738395" y="5750"/>
                  </a:lnTo>
                  <a:lnTo>
                    <a:pt x="1709927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4626864" y="2606039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5">
                  <a:moveTo>
                    <a:pt x="0" y="73151"/>
                  </a:moveTo>
                  <a:lnTo>
                    <a:pt x="5750" y="44684"/>
                  </a:lnTo>
                  <a:lnTo>
                    <a:pt x="21431" y="21431"/>
                  </a:lnTo>
                  <a:lnTo>
                    <a:pt x="44684" y="5750"/>
                  </a:lnTo>
                  <a:lnTo>
                    <a:pt x="73151" y="0"/>
                  </a:lnTo>
                  <a:lnTo>
                    <a:pt x="1709927" y="0"/>
                  </a:lnTo>
                  <a:lnTo>
                    <a:pt x="1738395" y="5750"/>
                  </a:lnTo>
                  <a:lnTo>
                    <a:pt x="1761648" y="21431"/>
                  </a:lnTo>
                  <a:lnTo>
                    <a:pt x="1777329" y="44684"/>
                  </a:lnTo>
                  <a:lnTo>
                    <a:pt x="1783080" y="73151"/>
                  </a:lnTo>
                  <a:lnTo>
                    <a:pt x="1783080" y="585215"/>
                  </a:lnTo>
                  <a:lnTo>
                    <a:pt x="1777329" y="613683"/>
                  </a:lnTo>
                  <a:lnTo>
                    <a:pt x="1761648" y="636936"/>
                  </a:lnTo>
                  <a:lnTo>
                    <a:pt x="1738395" y="652617"/>
                  </a:lnTo>
                  <a:lnTo>
                    <a:pt x="1709927" y="658368"/>
                  </a:lnTo>
                  <a:lnTo>
                    <a:pt x="73151" y="658368"/>
                  </a:lnTo>
                  <a:lnTo>
                    <a:pt x="44684" y="652617"/>
                  </a:lnTo>
                  <a:lnTo>
                    <a:pt x="21431" y="636936"/>
                  </a:lnTo>
                  <a:lnTo>
                    <a:pt x="5750" y="613683"/>
                  </a:lnTo>
                  <a:lnTo>
                    <a:pt x="0" y="585215"/>
                  </a:lnTo>
                  <a:lnTo>
                    <a:pt x="0" y="73151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5315839" y="2802128"/>
            <a:ext cx="407034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b="1">
                <a:solidFill>
                  <a:srgbClr val="007DB8"/>
                </a:solidFill>
                <a:latin typeface="Arial"/>
                <a:cs typeface="Arial"/>
              </a:rPr>
              <a:t>To-</a:t>
            </a:r>
            <a:r>
              <a:rPr dirty="0" sz="1050" spc="-25" b="1">
                <a:solidFill>
                  <a:srgbClr val="007DB8"/>
                </a:solidFill>
                <a:latin typeface="Arial"/>
                <a:cs typeface="Arial"/>
              </a:rPr>
              <a:t>Be</a:t>
            </a:r>
            <a:endParaRPr sz="10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416421" y="2764663"/>
            <a:ext cx="20383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solidFill>
                  <a:srgbClr val="9CCD2A"/>
                </a:solidFill>
                <a:latin typeface="Arial"/>
                <a:cs typeface="Arial"/>
              </a:rPr>
              <a:t>→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6613906" y="2599689"/>
            <a:ext cx="1795780" cy="671195"/>
            <a:chOff x="6613906" y="2599689"/>
            <a:chExt cx="1795780" cy="671195"/>
          </a:xfrm>
        </p:grpSpPr>
        <p:sp>
          <p:nvSpPr>
            <p:cNvPr id="25" name="object 25"/>
            <p:cNvSpPr/>
            <p:nvPr/>
          </p:nvSpPr>
          <p:spPr>
            <a:xfrm>
              <a:off x="6620256" y="2606039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5">
                  <a:moveTo>
                    <a:pt x="1709927" y="0"/>
                  </a:moveTo>
                  <a:lnTo>
                    <a:pt x="73151" y="0"/>
                  </a:lnTo>
                  <a:lnTo>
                    <a:pt x="44684" y="5750"/>
                  </a:lnTo>
                  <a:lnTo>
                    <a:pt x="21431" y="21431"/>
                  </a:lnTo>
                  <a:lnTo>
                    <a:pt x="5750" y="44684"/>
                  </a:lnTo>
                  <a:lnTo>
                    <a:pt x="0" y="73151"/>
                  </a:lnTo>
                  <a:lnTo>
                    <a:pt x="0" y="585215"/>
                  </a:lnTo>
                  <a:lnTo>
                    <a:pt x="5750" y="613683"/>
                  </a:lnTo>
                  <a:lnTo>
                    <a:pt x="21431" y="636936"/>
                  </a:lnTo>
                  <a:lnTo>
                    <a:pt x="44684" y="652617"/>
                  </a:lnTo>
                  <a:lnTo>
                    <a:pt x="73151" y="658368"/>
                  </a:lnTo>
                  <a:lnTo>
                    <a:pt x="1709927" y="658368"/>
                  </a:lnTo>
                  <a:lnTo>
                    <a:pt x="1738395" y="652617"/>
                  </a:lnTo>
                  <a:lnTo>
                    <a:pt x="1761648" y="636936"/>
                  </a:lnTo>
                  <a:lnTo>
                    <a:pt x="1777329" y="613683"/>
                  </a:lnTo>
                  <a:lnTo>
                    <a:pt x="1783079" y="585215"/>
                  </a:lnTo>
                  <a:lnTo>
                    <a:pt x="1783079" y="73151"/>
                  </a:lnTo>
                  <a:lnTo>
                    <a:pt x="1777329" y="44684"/>
                  </a:lnTo>
                  <a:lnTo>
                    <a:pt x="1761648" y="21431"/>
                  </a:lnTo>
                  <a:lnTo>
                    <a:pt x="1738395" y="5750"/>
                  </a:lnTo>
                  <a:lnTo>
                    <a:pt x="17099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6620256" y="2606039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5">
                  <a:moveTo>
                    <a:pt x="0" y="73151"/>
                  </a:moveTo>
                  <a:lnTo>
                    <a:pt x="5750" y="44684"/>
                  </a:lnTo>
                  <a:lnTo>
                    <a:pt x="21431" y="21431"/>
                  </a:lnTo>
                  <a:lnTo>
                    <a:pt x="44684" y="5750"/>
                  </a:lnTo>
                  <a:lnTo>
                    <a:pt x="73151" y="0"/>
                  </a:lnTo>
                  <a:lnTo>
                    <a:pt x="1709927" y="0"/>
                  </a:lnTo>
                  <a:lnTo>
                    <a:pt x="1738395" y="5750"/>
                  </a:lnTo>
                  <a:lnTo>
                    <a:pt x="1761648" y="21431"/>
                  </a:lnTo>
                  <a:lnTo>
                    <a:pt x="1777329" y="44684"/>
                  </a:lnTo>
                  <a:lnTo>
                    <a:pt x="1783079" y="73151"/>
                  </a:lnTo>
                  <a:lnTo>
                    <a:pt x="1783079" y="585215"/>
                  </a:lnTo>
                  <a:lnTo>
                    <a:pt x="1777329" y="613683"/>
                  </a:lnTo>
                  <a:lnTo>
                    <a:pt x="1761648" y="636936"/>
                  </a:lnTo>
                  <a:lnTo>
                    <a:pt x="1738395" y="652617"/>
                  </a:lnTo>
                  <a:lnTo>
                    <a:pt x="1709927" y="658368"/>
                  </a:lnTo>
                  <a:lnTo>
                    <a:pt x="73151" y="658368"/>
                  </a:lnTo>
                  <a:lnTo>
                    <a:pt x="44684" y="652617"/>
                  </a:lnTo>
                  <a:lnTo>
                    <a:pt x="21431" y="636936"/>
                  </a:lnTo>
                  <a:lnTo>
                    <a:pt x="5750" y="613683"/>
                  </a:lnTo>
                  <a:lnTo>
                    <a:pt x="0" y="585215"/>
                  </a:lnTo>
                  <a:lnTo>
                    <a:pt x="0" y="73151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/>
          <p:cNvSpPr txBox="1"/>
          <p:nvPr/>
        </p:nvSpPr>
        <p:spPr>
          <a:xfrm>
            <a:off x="7030593" y="2802128"/>
            <a:ext cx="964565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10" b="1">
                <a:solidFill>
                  <a:srgbClr val="007DB8"/>
                </a:solidFill>
                <a:latin typeface="Arial"/>
                <a:cs typeface="Arial"/>
              </a:rPr>
              <a:t>Automatyzacja</a:t>
            </a:r>
            <a:endParaRPr sz="10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409813" y="2764663"/>
            <a:ext cx="20383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solidFill>
                  <a:srgbClr val="9CCD2A"/>
                </a:solidFill>
                <a:latin typeface="Arial"/>
                <a:cs typeface="Arial"/>
              </a:rPr>
              <a:t>→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8607297" y="2599689"/>
            <a:ext cx="1795780" cy="671195"/>
            <a:chOff x="8607297" y="2599689"/>
            <a:chExt cx="1795780" cy="671195"/>
          </a:xfrm>
        </p:grpSpPr>
        <p:sp>
          <p:nvSpPr>
            <p:cNvPr id="30" name="object 30"/>
            <p:cNvSpPr/>
            <p:nvPr/>
          </p:nvSpPr>
          <p:spPr>
            <a:xfrm>
              <a:off x="8613647" y="2606039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5">
                  <a:moveTo>
                    <a:pt x="1709927" y="0"/>
                  </a:moveTo>
                  <a:lnTo>
                    <a:pt x="73151" y="0"/>
                  </a:lnTo>
                  <a:lnTo>
                    <a:pt x="44684" y="5750"/>
                  </a:lnTo>
                  <a:lnTo>
                    <a:pt x="21431" y="21431"/>
                  </a:lnTo>
                  <a:lnTo>
                    <a:pt x="5750" y="44684"/>
                  </a:lnTo>
                  <a:lnTo>
                    <a:pt x="0" y="73151"/>
                  </a:lnTo>
                  <a:lnTo>
                    <a:pt x="0" y="585215"/>
                  </a:lnTo>
                  <a:lnTo>
                    <a:pt x="5750" y="613683"/>
                  </a:lnTo>
                  <a:lnTo>
                    <a:pt x="21431" y="636936"/>
                  </a:lnTo>
                  <a:lnTo>
                    <a:pt x="44684" y="652617"/>
                  </a:lnTo>
                  <a:lnTo>
                    <a:pt x="73151" y="658368"/>
                  </a:lnTo>
                  <a:lnTo>
                    <a:pt x="1709927" y="658368"/>
                  </a:lnTo>
                  <a:lnTo>
                    <a:pt x="1738395" y="652617"/>
                  </a:lnTo>
                  <a:lnTo>
                    <a:pt x="1761648" y="636936"/>
                  </a:lnTo>
                  <a:lnTo>
                    <a:pt x="1777329" y="613683"/>
                  </a:lnTo>
                  <a:lnTo>
                    <a:pt x="1783079" y="585215"/>
                  </a:lnTo>
                  <a:lnTo>
                    <a:pt x="1783079" y="73151"/>
                  </a:lnTo>
                  <a:lnTo>
                    <a:pt x="1777329" y="44684"/>
                  </a:lnTo>
                  <a:lnTo>
                    <a:pt x="1761648" y="21431"/>
                  </a:lnTo>
                  <a:lnTo>
                    <a:pt x="1738395" y="5750"/>
                  </a:lnTo>
                  <a:lnTo>
                    <a:pt x="1709927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8613647" y="2606039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5">
                  <a:moveTo>
                    <a:pt x="0" y="73151"/>
                  </a:moveTo>
                  <a:lnTo>
                    <a:pt x="5750" y="44684"/>
                  </a:lnTo>
                  <a:lnTo>
                    <a:pt x="21431" y="21431"/>
                  </a:lnTo>
                  <a:lnTo>
                    <a:pt x="44684" y="5750"/>
                  </a:lnTo>
                  <a:lnTo>
                    <a:pt x="73151" y="0"/>
                  </a:lnTo>
                  <a:lnTo>
                    <a:pt x="1709927" y="0"/>
                  </a:lnTo>
                  <a:lnTo>
                    <a:pt x="1738395" y="5750"/>
                  </a:lnTo>
                  <a:lnTo>
                    <a:pt x="1761648" y="21431"/>
                  </a:lnTo>
                  <a:lnTo>
                    <a:pt x="1777329" y="44684"/>
                  </a:lnTo>
                  <a:lnTo>
                    <a:pt x="1783079" y="73151"/>
                  </a:lnTo>
                  <a:lnTo>
                    <a:pt x="1783079" y="585215"/>
                  </a:lnTo>
                  <a:lnTo>
                    <a:pt x="1777329" y="613683"/>
                  </a:lnTo>
                  <a:lnTo>
                    <a:pt x="1761648" y="636936"/>
                  </a:lnTo>
                  <a:lnTo>
                    <a:pt x="1738395" y="652617"/>
                  </a:lnTo>
                  <a:lnTo>
                    <a:pt x="1709927" y="658368"/>
                  </a:lnTo>
                  <a:lnTo>
                    <a:pt x="73151" y="658368"/>
                  </a:lnTo>
                  <a:lnTo>
                    <a:pt x="44684" y="652617"/>
                  </a:lnTo>
                  <a:lnTo>
                    <a:pt x="21431" y="636936"/>
                  </a:lnTo>
                  <a:lnTo>
                    <a:pt x="5750" y="613683"/>
                  </a:lnTo>
                  <a:lnTo>
                    <a:pt x="0" y="585215"/>
                  </a:lnTo>
                  <a:lnTo>
                    <a:pt x="0" y="73151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/>
          <p:cNvSpPr txBox="1"/>
          <p:nvPr/>
        </p:nvSpPr>
        <p:spPr>
          <a:xfrm>
            <a:off x="9380981" y="2802128"/>
            <a:ext cx="25019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25" b="1">
                <a:solidFill>
                  <a:srgbClr val="007DB8"/>
                </a:solidFill>
                <a:latin typeface="Arial"/>
                <a:cs typeface="Arial"/>
              </a:rPr>
              <a:t>KPI</a:t>
            </a:r>
            <a:endParaRPr sz="105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524001" y="3605529"/>
            <a:ext cx="3624579" cy="689610"/>
            <a:chOff x="524001" y="3605529"/>
            <a:chExt cx="3624579" cy="689610"/>
          </a:xfrm>
        </p:grpSpPr>
        <p:sp>
          <p:nvSpPr>
            <p:cNvPr id="34" name="object 34"/>
            <p:cNvSpPr/>
            <p:nvPr/>
          </p:nvSpPr>
          <p:spPr>
            <a:xfrm>
              <a:off x="530351" y="3611879"/>
              <a:ext cx="3611879" cy="676910"/>
            </a:xfrm>
            <a:custGeom>
              <a:avLst/>
              <a:gdLst/>
              <a:ahLst/>
              <a:cxnLst/>
              <a:rect l="l" t="t" r="r" b="b"/>
              <a:pathLst>
                <a:path w="3611879" h="676910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85216"/>
                  </a:lnTo>
                  <a:lnTo>
                    <a:pt x="7186" y="620827"/>
                  </a:lnTo>
                  <a:lnTo>
                    <a:pt x="26784" y="649890"/>
                  </a:lnTo>
                  <a:lnTo>
                    <a:pt x="55849" y="669476"/>
                  </a:lnTo>
                  <a:lnTo>
                    <a:pt x="91440" y="676656"/>
                  </a:lnTo>
                  <a:lnTo>
                    <a:pt x="3520440" y="676656"/>
                  </a:lnTo>
                  <a:lnTo>
                    <a:pt x="3556051" y="669476"/>
                  </a:lnTo>
                  <a:lnTo>
                    <a:pt x="3585114" y="649890"/>
                  </a:lnTo>
                  <a:lnTo>
                    <a:pt x="3604700" y="620827"/>
                  </a:lnTo>
                  <a:lnTo>
                    <a:pt x="3611880" y="585216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530351" y="3611879"/>
              <a:ext cx="3611879" cy="676910"/>
            </a:xfrm>
            <a:custGeom>
              <a:avLst/>
              <a:gdLst/>
              <a:ahLst/>
              <a:cxnLst/>
              <a:rect l="l" t="t" r="r" b="b"/>
              <a:pathLst>
                <a:path w="3611879" h="676910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585216"/>
                  </a:lnTo>
                  <a:lnTo>
                    <a:pt x="3604700" y="620827"/>
                  </a:lnTo>
                  <a:lnTo>
                    <a:pt x="3585114" y="649890"/>
                  </a:lnTo>
                  <a:lnTo>
                    <a:pt x="3556051" y="669476"/>
                  </a:lnTo>
                  <a:lnTo>
                    <a:pt x="3520440" y="676656"/>
                  </a:lnTo>
                  <a:lnTo>
                    <a:pt x="91440" y="676656"/>
                  </a:lnTo>
                  <a:lnTo>
                    <a:pt x="55849" y="669476"/>
                  </a:lnTo>
                  <a:lnTo>
                    <a:pt x="26784" y="649890"/>
                  </a:lnTo>
                  <a:lnTo>
                    <a:pt x="7186" y="620827"/>
                  </a:lnTo>
                  <a:lnTo>
                    <a:pt x="0" y="585216"/>
                  </a:lnTo>
                  <a:lnTo>
                    <a:pt x="0" y="91440"/>
                  </a:lnTo>
                  <a:close/>
                </a:path>
              </a:pathLst>
            </a:custGeom>
            <a:ln w="12699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658367" y="3794759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3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7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3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658367" y="3794759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3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3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7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3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/>
          <p:cNvSpPr txBox="1"/>
          <p:nvPr/>
        </p:nvSpPr>
        <p:spPr>
          <a:xfrm>
            <a:off x="791362" y="3834765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158036" y="3667354"/>
            <a:ext cx="2618740" cy="556260"/>
          </a:xfrm>
          <a:prstGeom prst="rect">
            <a:avLst/>
          </a:prstGeom>
        </p:spPr>
        <p:txBody>
          <a:bodyPr wrap="square" lIns="0" tIns="971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As-</a:t>
            </a:r>
            <a:r>
              <a:rPr dirty="0" sz="1100" spc="-25" b="1">
                <a:solidFill>
                  <a:srgbClr val="007DB8"/>
                </a:solidFill>
                <a:latin typeface="Arial"/>
                <a:cs typeface="Arial"/>
              </a:rPr>
              <a:t>Is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80000"/>
              </a:lnSpc>
              <a:spcBef>
                <a:spcPts val="655"/>
              </a:spcBef>
            </a:pP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Jak</a:t>
            </a:r>
            <a:r>
              <a:rPr dirty="0" sz="80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proces</a:t>
            </a:r>
            <a:r>
              <a:rPr dirty="0" sz="80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działa</a:t>
            </a:r>
            <a:r>
              <a:rPr dirty="0" sz="80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naprawdę:</a:t>
            </a:r>
            <a:r>
              <a:rPr dirty="0" sz="800" spc="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z</a:t>
            </a:r>
            <a:r>
              <a:rPr dirty="0" sz="80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opóźnieniami,</a:t>
            </a:r>
            <a:r>
              <a:rPr dirty="0" sz="80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obejściami</a:t>
            </a:r>
            <a:r>
              <a:rPr dirty="0" sz="800" spc="-50">
                <a:solidFill>
                  <a:srgbClr val="545454"/>
                </a:solidFill>
                <a:latin typeface="Arial"/>
                <a:cs typeface="Arial"/>
              </a:rPr>
              <a:t> i</a:t>
            </a: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 wyjątkami.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4346194" y="3605529"/>
            <a:ext cx="3624579" cy="689610"/>
            <a:chOff x="4346194" y="3605529"/>
            <a:chExt cx="3624579" cy="689610"/>
          </a:xfrm>
        </p:grpSpPr>
        <p:sp>
          <p:nvSpPr>
            <p:cNvPr id="41" name="object 41"/>
            <p:cNvSpPr/>
            <p:nvPr/>
          </p:nvSpPr>
          <p:spPr>
            <a:xfrm>
              <a:off x="4352544" y="3611879"/>
              <a:ext cx="3611879" cy="676910"/>
            </a:xfrm>
            <a:custGeom>
              <a:avLst/>
              <a:gdLst/>
              <a:ahLst/>
              <a:cxnLst/>
              <a:rect l="l" t="t" r="r" b="b"/>
              <a:pathLst>
                <a:path w="3611879" h="676910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585216"/>
                  </a:lnTo>
                  <a:lnTo>
                    <a:pt x="7179" y="620827"/>
                  </a:lnTo>
                  <a:lnTo>
                    <a:pt x="26765" y="649890"/>
                  </a:lnTo>
                  <a:lnTo>
                    <a:pt x="55828" y="669476"/>
                  </a:lnTo>
                  <a:lnTo>
                    <a:pt x="91439" y="676656"/>
                  </a:lnTo>
                  <a:lnTo>
                    <a:pt x="3520439" y="676656"/>
                  </a:lnTo>
                  <a:lnTo>
                    <a:pt x="3556051" y="669476"/>
                  </a:lnTo>
                  <a:lnTo>
                    <a:pt x="3585114" y="649890"/>
                  </a:lnTo>
                  <a:lnTo>
                    <a:pt x="3604700" y="620827"/>
                  </a:lnTo>
                  <a:lnTo>
                    <a:pt x="3611879" y="585216"/>
                  </a:lnTo>
                  <a:lnTo>
                    <a:pt x="3611879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4352544" y="3611879"/>
              <a:ext cx="3611879" cy="676910"/>
            </a:xfrm>
            <a:custGeom>
              <a:avLst/>
              <a:gdLst/>
              <a:ahLst/>
              <a:cxnLst/>
              <a:rect l="l" t="t" r="r" b="b"/>
              <a:pathLst>
                <a:path w="3611879" h="676910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40"/>
                  </a:lnTo>
                  <a:lnTo>
                    <a:pt x="3611879" y="585216"/>
                  </a:lnTo>
                  <a:lnTo>
                    <a:pt x="3604700" y="620827"/>
                  </a:lnTo>
                  <a:lnTo>
                    <a:pt x="3585114" y="649890"/>
                  </a:lnTo>
                  <a:lnTo>
                    <a:pt x="3556051" y="669476"/>
                  </a:lnTo>
                  <a:lnTo>
                    <a:pt x="3520439" y="676656"/>
                  </a:lnTo>
                  <a:lnTo>
                    <a:pt x="91439" y="676656"/>
                  </a:lnTo>
                  <a:lnTo>
                    <a:pt x="55828" y="669476"/>
                  </a:lnTo>
                  <a:lnTo>
                    <a:pt x="26765" y="649890"/>
                  </a:lnTo>
                  <a:lnTo>
                    <a:pt x="7179" y="620827"/>
                  </a:lnTo>
                  <a:lnTo>
                    <a:pt x="0" y="585216"/>
                  </a:lnTo>
                  <a:lnTo>
                    <a:pt x="0" y="91440"/>
                  </a:lnTo>
                  <a:close/>
                </a:path>
              </a:pathLst>
            </a:custGeom>
            <a:ln w="12699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4480560" y="3794759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3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7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3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4480560" y="3794759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3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3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7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3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5" name="object 45"/>
          <p:cNvSpPr txBox="1"/>
          <p:nvPr/>
        </p:nvSpPr>
        <p:spPr>
          <a:xfrm>
            <a:off x="4613909" y="3834765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980559" y="3667354"/>
            <a:ext cx="2316480" cy="556260"/>
          </a:xfrm>
          <a:prstGeom prst="rect">
            <a:avLst/>
          </a:prstGeom>
        </p:spPr>
        <p:txBody>
          <a:bodyPr wrap="square" lIns="0" tIns="971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Straty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865"/>
              </a:lnSpc>
              <a:spcBef>
                <a:spcPts val="465"/>
              </a:spcBef>
            </a:pP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Błędy,</a:t>
            </a:r>
            <a:r>
              <a:rPr dirty="0" sz="80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oczekiwanie,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poprawki,</a:t>
            </a: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dublowanie</a:t>
            </a:r>
            <a:r>
              <a:rPr dirty="0" sz="80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0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ręczne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ts val="865"/>
              </a:lnSpc>
            </a:pP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przekazywanie</a:t>
            </a:r>
            <a:r>
              <a:rPr dirty="0" sz="800" spc="6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danych.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8168385" y="3605529"/>
            <a:ext cx="3624579" cy="689610"/>
            <a:chOff x="8168385" y="3605529"/>
            <a:chExt cx="3624579" cy="689610"/>
          </a:xfrm>
        </p:grpSpPr>
        <p:sp>
          <p:nvSpPr>
            <p:cNvPr id="48" name="object 48"/>
            <p:cNvSpPr/>
            <p:nvPr/>
          </p:nvSpPr>
          <p:spPr>
            <a:xfrm>
              <a:off x="8174735" y="3611879"/>
              <a:ext cx="3611879" cy="676910"/>
            </a:xfrm>
            <a:custGeom>
              <a:avLst/>
              <a:gdLst/>
              <a:ahLst/>
              <a:cxnLst/>
              <a:rect l="l" t="t" r="r" b="b"/>
              <a:pathLst>
                <a:path w="3611879" h="676910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585216"/>
                  </a:lnTo>
                  <a:lnTo>
                    <a:pt x="7179" y="620827"/>
                  </a:lnTo>
                  <a:lnTo>
                    <a:pt x="26765" y="649890"/>
                  </a:lnTo>
                  <a:lnTo>
                    <a:pt x="55828" y="669476"/>
                  </a:lnTo>
                  <a:lnTo>
                    <a:pt x="91440" y="676656"/>
                  </a:lnTo>
                  <a:lnTo>
                    <a:pt x="3520440" y="676656"/>
                  </a:lnTo>
                  <a:lnTo>
                    <a:pt x="3556051" y="669476"/>
                  </a:lnTo>
                  <a:lnTo>
                    <a:pt x="3585114" y="649890"/>
                  </a:lnTo>
                  <a:lnTo>
                    <a:pt x="3604700" y="620827"/>
                  </a:lnTo>
                  <a:lnTo>
                    <a:pt x="3611880" y="585216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8174735" y="3611879"/>
              <a:ext cx="3611879" cy="676910"/>
            </a:xfrm>
            <a:custGeom>
              <a:avLst/>
              <a:gdLst/>
              <a:ahLst/>
              <a:cxnLst/>
              <a:rect l="l" t="t" r="r" b="b"/>
              <a:pathLst>
                <a:path w="3611879" h="676910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585216"/>
                  </a:lnTo>
                  <a:lnTo>
                    <a:pt x="3604700" y="620827"/>
                  </a:lnTo>
                  <a:lnTo>
                    <a:pt x="3585114" y="649890"/>
                  </a:lnTo>
                  <a:lnTo>
                    <a:pt x="3556051" y="669476"/>
                  </a:lnTo>
                  <a:lnTo>
                    <a:pt x="3520440" y="676656"/>
                  </a:lnTo>
                  <a:lnTo>
                    <a:pt x="91440" y="676656"/>
                  </a:lnTo>
                  <a:lnTo>
                    <a:pt x="55828" y="669476"/>
                  </a:lnTo>
                  <a:lnTo>
                    <a:pt x="26765" y="649890"/>
                  </a:lnTo>
                  <a:lnTo>
                    <a:pt x="7179" y="620827"/>
                  </a:lnTo>
                  <a:lnTo>
                    <a:pt x="0" y="585216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8302751" y="3794759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3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7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3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8302751" y="3794759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3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3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7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3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2" name="object 52"/>
          <p:cNvSpPr txBox="1"/>
          <p:nvPr/>
        </p:nvSpPr>
        <p:spPr>
          <a:xfrm>
            <a:off x="8436609" y="3834765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803385" y="3667354"/>
            <a:ext cx="2576830" cy="556260"/>
          </a:xfrm>
          <a:prstGeom prst="rect">
            <a:avLst/>
          </a:prstGeom>
        </p:spPr>
        <p:txBody>
          <a:bodyPr wrap="square" lIns="0" tIns="971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To-</a:t>
            </a:r>
            <a:r>
              <a:rPr dirty="0" sz="1100" spc="-25" b="1">
                <a:solidFill>
                  <a:srgbClr val="007DB8"/>
                </a:solidFill>
                <a:latin typeface="Arial"/>
                <a:cs typeface="Arial"/>
              </a:rPr>
              <a:t>Be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865"/>
              </a:lnSpc>
              <a:spcBef>
                <a:spcPts val="465"/>
              </a:spcBef>
            </a:pP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Prostszy</a:t>
            </a:r>
            <a:r>
              <a:rPr dirty="0" sz="80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proces</a:t>
            </a:r>
            <a:r>
              <a:rPr dirty="0" sz="80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z</a:t>
            </a:r>
            <a:r>
              <a:rPr dirty="0" sz="80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jasną</a:t>
            </a:r>
            <a:r>
              <a:rPr dirty="0" sz="80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odpowiedzialnością,</a:t>
            </a:r>
            <a:r>
              <a:rPr dirty="0" sz="8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decyzjami</a:t>
            </a:r>
            <a:r>
              <a:rPr dirty="0" sz="80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 spc="-50">
                <a:solidFill>
                  <a:srgbClr val="545454"/>
                </a:solidFill>
                <a:latin typeface="Arial"/>
                <a:cs typeface="Arial"/>
              </a:rPr>
              <a:t>i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ts val="865"/>
              </a:lnSpc>
            </a:pP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standardami.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2191511" y="4437507"/>
            <a:ext cx="3625215" cy="689610"/>
            <a:chOff x="2191511" y="4437507"/>
            <a:chExt cx="3625215" cy="689610"/>
          </a:xfrm>
        </p:grpSpPr>
        <p:sp>
          <p:nvSpPr>
            <p:cNvPr id="55" name="object 55"/>
            <p:cNvSpPr/>
            <p:nvPr/>
          </p:nvSpPr>
          <p:spPr>
            <a:xfrm>
              <a:off x="2197861" y="4443857"/>
              <a:ext cx="3612515" cy="676910"/>
            </a:xfrm>
            <a:custGeom>
              <a:avLst/>
              <a:gdLst/>
              <a:ahLst/>
              <a:cxnLst/>
              <a:rect l="l" t="t" r="r" b="b"/>
              <a:pathLst>
                <a:path w="3612515" h="676910">
                  <a:moveTo>
                    <a:pt x="3520566" y="0"/>
                  </a:moveTo>
                  <a:lnTo>
                    <a:pt x="91439" y="0"/>
                  </a:lnTo>
                  <a:lnTo>
                    <a:pt x="55881" y="7199"/>
                  </a:lnTo>
                  <a:lnTo>
                    <a:pt x="26812" y="26828"/>
                  </a:lnTo>
                  <a:lnTo>
                    <a:pt x="7197" y="55935"/>
                  </a:lnTo>
                  <a:lnTo>
                    <a:pt x="0" y="91567"/>
                  </a:lnTo>
                  <a:lnTo>
                    <a:pt x="0" y="585343"/>
                  </a:lnTo>
                  <a:lnTo>
                    <a:pt x="7197" y="620954"/>
                  </a:lnTo>
                  <a:lnTo>
                    <a:pt x="26812" y="650017"/>
                  </a:lnTo>
                  <a:lnTo>
                    <a:pt x="55881" y="669603"/>
                  </a:lnTo>
                  <a:lnTo>
                    <a:pt x="91439" y="676783"/>
                  </a:lnTo>
                  <a:lnTo>
                    <a:pt x="3520566" y="676783"/>
                  </a:lnTo>
                  <a:lnTo>
                    <a:pt x="3556178" y="669603"/>
                  </a:lnTo>
                  <a:lnTo>
                    <a:pt x="3585241" y="650017"/>
                  </a:lnTo>
                  <a:lnTo>
                    <a:pt x="3604827" y="620954"/>
                  </a:lnTo>
                  <a:lnTo>
                    <a:pt x="3612007" y="585343"/>
                  </a:lnTo>
                  <a:lnTo>
                    <a:pt x="3612007" y="91567"/>
                  </a:lnTo>
                  <a:lnTo>
                    <a:pt x="3604827" y="55935"/>
                  </a:lnTo>
                  <a:lnTo>
                    <a:pt x="3585241" y="26828"/>
                  </a:lnTo>
                  <a:lnTo>
                    <a:pt x="3556178" y="7199"/>
                  </a:lnTo>
                  <a:lnTo>
                    <a:pt x="35205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/>
            <p:cNvSpPr/>
            <p:nvPr/>
          </p:nvSpPr>
          <p:spPr>
            <a:xfrm>
              <a:off x="2197861" y="4443857"/>
              <a:ext cx="3612515" cy="676910"/>
            </a:xfrm>
            <a:custGeom>
              <a:avLst/>
              <a:gdLst/>
              <a:ahLst/>
              <a:cxnLst/>
              <a:rect l="l" t="t" r="r" b="b"/>
              <a:pathLst>
                <a:path w="3612515" h="676910">
                  <a:moveTo>
                    <a:pt x="0" y="91567"/>
                  </a:moveTo>
                  <a:lnTo>
                    <a:pt x="7197" y="55935"/>
                  </a:lnTo>
                  <a:lnTo>
                    <a:pt x="26812" y="26828"/>
                  </a:lnTo>
                  <a:lnTo>
                    <a:pt x="55881" y="7199"/>
                  </a:lnTo>
                  <a:lnTo>
                    <a:pt x="91439" y="0"/>
                  </a:lnTo>
                  <a:lnTo>
                    <a:pt x="3520566" y="0"/>
                  </a:lnTo>
                  <a:lnTo>
                    <a:pt x="3556178" y="7199"/>
                  </a:lnTo>
                  <a:lnTo>
                    <a:pt x="3585241" y="26828"/>
                  </a:lnTo>
                  <a:lnTo>
                    <a:pt x="3604827" y="55935"/>
                  </a:lnTo>
                  <a:lnTo>
                    <a:pt x="3612007" y="91567"/>
                  </a:lnTo>
                  <a:lnTo>
                    <a:pt x="3612007" y="585343"/>
                  </a:lnTo>
                  <a:lnTo>
                    <a:pt x="3604827" y="620954"/>
                  </a:lnTo>
                  <a:lnTo>
                    <a:pt x="3585241" y="650017"/>
                  </a:lnTo>
                  <a:lnTo>
                    <a:pt x="3556178" y="669603"/>
                  </a:lnTo>
                  <a:lnTo>
                    <a:pt x="3520566" y="676783"/>
                  </a:lnTo>
                  <a:lnTo>
                    <a:pt x="91439" y="676783"/>
                  </a:lnTo>
                  <a:lnTo>
                    <a:pt x="55881" y="669603"/>
                  </a:lnTo>
                  <a:lnTo>
                    <a:pt x="26812" y="650017"/>
                  </a:lnTo>
                  <a:lnTo>
                    <a:pt x="7197" y="620954"/>
                  </a:lnTo>
                  <a:lnTo>
                    <a:pt x="0" y="585343"/>
                  </a:lnTo>
                  <a:lnTo>
                    <a:pt x="0" y="91567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/>
            <p:cNvSpPr/>
            <p:nvPr/>
          </p:nvSpPr>
          <p:spPr>
            <a:xfrm>
              <a:off x="2325877" y="4626737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/>
            <p:cNvSpPr/>
            <p:nvPr/>
          </p:nvSpPr>
          <p:spPr>
            <a:xfrm>
              <a:off x="2325877" y="4626737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9" name="object 59"/>
          <p:cNvSpPr txBox="1"/>
          <p:nvPr/>
        </p:nvSpPr>
        <p:spPr>
          <a:xfrm>
            <a:off x="2458973" y="4667250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2825623" y="4499925"/>
            <a:ext cx="2692400" cy="556260"/>
          </a:xfrm>
          <a:prstGeom prst="rect">
            <a:avLst/>
          </a:prstGeom>
        </p:spPr>
        <p:txBody>
          <a:bodyPr wrap="square" lIns="0" tIns="971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Automatyzacja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865"/>
              </a:lnSpc>
              <a:spcBef>
                <a:spcPts val="464"/>
              </a:spcBef>
            </a:pP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Technologia</a:t>
            </a:r>
            <a:r>
              <a:rPr dirty="0" sz="80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przyspiesza</a:t>
            </a:r>
            <a:r>
              <a:rPr dirty="0" sz="80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dopiero</a:t>
            </a: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 uporządkowany</a:t>
            </a:r>
            <a:r>
              <a:rPr dirty="0" sz="800" spc="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przepływ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ts val="865"/>
              </a:lnSpc>
            </a:pP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pracy.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6013703" y="4437507"/>
            <a:ext cx="3625215" cy="689610"/>
            <a:chOff x="6013703" y="4437507"/>
            <a:chExt cx="3625215" cy="689610"/>
          </a:xfrm>
        </p:grpSpPr>
        <p:sp>
          <p:nvSpPr>
            <p:cNvPr id="62" name="object 62"/>
            <p:cNvSpPr/>
            <p:nvPr/>
          </p:nvSpPr>
          <p:spPr>
            <a:xfrm>
              <a:off x="6020053" y="4443857"/>
              <a:ext cx="3612515" cy="676910"/>
            </a:xfrm>
            <a:custGeom>
              <a:avLst/>
              <a:gdLst/>
              <a:ahLst/>
              <a:cxnLst/>
              <a:rect l="l" t="t" r="r" b="b"/>
              <a:pathLst>
                <a:path w="3612515" h="676910">
                  <a:moveTo>
                    <a:pt x="3520567" y="0"/>
                  </a:moveTo>
                  <a:lnTo>
                    <a:pt x="91440" y="0"/>
                  </a:lnTo>
                  <a:lnTo>
                    <a:pt x="55881" y="7199"/>
                  </a:lnTo>
                  <a:lnTo>
                    <a:pt x="26812" y="26828"/>
                  </a:lnTo>
                  <a:lnTo>
                    <a:pt x="7197" y="55935"/>
                  </a:lnTo>
                  <a:lnTo>
                    <a:pt x="0" y="91567"/>
                  </a:lnTo>
                  <a:lnTo>
                    <a:pt x="0" y="585343"/>
                  </a:lnTo>
                  <a:lnTo>
                    <a:pt x="7197" y="620954"/>
                  </a:lnTo>
                  <a:lnTo>
                    <a:pt x="26812" y="650017"/>
                  </a:lnTo>
                  <a:lnTo>
                    <a:pt x="55881" y="669603"/>
                  </a:lnTo>
                  <a:lnTo>
                    <a:pt x="91440" y="676783"/>
                  </a:lnTo>
                  <a:lnTo>
                    <a:pt x="3520567" y="676783"/>
                  </a:lnTo>
                  <a:lnTo>
                    <a:pt x="3556178" y="669603"/>
                  </a:lnTo>
                  <a:lnTo>
                    <a:pt x="3585241" y="650017"/>
                  </a:lnTo>
                  <a:lnTo>
                    <a:pt x="3604827" y="620954"/>
                  </a:lnTo>
                  <a:lnTo>
                    <a:pt x="3612006" y="585343"/>
                  </a:lnTo>
                  <a:lnTo>
                    <a:pt x="3612006" y="91567"/>
                  </a:lnTo>
                  <a:lnTo>
                    <a:pt x="3604827" y="55935"/>
                  </a:lnTo>
                  <a:lnTo>
                    <a:pt x="3585241" y="26828"/>
                  </a:lnTo>
                  <a:lnTo>
                    <a:pt x="3556178" y="7199"/>
                  </a:lnTo>
                  <a:lnTo>
                    <a:pt x="352056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/>
            <p:cNvSpPr/>
            <p:nvPr/>
          </p:nvSpPr>
          <p:spPr>
            <a:xfrm>
              <a:off x="6020053" y="4443857"/>
              <a:ext cx="3612515" cy="676910"/>
            </a:xfrm>
            <a:custGeom>
              <a:avLst/>
              <a:gdLst/>
              <a:ahLst/>
              <a:cxnLst/>
              <a:rect l="l" t="t" r="r" b="b"/>
              <a:pathLst>
                <a:path w="3612515" h="676910">
                  <a:moveTo>
                    <a:pt x="0" y="91567"/>
                  </a:moveTo>
                  <a:lnTo>
                    <a:pt x="7197" y="55935"/>
                  </a:lnTo>
                  <a:lnTo>
                    <a:pt x="26812" y="26828"/>
                  </a:lnTo>
                  <a:lnTo>
                    <a:pt x="55881" y="7199"/>
                  </a:lnTo>
                  <a:lnTo>
                    <a:pt x="91440" y="0"/>
                  </a:lnTo>
                  <a:lnTo>
                    <a:pt x="3520567" y="0"/>
                  </a:lnTo>
                  <a:lnTo>
                    <a:pt x="3556178" y="7199"/>
                  </a:lnTo>
                  <a:lnTo>
                    <a:pt x="3585241" y="26828"/>
                  </a:lnTo>
                  <a:lnTo>
                    <a:pt x="3604827" y="55935"/>
                  </a:lnTo>
                  <a:lnTo>
                    <a:pt x="3612006" y="91567"/>
                  </a:lnTo>
                  <a:lnTo>
                    <a:pt x="3612006" y="585343"/>
                  </a:lnTo>
                  <a:lnTo>
                    <a:pt x="3604827" y="620954"/>
                  </a:lnTo>
                  <a:lnTo>
                    <a:pt x="3585241" y="650017"/>
                  </a:lnTo>
                  <a:lnTo>
                    <a:pt x="3556178" y="669603"/>
                  </a:lnTo>
                  <a:lnTo>
                    <a:pt x="3520567" y="676783"/>
                  </a:lnTo>
                  <a:lnTo>
                    <a:pt x="91440" y="676783"/>
                  </a:lnTo>
                  <a:lnTo>
                    <a:pt x="55881" y="669603"/>
                  </a:lnTo>
                  <a:lnTo>
                    <a:pt x="26812" y="650017"/>
                  </a:lnTo>
                  <a:lnTo>
                    <a:pt x="7197" y="620954"/>
                  </a:lnTo>
                  <a:lnTo>
                    <a:pt x="0" y="585343"/>
                  </a:lnTo>
                  <a:lnTo>
                    <a:pt x="0" y="91567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/>
            <p:cNvSpPr/>
            <p:nvPr/>
          </p:nvSpPr>
          <p:spPr>
            <a:xfrm>
              <a:off x="6148069" y="4626737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/>
            <p:cNvSpPr/>
            <p:nvPr/>
          </p:nvSpPr>
          <p:spPr>
            <a:xfrm>
              <a:off x="6148069" y="4626737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6" name="object 66"/>
          <p:cNvSpPr txBox="1"/>
          <p:nvPr/>
        </p:nvSpPr>
        <p:spPr>
          <a:xfrm>
            <a:off x="6281673" y="4667250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3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6648450" y="4499925"/>
            <a:ext cx="2630805" cy="556260"/>
          </a:xfrm>
          <a:prstGeom prst="rect">
            <a:avLst/>
          </a:prstGeom>
        </p:spPr>
        <p:txBody>
          <a:bodyPr wrap="square" lIns="0" tIns="971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dirty="0" sz="1100" spc="-25" b="1">
                <a:solidFill>
                  <a:srgbClr val="007DB8"/>
                </a:solidFill>
                <a:latin typeface="Arial"/>
                <a:cs typeface="Arial"/>
              </a:rPr>
              <a:t>KPI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80000"/>
              </a:lnSpc>
              <a:spcBef>
                <a:spcPts val="655"/>
              </a:spcBef>
            </a:pP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Czas,</a:t>
            </a:r>
            <a:r>
              <a:rPr dirty="0" sz="80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koszt,</a:t>
            </a:r>
            <a:r>
              <a:rPr dirty="0" sz="80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błędy,</a:t>
            </a:r>
            <a:r>
              <a:rPr dirty="0" sz="80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obciążenie</a:t>
            </a:r>
            <a:r>
              <a:rPr dirty="0" sz="80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zespołu,</a:t>
            </a:r>
            <a:r>
              <a:rPr dirty="0" sz="80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wpływ</a:t>
            </a:r>
            <a:r>
              <a:rPr dirty="0" sz="80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na</a:t>
            </a:r>
            <a:r>
              <a:rPr dirty="0" sz="80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klienta</a:t>
            </a:r>
            <a:r>
              <a:rPr dirty="0" sz="80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 spc="-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 marżę.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523377" y="5269113"/>
            <a:ext cx="11142345" cy="617855"/>
            <a:chOff x="523377" y="5269113"/>
            <a:chExt cx="11142345" cy="617855"/>
          </a:xfrm>
        </p:grpSpPr>
        <p:sp>
          <p:nvSpPr>
            <p:cNvPr id="69" name="object 69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11036808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12051"/>
                  </a:lnTo>
                  <a:lnTo>
                    <a:pt x="7186" y="547648"/>
                  </a:lnTo>
                  <a:lnTo>
                    <a:pt x="26784" y="576718"/>
                  </a:lnTo>
                  <a:lnTo>
                    <a:pt x="55849" y="596317"/>
                  </a:lnTo>
                  <a:lnTo>
                    <a:pt x="91440" y="603504"/>
                  </a:lnTo>
                  <a:lnTo>
                    <a:pt x="11036808" y="603504"/>
                  </a:lnTo>
                  <a:lnTo>
                    <a:pt x="11072419" y="596317"/>
                  </a:lnTo>
                  <a:lnTo>
                    <a:pt x="11101482" y="576718"/>
                  </a:lnTo>
                  <a:lnTo>
                    <a:pt x="11121068" y="547648"/>
                  </a:lnTo>
                  <a:lnTo>
                    <a:pt x="11128248" y="512051"/>
                  </a:lnTo>
                  <a:lnTo>
                    <a:pt x="11128248" y="91440"/>
                  </a:lnTo>
                  <a:lnTo>
                    <a:pt x="11121068" y="55828"/>
                  </a:lnTo>
                  <a:lnTo>
                    <a:pt x="11101482" y="26765"/>
                  </a:lnTo>
                  <a:lnTo>
                    <a:pt x="11072419" y="7179"/>
                  </a:lnTo>
                  <a:lnTo>
                    <a:pt x="11036808" y="0"/>
                  </a:lnTo>
                  <a:close/>
                </a:path>
              </a:pathLst>
            </a:custGeom>
            <a:solidFill>
              <a:srgbClr val="F4F9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11036808" y="0"/>
                  </a:lnTo>
                  <a:lnTo>
                    <a:pt x="11072419" y="7179"/>
                  </a:lnTo>
                  <a:lnTo>
                    <a:pt x="11101482" y="26765"/>
                  </a:lnTo>
                  <a:lnTo>
                    <a:pt x="11121068" y="55828"/>
                  </a:lnTo>
                  <a:lnTo>
                    <a:pt x="11128248" y="91440"/>
                  </a:lnTo>
                  <a:lnTo>
                    <a:pt x="11128248" y="512051"/>
                  </a:lnTo>
                  <a:lnTo>
                    <a:pt x="11121068" y="547648"/>
                  </a:lnTo>
                  <a:lnTo>
                    <a:pt x="11101482" y="576718"/>
                  </a:lnTo>
                  <a:lnTo>
                    <a:pt x="11072419" y="596317"/>
                  </a:lnTo>
                  <a:lnTo>
                    <a:pt x="11036808" y="603504"/>
                  </a:lnTo>
                  <a:lnTo>
                    <a:pt x="91440" y="603504"/>
                  </a:lnTo>
                  <a:lnTo>
                    <a:pt x="55849" y="596317"/>
                  </a:lnTo>
                  <a:lnTo>
                    <a:pt x="26784" y="576718"/>
                  </a:lnTo>
                  <a:lnTo>
                    <a:pt x="7186" y="547648"/>
                  </a:lnTo>
                  <a:lnTo>
                    <a:pt x="0" y="512051"/>
                  </a:lnTo>
                  <a:lnTo>
                    <a:pt x="0" y="91440"/>
                  </a:lnTo>
                  <a:close/>
                </a:path>
              </a:pathLst>
            </a:custGeom>
            <a:ln w="13949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1" name="object 71"/>
          <p:cNvSpPr txBox="1"/>
          <p:nvPr/>
        </p:nvSpPr>
        <p:spPr>
          <a:xfrm>
            <a:off x="3569589" y="5485587"/>
            <a:ext cx="5021580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Nie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da</a:t>
            </a:r>
            <a:r>
              <a:rPr dirty="0" sz="145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się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poprawić</a:t>
            </a:r>
            <a:r>
              <a:rPr dirty="0" sz="145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procesu,</a:t>
            </a:r>
            <a:r>
              <a:rPr dirty="0" sz="1450" spc="-5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którego</a:t>
            </a:r>
            <a:r>
              <a:rPr dirty="0" sz="1450" spc="-5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nikt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nie</a:t>
            </a:r>
            <a:r>
              <a:rPr dirty="0" sz="1450" spc="-1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widzi</a:t>
            </a:r>
            <a:r>
              <a:rPr dirty="0" sz="145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całości.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845945" y="2423286"/>
            <a:ext cx="855980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>
                <a:solidFill>
                  <a:srgbClr val="007BB5"/>
                </a:solidFill>
              </a:rPr>
              <a:t>Od</a:t>
            </a:r>
            <a:r>
              <a:rPr dirty="0" sz="3000" spc="-1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uproszczenia</a:t>
            </a:r>
            <a:r>
              <a:rPr dirty="0" sz="3000" spc="-2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procesu</a:t>
            </a:r>
            <a:r>
              <a:rPr dirty="0" sz="3000" spc="-2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do</a:t>
            </a:r>
            <a:r>
              <a:rPr dirty="0" sz="3000" spc="-1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automatyzacji</a:t>
            </a:r>
            <a:r>
              <a:rPr dirty="0" sz="3000" spc="-4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i</a:t>
            </a:r>
            <a:r>
              <a:rPr dirty="0" sz="3000" spc="-25">
                <a:solidFill>
                  <a:srgbClr val="007BB5"/>
                </a:solidFill>
              </a:rPr>
              <a:t> AI</a:t>
            </a:r>
            <a:endParaRPr sz="3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5244" rIns="0" bIns="0" rtlCol="0" vert="horz">
            <a:spAutoFit/>
          </a:bodyPr>
          <a:lstStyle/>
          <a:p>
            <a:pPr marL="12700" marR="5080">
              <a:lnSpc>
                <a:spcPts val="2700"/>
              </a:lnSpc>
              <a:spcBef>
                <a:spcPts val="434"/>
              </a:spcBef>
            </a:pPr>
            <a:r>
              <a:rPr dirty="0" sz="2500"/>
              <a:t>6</a:t>
            </a:r>
            <a:r>
              <a:rPr dirty="0" sz="2500" spc="-85"/>
              <a:t> </a:t>
            </a:r>
            <a:r>
              <a:rPr dirty="0" sz="2500"/>
              <a:t>procesów,</a:t>
            </a:r>
            <a:r>
              <a:rPr dirty="0" sz="2500" spc="-85"/>
              <a:t> </a:t>
            </a:r>
            <a:r>
              <a:rPr dirty="0" sz="2500"/>
              <a:t>które</a:t>
            </a:r>
            <a:r>
              <a:rPr dirty="0" sz="2500" spc="-80"/>
              <a:t> </a:t>
            </a:r>
            <a:r>
              <a:rPr dirty="0" sz="2500"/>
              <a:t>najczęściej</a:t>
            </a:r>
            <a:r>
              <a:rPr dirty="0" sz="2500" spc="-75"/>
              <a:t> </a:t>
            </a:r>
            <a:r>
              <a:rPr dirty="0" sz="2500"/>
              <a:t>blokują</a:t>
            </a:r>
            <a:r>
              <a:rPr dirty="0" sz="2500" spc="-70"/>
              <a:t> </a:t>
            </a:r>
            <a:r>
              <a:rPr dirty="0" sz="2500" spc="-10"/>
              <a:t>rozwój </a:t>
            </a:r>
            <a:r>
              <a:rPr dirty="0" sz="2500" spc="-25"/>
              <a:t>MŚP</a:t>
            </a:r>
            <a:endParaRPr sz="2500"/>
          </a:p>
        </p:txBody>
      </p:sp>
      <p:grpSp>
        <p:nvGrpSpPr>
          <p:cNvPr id="3" name="object 3"/>
          <p:cNvGrpSpPr/>
          <p:nvPr/>
        </p:nvGrpSpPr>
        <p:grpSpPr>
          <a:xfrm>
            <a:off x="7810507" y="943363"/>
            <a:ext cx="3855720" cy="966469"/>
            <a:chOff x="7810507" y="943363"/>
            <a:chExt cx="3855720" cy="966469"/>
          </a:xfrm>
        </p:grpSpPr>
        <p:sp>
          <p:nvSpPr>
            <p:cNvPr id="4" name="object 4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3730752" y="0"/>
                  </a:moveTo>
                  <a:lnTo>
                    <a:pt x="109727" y="0"/>
                  </a:lnTo>
                  <a:lnTo>
                    <a:pt x="67026" y="8626"/>
                  </a:lnTo>
                  <a:lnTo>
                    <a:pt x="32146" y="32146"/>
                  </a:lnTo>
                  <a:lnTo>
                    <a:pt x="8626" y="67026"/>
                  </a:lnTo>
                  <a:lnTo>
                    <a:pt x="0" y="109727"/>
                  </a:lnTo>
                  <a:lnTo>
                    <a:pt x="0" y="841248"/>
                  </a:lnTo>
                  <a:lnTo>
                    <a:pt x="8626" y="883949"/>
                  </a:lnTo>
                  <a:lnTo>
                    <a:pt x="32146" y="918829"/>
                  </a:lnTo>
                  <a:lnTo>
                    <a:pt x="67026" y="942349"/>
                  </a:lnTo>
                  <a:lnTo>
                    <a:pt x="109727" y="950976"/>
                  </a:lnTo>
                  <a:lnTo>
                    <a:pt x="3730752" y="950976"/>
                  </a:lnTo>
                  <a:lnTo>
                    <a:pt x="3773453" y="942349"/>
                  </a:lnTo>
                  <a:lnTo>
                    <a:pt x="3808333" y="918829"/>
                  </a:lnTo>
                  <a:lnTo>
                    <a:pt x="3831853" y="883949"/>
                  </a:lnTo>
                  <a:lnTo>
                    <a:pt x="3840479" y="841248"/>
                  </a:lnTo>
                  <a:lnTo>
                    <a:pt x="3840479" y="109727"/>
                  </a:lnTo>
                  <a:lnTo>
                    <a:pt x="3831853" y="67026"/>
                  </a:lnTo>
                  <a:lnTo>
                    <a:pt x="3808333" y="32146"/>
                  </a:lnTo>
                  <a:lnTo>
                    <a:pt x="3773453" y="8626"/>
                  </a:lnTo>
                  <a:lnTo>
                    <a:pt x="3730752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0" y="109727"/>
                  </a:moveTo>
                  <a:lnTo>
                    <a:pt x="8626" y="67026"/>
                  </a:lnTo>
                  <a:lnTo>
                    <a:pt x="32146" y="32146"/>
                  </a:lnTo>
                  <a:lnTo>
                    <a:pt x="67026" y="8626"/>
                  </a:lnTo>
                  <a:lnTo>
                    <a:pt x="109727" y="0"/>
                  </a:lnTo>
                  <a:lnTo>
                    <a:pt x="3730752" y="0"/>
                  </a:lnTo>
                  <a:lnTo>
                    <a:pt x="3773453" y="8626"/>
                  </a:lnTo>
                  <a:lnTo>
                    <a:pt x="3808333" y="32146"/>
                  </a:lnTo>
                  <a:lnTo>
                    <a:pt x="3831853" y="67026"/>
                  </a:lnTo>
                  <a:lnTo>
                    <a:pt x="3840479" y="109727"/>
                  </a:lnTo>
                  <a:lnTo>
                    <a:pt x="3840479" y="841248"/>
                  </a:lnTo>
                  <a:lnTo>
                    <a:pt x="3831853" y="883949"/>
                  </a:lnTo>
                  <a:lnTo>
                    <a:pt x="3808333" y="918829"/>
                  </a:lnTo>
                  <a:lnTo>
                    <a:pt x="3773453" y="942349"/>
                  </a:lnTo>
                  <a:lnTo>
                    <a:pt x="3730752" y="950976"/>
                  </a:lnTo>
                  <a:lnTo>
                    <a:pt x="109727" y="950976"/>
                  </a:lnTo>
                  <a:lnTo>
                    <a:pt x="67026" y="942349"/>
                  </a:lnTo>
                  <a:lnTo>
                    <a:pt x="32146" y="918829"/>
                  </a:lnTo>
                  <a:lnTo>
                    <a:pt x="8626" y="883949"/>
                  </a:lnTo>
                  <a:lnTo>
                    <a:pt x="0" y="841248"/>
                  </a:lnTo>
                  <a:lnTo>
                    <a:pt x="0" y="109727"/>
                  </a:lnTo>
                  <a:close/>
                </a:path>
              </a:pathLst>
            </a:custGeom>
            <a:ln w="15224">
              <a:solidFill>
                <a:srgbClr val="007D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8035290" y="1177797"/>
            <a:ext cx="3030220" cy="497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Mała</a:t>
            </a:r>
            <a:r>
              <a:rPr dirty="0" sz="1550" spc="-5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poprawa</a:t>
            </a:r>
            <a:r>
              <a:rPr dirty="0" sz="155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w</a:t>
            </a:r>
            <a:r>
              <a:rPr dirty="0" sz="1550" spc="-5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częstym</a:t>
            </a:r>
            <a:r>
              <a:rPr dirty="0" sz="1550" spc="-6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procesie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daje</a:t>
            </a:r>
            <a:r>
              <a:rPr dirty="0" sz="1550" spc="-3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duży</a:t>
            </a:r>
            <a:r>
              <a:rPr dirty="0" sz="155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efekt</a:t>
            </a:r>
            <a:r>
              <a:rPr dirty="0" sz="1550" spc="-6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roczny.</a:t>
            </a:r>
            <a:endParaRPr sz="15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27383" y="664209"/>
            <a:ext cx="13843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solidFill>
                  <a:srgbClr val="FFFFFF"/>
                </a:solidFill>
                <a:latin typeface="Arial"/>
                <a:cs typeface="Arial"/>
              </a:rPr>
              <a:t>11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7651" y="1723085"/>
            <a:ext cx="4895850" cy="6496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Najlepszy</a:t>
            </a:r>
            <a:r>
              <a:rPr dirty="0" sz="1200" spc="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proces</a:t>
            </a:r>
            <a:r>
              <a:rPr dirty="0" sz="120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do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usprawnienia</a:t>
            </a:r>
            <a:r>
              <a:rPr dirty="0" sz="1200" spc="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jest</a:t>
            </a:r>
            <a:r>
              <a:rPr dirty="0" sz="1200" spc="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częsty,</a:t>
            </a:r>
            <a:r>
              <a:rPr dirty="0" sz="1200" spc="7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powtarzalny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1200" spc="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Arial"/>
                <a:cs typeface="Arial"/>
              </a:rPr>
              <a:t>mierzalny.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Gdzie</a:t>
            </a:r>
            <a:r>
              <a:rPr dirty="0" sz="1500" spc="-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szukać</a:t>
            </a:r>
            <a:r>
              <a:rPr dirty="0" sz="1500" spc="-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pierwszych</a:t>
            </a:r>
            <a:r>
              <a:rPr dirty="0" sz="1500" spc="-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usprawnień?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24001" y="2499105"/>
            <a:ext cx="3624579" cy="817880"/>
            <a:chOff x="524001" y="2499105"/>
            <a:chExt cx="3624579" cy="817880"/>
          </a:xfrm>
        </p:grpSpPr>
        <p:sp>
          <p:nvSpPr>
            <p:cNvPr id="10" name="object 10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791362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58036" y="2642108"/>
            <a:ext cx="258064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Obieg</a:t>
            </a:r>
            <a:r>
              <a:rPr dirty="0" sz="1100" spc="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dokumentów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Faktury,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umowy,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wnioski,</a:t>
            </a:r>
            <a:r>
              <a:rPr dirty="0" sz="850" spc="-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akceptacje,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wersje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statusy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dokumentów.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4346194" y="2499105"/>
            <a:ext cx="3624579" cy="817880"/>
            <a:chOff x="4346194" y="2499105"/>
            <a:chExt cx="3624579" cy="817880"/>
          </a:xfrm>
        </p:grpSpPr>
        <p:sp>
          <p:nvSpPr>
            <p:cNvPr id="17" name="object 17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2"/>
                  </a:lnTo>
                  <a:lnTo>
                    <a:pt x="3520439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2"/>
                  </a:lnTo>
                  <a:lnTo>
                    <a:pt x="3611879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40"/>
                  </a:lnTo>
                  <a:lnTo>
                    <a:pt x="3611879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2"/>
                  </a:lnTo>
                  <a:lnTo>
                    <a:pt x="91439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46139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80559" y="2642108"/>
            <a:ext cx="236220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Sprzedaż</a:t>
            </a:r>
            <a:r>
              <a:rPr dirty="0" sz="1100" spc="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i</a:t>
            </a:r>
            <a:r>
              <a:rPr dirty="0" sz="1100" spc="6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obsługa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Leady,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zapytania,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 oferty,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follow-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upy,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reklamacje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komunikacja.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8168385" y="2499105"/>
            <a:ext cx="3624579" cy="817880"/>
            <a:chOff x="8168385" y="2499105"/>
            <a:chExt cx="3624579" cy="817880"/>
          </a:xfrm>
        </p:grpSpPr>
        <p:sp>
          <p:nvSpPr>
            <p:cNvPr id="24" name="object 24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/>
          <p:cNvSpPr txBox="1"/>
          <p:nvPr/>
        </p:nvSpPr>
        <p:spPr>
          <a:xfrm>
            <a:off x="84366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803385" y="2642108"/>
            <a:ext cx="158813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Administracja</a:t>
            </a:r>
            <a:r>
              <a:rPr dirty="0" sz="1100" spc="7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i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finanse</a:t>
            </a:r>
            <a:endParaRPr sz="11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803385" y="2992627"/>
            <a:ext cx="281368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Raporty,</a:t>
            </a:r>
            <a:r>
              <a:rPr dirty="0" sz="850" spc="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rozliczenia,</a:t>
            </a:r>
            <a:r>
              <a:rPr dirty="0" sz="85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zestawienia,</a:t>
            </a:r>
            <a:r>
              <a:rPr dirty="0" sz="85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fakturowanie,</a:t>
            </a:r>
            <a:r>
              <a:rPr dirty="0" sz="85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cash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flow.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524001" y="3468370"/>
            <a:ext cx="3624579" cy="817880"/>
            <a:chOff x="524001" y="3468370"/>
            <a:chExt cx="3624579" cy="817880"/>
          </a:xfrm>
        </p:grpSpPr>
        <p:sp>
          <p:nvSpPr>
            <p:cNvPr id="32" name="object 32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6" name="object 36"/>
          <p:cNvSpPr txBox="1"/>
          <p:nvPr/>
        </p:nvSpPr>
        <p:spPr>
          <a:xfrm>
            <a:off x="791362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158036" y="3611371"/>
            <a:ext cx="286258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spc="-25" b="1">
                <a:solidFill>
                  <a:srgbClr val="007DB8"/>
                </a:solidFill>
                <a:latin typeface="Arial"/>
                <a:cs typeface="Arial"/>
              </a:rPr>
              <a:t>HR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905"/>
              </a:spcBef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Onboarding,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rekrutacja,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ewidencja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czasu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pracy,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dokumenty pracownicze.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4346194" y="3468370"/>
            <a:ext cx="3624579" cy="817880"/>
            <a:chOff x="4346194" y="3468370"/>
            <a:chExt cx="3624579" cy="817880"/>
          </a:xfrm>
        </p:grpSpPr>
        <p:sp>
          <p:nvSpPr>
            <p:cNvPr id="39" name="object 39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1"/>
                  </a:lnTo>
                  <a:lnTo>
                    <a:pt x="3520439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1"/>
                  </a:lnTo>
                  <a:lnTo>
                    <a:pt x="3611879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39"/>
                  </a:lnTo>
                  <a:lnTo>
                    <a:pt x="3611879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1"/>
                  </a:lnTo>
                  <a:lnTo>
                    <a:pt x="91439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3" name="object 43"/>
          <p:cNvSpPr txBox="1"/>
          <p:nvPr/>
        </p:nvSpPr>
        <p:spPr>
          <a:xfrm>
            <a:off x="46139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3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980559" y="3611371"/>
            <a:ext cx="247269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Projekty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i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operacje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Statusy,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zadania,</a:t>
            </a:r>
            <a:r>
              <a:rPr dirty="0" sz="850" spc="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odpowiedzialności,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raportowanie,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alokacja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zasobów.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8168385" y="3468370"/>
            <a:ext cx="3624579" cy="817880"/>
            <a:chOff x="8168385" y="3468370"/>
            <a:chExt cx="3624579" cy="817880"/>
          </a:xfrm>
        </p:grpSpPr>
        <p:sp>
          <p:nvSpPr>
            <p:cNvPr id="46" name="object 46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0" name="object 50"/>
          <p:cNvSpPr txBox="1"/>
          <p:nvPr/>
        </p:nvSpPr>
        <p:spPr>
          <a:xfrm>
            <a:off x="84366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803385" y="3611371"/>
            <a:ext cx="224663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Powtarzalna</a:t>
            </a:r>
            <a:r>
              <a:rPr dirty="0" sz="1100" spc="9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komunikacja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Te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same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pytania,</a:t>
            </a:r>
            <a:r>
              <a:rPr dirty="0" sz="85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odpowiedzi,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przypomnienia</a:t>
            </a:r>
            <a:r>
              <a:rPr dirty="0" sz="85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50">
                <a:solidFill>
                  <a:srgbClr val="545454"/>
                </a:solidFill>
                <a:latin typeface="Arial"/>
                <a:cs typeface="Arial"/>
              </a:rPr>
              <a:t>i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sprawdzanie</a:t>
            </a:r>
            <a:r>
              <a:rPr dirty="0" sz="85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statusów.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523377" y="5269113"/>
            <a:ext cx="11142345" cy="617855"/>
            <a:chOff x="523377" y="5269113"/>
            <a:chExt cx="11142345" cy="617855"/>
          </a:xfrm>
        </p:grpSpPr>
        <p:sp>
          <p:nvSpPr>
            <p:cNvPr id="53" name="object 53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11036808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12051"/>
                  </a:lnTo>
                  <a:lnTo>
                    <a:pt x="7186" y="547648"/>
                  </a:lnTo>
                  <a:lnTo>
                    <a:pt x="26784" y="576718"/>
                  </a:lnTo>
                  <a:lnTo>
                    <a:pt x="55849" y="596317"/>
                  </a:lnTo>
                  <a:lnTo>
                    <a:pt x="91440" y="603504"/>
                  </a:lnTo>
                  <a:lnTo>
                    <a:pt x="11036808" y="603504"/>
                  </a:lnTo>
                  <a:lnTo>
                    <a:pt x="11072419" y="596317"/>
                  </a:lnTo>
                  <a:lnTo>
                    <a:pt x="11101482" y="576718"/>
                  </a:lnTo>
                  <a:lnTo>
                    <a:pt x="11121068" y="547648"/>
                  </a:lnTo>
                  <a:lnTo>
                    <a:pt x="11128248" y="512051"/>
                  </a:lnTo>
                  <a:lnTo>
                    <a:pt x="11128248" y="91440"/>
                  </a:lnTo>
                  <a:lnTo>
                    <a:pt x="11121068" y="55828"/>
                  </a:lnTo>
                  <a:lnTo>
                    <a:pt x="11101482" y="26765"/>
                  </a:lnTo>
                  <a:lnTo>
                    <a:pt x="11072419" y="7179"/>
                  </a:lnTo>
                  <a:lnTo>
                    <a:pt x="11036808" y="0"/>
                  </a:lnTo>
                  <a:close/>
                </a:path>
              </a:pathLst>
            </a:custGeom>
            <a:solidFill>
              <a:srgbClr val="F4F9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11036808" y="0"/>
                  </a:lnTo>
                  <a:lnTo>
                    <a:pt x="11072419" y="7179"/>
                  </a:lnTo>
                  <a:lnTo>
                    <a:pt x="11101482" y="26765"/>
                  </a:lnTo>
                  <a:lnTo>
                    <a:pt x="11121068" y="55828"/>
                  </a:lnTo>
                  <a:lnTo>
                    <a:pt x="11128248" y="91440"/>
                  </a:lnTo>
                  <a:lnTo>
                    <a:pt x="11128248" y="512051"/>
                  </a:lnTo>
                  <a:lnTo>
                    <a:pt x="11121068" y="547648"/>
                  </a:lnTo>
                  <a:lnTo>
                    <a:pt x="11101482" y="576718"/>
                  </a:lnTo>
                  <a:lnTo>
                    <a:pt x="11072419" y="596317"/>
                  </a:lnTo>
                  <a:lnTo>
                    <a:pt x="11036808" y="603504"/>
                  </a:lnTo>
                  <a:lnTo>
                    <a:pt x="91440" y="603504"/>
                  </a:lnTo>
                  <a:lnTo>
                    <a:pt x="55849" y="596317"/>
                  </a:lnTo>
                  <a:lnTo>
                    <a:pt x="26784" y="576718"/>
                  </a:lnTo>
                  <a:lnTo>
                    <a:pt x="7186" y="547648"/>
                  </a:lnTo>
                  <a:lnTo>
                    <a:pt x="0" y="512051"/>
                  </a:lnTo>
                  <a:lnTo>
                    <a:pt x="0" y="91440"/>
                  </a:lnTo>
                  <a:close/>
                </a:path>
              </a:pathLst>
            </a:custGeom>
            <a:ln w="13949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5" name="object 55"/>
          <p:cNvSpPr txBox="1"/>
          <p:nvPr/>
        </p:nvSpPr>
        <p:spPr>
          <a:xfrm>
            <a:off x="2004186" y="5485587"/>
            <a:ext cx="8150859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Wybierz</a:t>
            </a:r>
            <a:r>
              <a:rPr dirty="0" sz="1450" spc="-5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proces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częsty,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powtarzalny,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czasochłonny,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podatny</a:t>
            </a:r>
            <a:r>
              <a:rPr dirty="0" sz="1450" spc="-5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na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błędy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i</a:t>
            </a:r>
            <a:r>
              <a:rPr dirty="0" sz="1450" spc="-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ważny</a:t>
            </a:r>
            <a:r>
              <a:rPr dirty="0" sz="145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dla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klienta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lub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 marży.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5244" rIns="0" bIns="0" rtlCol="0" vert="horz">
            <a:spAutoFit/>
          </a:bodyPr>
          <a:lstStyle/>
          <a:p>
            <a:pPr marL="12700" marR="5080">
              <a:lnSpc>
                <a:spcPts val="2700"/>
              </a:lnSpc>
              <a:spcBef>
                <a:spcPts val="434"/>
              </a:spcBef>
            </a:pPr>
            <a:r>
              <a:rPr dirty="0" sz="2500"/>
              <a:t>Usuń</a:t>
            </a:r>
            <a:r>
              <a:rPr dirty="0" sz="2500" spc="-60"/>
              <a:t> </a:t>
            </a:r>
            <a:r>
              <a:rPr dirty="0" sz="2500"/>
              <a:t>→</a:t>
            </a:r>
            <a:r>
              <a:rPr dirty="0" sz="2500" spc="-40"/>
              <a:t> </a:t>
            </a:r>
            <a:r>
              <a:rPr dirty="0" sz="2500"/>
              <a:t>uprość</a:t>
            </a:r>
            <a:r>
              <a:rPr dirty="0" sz="2500" spc="-55"/>
              <a:t> </a:t>
            </a:r>
            <a:r>
              <a:rPr dirty="0" sz="2500"/>
              <a:t>→</a:t>
            </a:r>
            <a:r>
              <a:rPr dirty="0" sz="2500" spc="-40"/>
              <a:t> </a:t>
            </a:r>
            <a:r>
              <a:rPr dirty="0" sz="2500" spc="-10"/>
              <a:t>ustandaryzuj</a:t>
            </a:r>
            <a:r>
              <a:rPr dirty="0" sz="2500" spc="-20"/>
              <a:t> </a:t>
            </a:r>
            <a:r>
              <a:rPr dirty="0" sz="2500" spc="-50"/>
              <a:t>→ </a:t>
            </a:r>
            <a:r>
              <a:rPr dirty="0" sz="2500" spc="-10"/>
              <a:t>zautomatyzuj</a:t>
            </a:r>
            <a:r>
              <a:rPr dirty="0" sz="2500" spc="-20"/>
              <a:t> </a:t>
            </a:r>
            <a:r>
              <a:rPr dirty="0" sz="2500"/>
              <a:t>→</a:t>
            </a:r>
            <a:r>
              <a:rPr dirty="0" sz="2500" spc="-55"/>
              <a:t> </a:t>
            </a:r>
            <a:r>
              <a:rPr dirty="0" sz="2500" spc="-10"/>
              <a:t>mierz</a:t>
            </a:r>
            <a:endParaRPr sz="2500"/>
          </a:p>
        </p:txBody>
      </p:sp>
      <p:grpSp>
        <p:nvGrpSpPr>
          <p:cNvPr id="3" name="object 3"/>
          <p:cNvGrpSpPr/>
          <p:nvPr/>
        </p:nvGrpSpPr>
        <p:grpSpPr>
          <a:xfrm>
            <a:off x="7810507" y="943363"/>
            <a:ext cx="3855720" cy="966469"/>
            <a:chOff x="7810507" y="943363"/>
            <a:chExt cx="3855720" cy="966469"/>
          </a:xfrm>
        </p:grpSpPr>
        <p:sp>
          <p:nvSpPr>
            <p:cNvPr id="4" name="object 4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3730752" y="0"/>
                  </a:moveTo>
                  <a:lnTo>
                    <a:pt x="109727" y="0"/>
                  </a:lnTo>
                  <a:lnTo>
                    <a:pt x="67026" y="8626"/>
                  </a:lnTo>
                  <a:lnTo>
                    <a:pt x="32146" y="32146"/>
                  </a:lnTo>
                  <a:lnTo>
                    <a:pt x="8626" y="67026"/>
                  </a:lnTo>
                  <a:lnTo>
                    <a:pt x="0" y="109727"/>
                  </a:lnTo>
                  <a:lnTo>
                    <a:pt x="0" y="841248"/>
                  </a:lnTo>
                  <a:lnTo>
                    <a:pt x="8626" y="883949"/>
                  </a:lnTo>
                  <a:lnTo>
                    <a:pt x="32146" y="918829"/>
                  </a:lnTo>
                  <a:lnTo>
                    <a:pt x="67026" y="942349"/>
                  </a:lnTo>
                  <a:lnTo>
                    <a:pt x="109727" y="950976"/>
                  </a:lnTo>
                  <a:lnTo>
                    <a:pt x="3730752" y="950976"/>
                  </a:lnTo>
                  <a:lnTo>
                    <a:pt x="3773453" y="942349"/>
                  </a:lnTo>
                  <a:lnTo>
                    <a:pt x="3808333" y="918829"/>
                  </a:lnTo>
                  <a:lnTo>
                    <a:pt x="3831853" y="883949"/>
                  </a:lnTo>
                  <a:lnTo>
                    <a:pt x="3840479" y="841248"/>
                  </a:lnTo>
                  <a:lnTo>
                    <a:pt x="3840479" y="109727"/>
                  </a:lnTo>
                  <a:lnTo>
                    <a:pt x="3831853" y="67026"/>
                  </a:lnTo>
                  <a:lnTo>
                    <a:pt x="3808333" y="32146"/>
                  </a:lnTo>
                  <a:lnTo>
                    <a:pt x="3773453" y="8626"/>
                  </a:lnTo>
                  <a:lnTo>
                    <a:pt x="3730752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0" y="109727"/>
                  </a:moveTo>
                  <a:lnTo>
                    <a:pt x="8626" y="67026"/>
                  </a:lnTo>
                  <a:lnTo>
                    <a:pt x="32146" y="32146"/>
                  </a:lnTo>
                  <a:lnTo>
                    <a:pt x="67026" y="8626"/>
                  </a:lnTo>
                  <a:lnTo>
                    <a:pt x="109727" y="0"/>
                  </a:lnTo>
                  <a:lnTo>
                    <a:pt x="3730752" y="0"/>
                  </a:lnTo>
                  <a:lnTo>
                    <a:pt x="3773453" y="8626"/>
                  </a:lnTo>
                  <a:lnTo>
                    <a:pt x="3808333" y="32146"/>
                  </a:lnTo>
                  <a:lnTo>
                    <a:pt x="3831853" y="67026"/>
                  </a:lnTo>
                  <a:lnTo>
                    <a:pt x="3840479" y="109727"/>
                  </a:lnTo>
                  <a:lnTo>
                    <a:pt x="3840479" y="841248"/>
                  </a:lnTo>
                  <a:lnTo>
                    <a:pt x="3831853" y="883949"/>
                  </a:lnTo>
                  <a:lnTo>
                    <a:pt x="3808333" y="918829"/>
                  </a:lnTo>
                  <a:lnTo>
                    <a:pt x="3773453" y="942349"/>
                  </a:lnTo>
                  <a:lnTo>
                    <a:pt x="3730752" y="950976"/>
                  </a:lnTo>
                  <a:lnTo>
                    <a:pt x="109727" y="950976"/>
                  </a:lnTo>
                  <a:lnTo>
                    <a:pt x="67026" y="942349"/>
                  </a:lnTo>
                  <a:lnTo>
                    <a:pt x="32146" y="918829"/>
                  </a:lnTo>
                  <a:lnTo>
                    <a:pt x="8626" y="883949"/>
                  </a:lnTo>
                  <a:lnTo>
                    <a:pt x="0" y="841248"/>
                  </a:lnTo>
                  <a:lnTo>
                    <a:pt x="0" y="109727"/>
                  </a:lnTo>
                  <a:close/>
                </a:path>
              </a:pathLst>
            </a:custGeom>
            <a:ln w="15224">
              <a:solidFill>
                <a:srgbClr val="007D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8035290" y="1116837"/>
            <a:ext cx="2799080" cy="619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Najtańsza</a:t>
            </a:r>
            <a:r>
              <a:rPr dirty="0" sz="130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automatyzacja</a:t>
            </a:r>
            <a:r>
              <a:rPr dirty="0" sz="1300" spc="-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to</a:t>
            </a:r>
            <a:r>
              <a:rPr dirty="0" sz="1300" spc="-5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7DB8"/>
                </a:solidFill>
                <a:latin typeface="Arial"/>
                <a:cs typeface="Arial"/>
              </a:rPr>
              <a:t>usunięcie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czynności,</a:t>
            </a:r>
            <a:r>
              <a:rPr dirty="0" sz="1300" spc="-2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której</a:t>
            </a:r>
            <a:r>
              <a:rPr dirty="0" sz="1300" spc="-2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nikt</a:t>
            </a:r>
            <a:r>
              <a:rPr dirty="0" sz="130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nie</a:t>
            </a:r>
            <a:r>
              <a:rPr dirty="0" sz="130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7DB8"/>
                </a:solidFill>
                <a:latin typeface="Arial"/>
                <a:cs typeface="Arial"/>
              </a:rPr>
              <a:t>powinien wykonywać.</a:t>
            </a:r>
            <a:endParaRPr sz="1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27383" y="664209"/>
            <a:ext cx="13843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7651" y="1723085"/>
            <a:ext cx="3926204" cy="6496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Automatyzacja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1200" spc="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jest</a:t>
            </a:r>
            <a:r>
              <a:rPr dirty="0" sz="1200" spc="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pierwszym</a:t>
            </a:r>
            <a:r>
              <a:rPr dirty="0" sz="1200" spc="8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krokiem</a:t>
            </a:r>
            <a:r>
              <a:rPr dirty="0" sz="1200" spc="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Arial"/>
                <a:cs typeface="Arial"/>
              </a:rPr>
              <a:t>optymalizacji.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Model</a:t>
            </a:r>
            <a:r>
              <a:rPr dirty="0" sz="1500" spc="-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optymalizacji</a:t>
            </a:r>
            <a:r>
              <a:rPr dirty="0" sz="1500" spc="-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w</a:t>
            </a:r>
            <a:r>
              <a:rPr dirty="0" sz="1500" spc="-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5</a:t>
            </a:r>
            <a:r>
              <a:rPr dirty="0" sz="1500" spc="-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krokach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633730" y="2553970"/>
            <a:ext cx="1795780" cy="671195"/>
            <a:chOff x="633730" y="2553970"/>
            <a:chExt cx="1795780" cy="671195"/>
          </a:xfrm>
        </p:grpSpPr>
        <p:sp>
          <p:nvSpPr>
            <p:cNvPr id="10" name="object 10"/>
            <p:cNvSpPr/>
            <p:nvPr/>
          </p:nvSpPr>
          <p:spPr>
            <a:xfrm>
              <a:off x="640080" y="256032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80" h="658494">
                  <a:moveTo>
                    <a:pt x="1709927" y="0"/>
                  </a:moveTo>
                  <a:lnTo>
                    <a:pt x="73151" y="0"/>
                  </a:lnTo>
                  <a:lnTo>
                    <a:pt x="44678" y="5750"/>
                  </a:lnTo>
                  <a:lnTo>
                    <a:pt x="21426" y="21431"/>
                  </a:lnTo>
                  <a:lnTo>
                    <a:pt x="5748" y="44684"/>
                  </a:lnTo>
                  <a:lnTo>
                    <a:pt x="0" y="73151"/>
                  </a:lnTo>
                  <a:lnTo>
                    <a:pt x="0" y="585215"/>
                  </a:lnTo>
                  <a:lnTo>
                    <a:pt x="5748" y="613683"/>
                  </a:lnTo>
                  <a:lnTo>
                    <a:pt x="21426" y="636936"/>
                  </a:lnTo>
                  <a:lnTo>
                    <a:pt x="44678" y="652617"/>
                  </a:lnTo>
                  <a:lnTo>
                    <a:pt x="73151" y="658367"/>
                  </a:lnTo>
                  <a:lnTo>
                    <a:pt x="1709927" y="658367"/>
                  </a:lnTo>
                  <a:lnTo>
                    <a:pt x="1738395" y="652617"/>
                  </a:lnTo>
                  <a:lnTo>
                    <a:pt x="1761648" y="636936"/>
                  </a:lnTo>
                  <a:lnTo>
                    <a:pt x="1777329" y="613683"/>
                  </a:lnTo>
                  <a:lnTo>
                    <a:pt x="1783080" y="585215"/>
                  </a:lnTo>
                  <a:lnTo>
                    <a:pt x="1783080" y="73151"/>
                  </a:lnTo>
                  <a:lnTo>
                    <a:pt x="1777329" y="44684"/>
                  </a:lnTo>
                  <a:lnTo>
                    <a:pt x="1761648" y="21431"/>
                  </a:lnTo>
                  <a:lnTo>
                    <a:pt x="1738395" y="5750"/>
                  </a:lnTo>
                  <a:lnTo>
                    <a:pt x="1709927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640080" y="256032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80" h="658494">
                  <a:moveTo>
                    <a:pt x="0" y="73151"/>
                  </a:moveTo>
                  <a:lnTo>
                    <a:pt x="5748" y="44684"/>
                  </a:lnTo>
                  <a:lnTo>
                    <a:pt x="21426" y="21431"/>
                  </a:lnTo>
                  <a:lnTo>
                    <a:pt x="44678" y="5750"/>
                  </a:lnTo>
                  <a:lnTo>
                    <a:pt x="73151" y="0"/>
                  </a:lnTo>
                  <a:lnTo>
                    <a:pt x="1709927" y="0"/>
                  </a:lnTo>
                  <a:lnTo>
                    <a:pt x="1738395" y="5750"/>
                  </a:lnTo>
                  <a:lnTo>
                    <a:pt x="1761648" y="21431"/>
                  </a:lnTo>
                  <a:lnTo>
                    <a:pt x="1777329" y="44684"/>
                  </a:lnTo>
                  <a:lnTo>
                    <a:pt x="1783080" y="73151"/>
                  </a:lnTo>
                  <a:lnTo>
                    <a:pt x="1783080" y="585215"/>
                  </a:lnTo>
                  <a:lnTo>
                    <a:pt x="1777329" y="613683"/>
                  </a:lnTo>
                  <a:lnTo>
                    <a:pt x="1761648" y="636936"/>
                  </a:lnTo>
                  <a:lnTo>
                    <a:pt x="1738395" y="652617"/>
                  </a:lnTo>
                  <a:lnTo>
                    <a:pt x="1709927" y="658367"/>
                  </a:lnTo>
                  <a:lnTo>
                    <a:pt x="73151" y="658367"/>
                  </a:lnTo>
                  <a:lnTo>
                    <a:pt x="44678" y="652617"/>
                  </a:lnTo>
                  <a:lnTo>
                    <a:pt x="21426" y="636936"/>
                  </a:lnTo>
                  <a:lnTo>
                    <a:pt x="5748" y="613683"/>
                  </a:lnTo>
                  <a:lnTo>
                    <a:pt x="0" y="585215"/>
                  </a:lnTo>
                  <a:lnTo>
                    <a:pt x="0" y="73151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1350010" y="2756408"/>
            <a:ext cx="36195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20" b="1">
                <a:solidFill>
                  <a:srgbClr val="007DB8"/>
                </a:solidFill>
                <a:latin typeface="Arial"/>
                <a:cs typeface="Arial"/>
              </a:rPr>
              <a:t>Usuń</a:t>
            </a:r>
            <a:endParaRPr sz="10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29001" y="2718943"/>
            <a:ext cx="20383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solidFill>
                  <a:srgbClr val="9CCD2A"/>
                </a:solidFill>
                <a:latin typeface="Arial"/>
                <a:cs typeface="Arial"/>
              </a:rPr>
              <a:t>→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627122" y="2553970"/>
            <a:ext cx="1795780" cy="671195"/>
            <a:chOff x="2627122" y="2553970"/>
            <a:chExt cx="1795780" cy="671195"/>
          </a:xfrm>
        </p:grpSpPr>
        <p:sp>
          <p:nvSpPr>
            <p:cNvPr id="15" name="object 15"/>
            <p:cNvSpPr/>
            <p:nvPr/>
          </p:nvSpPr>
          <p:spPr>
            <a:xfrm>
              <a:off x="2633472" y="256032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4">
                  <a:moveTo>
                    <a:pt x="1709927" y="0"/>
                  </a:moveTo>
                  <a:lnTo>
                    <a:pt x="73151" y="0"/>
                  </a:lnTo>
                  <a:lnTo>
                    <a:pt x="44684" y="5750"/>
                  </a:lnTo>
                  <a:lnTo>
                    <a:pt x="21431" y="21431"/>
                  </a:lnTo>
                  <a:lnTo>
                    <a:pt x="5750" y="44684"/>
                  </a:lnTo>
                  <a:lnTo>
                    <a:pt x="0" y="73151"/>
                  </a:lnTo>
                  <a:lnTo>
                    <a:pt x="0" y="585215"/>
                  </a:lnTo>
                  <a:lnTo>
                    <a:pt x="5750" y="613683"/>
                  </a:lnTo>
                  <a:lnTo>
                    <a:pt x="21431" y="636936"/>
                  </a:lnTo>
                  <a:lnTo>
                    <a:pt x="44684" y="652617"/>
                  </a:lnTo>
                  <a:lnTo>
                    <a:pt x="73151" y="658367"/>
                  </a:lnTo>
                  <a:lnTo>
                    <a:pt x="1709927" y="658367"/>
                  </a:lnTo>
                  <a:lnTo>
                    <a:pt x="1738395" y="652617"/>
                  </a:lnTo>
                  <a:lnTo>
                    <a:pt x="1761648" y="636936"/>
                  </a:lnTo>
                  <a:lnTo>
                    <a:pt x="1777329" y="613683"/>
                  </a:lnTo>
                  <a:lnTo>
                    <a:pt x="1783079" y="585215"/>
                  </a:lnTo>
                  <a:lnTo>
                    <a:pt x="1783079" y="73151"/>
                  </a:lnTo>
                  <a:lnTo>
                    <a:pt x="1777329" y="44684"/>
                  </a:lnTo>
                  <a:lnTo>
                    <a:pt x="1761648" y="21431"/>
                  </a:lnTo>
                  <a:lnTo>
                    <a:pt x="1738395" y="5750"/>
                  </a:lnTo>
                  <a:lnTo>
                    <a:pt x="17099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2633472" y="256032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4">
                  <a:moveTo>
                    <a:pt x="0" y="73151"/>
                  </a:moveTo>
                  <a:lnTo>
                    <a:pt x="5750" y="44684"/>
                  </a:lnTo>
                  <a:lnTo>
                    <a:pt x="21431" y="21431"/>
                  </a:lnTo>
                  <a:lnTo>
                    <a:pt x="44684" y="5750"/>
                  </a:lnTo>
                  <a:lnTo>
                    <a:pt x="73151" y="0"/>
                  </a:lnTo>
                  <a:lnTo>
                    <a:pt x="1709927" y="0"/>
                  </a:lnTo>
                  <a:lnTo>
                    <a:pt x="1738395" y="5750"/>
                  </a:lnTo>
                  <a:lnTo>
                    <a:pt x="1761648" y="21431"/>
                  </a:lnTo>
                  <a:lnTo>
                    <a:pt x="1777329" y="44684"/>
                  </a:lnTo>
                  <a:lnTo>
                    <a:pt x="1783079" y="73151"/>
                  </a:lnTo>
                  <a:lnTo>
                    <a:pt x="1783079" y="585215"/>
                  </a:lnTo>
                  <a:lnTo>
                    <a:pt x="1777329" y="613683"/>
                  </a:lnTo>
                  <a:lnTo>
                    <a:pt x="1761648" y="636936"/>
                  </a:lnTo>
                  <a:lnTo>
                    <a:pt x="1738395" y="652617"/>
                  </a:lnTo>
                  <a:lnTo>
                    <a:pt x="1709927" y="658367"/>
                  </a:lnTo>
                  <a:lnTo>
                    <a:pt x="73151" y="658367"/>
                  </a:lnTo>
                  <a:lnTo>
                    <a:pt x="44684" y="652617"/>
                  </a:lnTo>
                  <a:lnTo>
                    <a:pt x="21431" y="636936"/>
                  </a:lnTo>
                  <a:lnTo>
                    <a:pt x="5750" y="613683"/>
                  </a:lnTo>
                  <a:lnTo>
                    <a:pt x="0" y="585215"/>
                  </a:lnTo>
                  <a:lnTo>
                    <a:pt x="0" y="73151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3280917" y="2756408"/>
            <a:ext cx="488315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10" b="1">
                <a:solidFill>
                  <a:srgbClr val="007DB8"/>
                </a:solidFill>
                <a:latin typeface="Arial"/>
                <a:cs typeface="Arial"/>
              </a:rPr>
              <a:t>Uprość</a:t>
            </a:r>
            <a:endParaRPr sz="10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22775" y="2718943"/>
            <a:ext cx="20383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solidFill>
                  <a:srgbClr val="9CCD2A"/>
                </a:solidFill>
                <a:latin typeface="Arial"/>
                <a:cs typeface="Arial"/>
              </a:rPr>
              <a:t>→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620514" y="2553970"/>
            <a:ext cx="1795780" cy="671195"/>
            <a:chOff x="4620514" y="2553970"/>
            <a:chExt cx="1795780" cy="671195"/>
          </a:xfrm>
        </p:grpSpPr>
        <p:sp>
          <p:nvSpPr>
            <p:cNvPr id="20" name="object 20"/>
            <p:cNvSpPr/>
            <p:nvPr/>
          </p:nvSpPr>
          <p:spPr>
            <a:xfrm>
              <a:off x="4626864" y="256032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4">
                  <a:moveTo>
                    <a:pt x="1709927" y="0"/>
                  </a:moveTo>
                  <a:lnTo>
                    <a:pt x="73151" y="0"/>
                  </a:lnTo>
                  <a:lnTo>
                    <a:pt x="44684" y="5750"/>
                  </a:lnTo>
                  <a:lnTo>
                    <a:pt x="21431" y="21431"/>
                  </a:lnTo>
                  <a:lnTo>
                    <a:pt x="5750" y="44684"/>
                  </a:lnTo>
                  <a:lnTo>
                    <a:pt x="0" y="73151"/>
                  </a:lnTo>
                  <a:lnTo>
                    <a:pt x="0" y="585215"/>
                  </a:lnTo>
                  <a:lnTo>
                    <a:pt x="5750" y="613683"/>
                  </a:lnTo>
                  <a:lnTo>
                    <a:pt x="21431" y="636936"/>
                  </a:lnTo>
                  <a:lnTo>
                    <a:pt x="44684" y="652617"/>
                  </a:lnTo>
                  <a:lnTo>
                    <a:pt x="73151" y="658367"/>
                  </a:lnTo>
                  <a:lnTo>
                    <a:pt x="1709927" y="658367"/>
                  </a:lnTo>
                  <a:lnTo>
                    <a:pt x="1738395" y="652617"/>
                  </a:lnTo>
                  <a:lnTo>
                    <a:pt x="1761648" y="636936"/>
                  </a:lnTo>
                  <a:lnTo>
                    <a:pt x="1777329" y="613683"/>
                  </a:lnTo>
                  <a:lnTo>
                    <a:pt x="1783080" y="585215"/>
                  </a:lnTo>
                  <a:lnTo>
                    <a:pt x="1783080" y="73151"/>
                  </a:lnTo>
                  <a:lnTo>
                    <a:pt x="1777329" y="44684"/>
                  </a:lnTo>
                  <a:lnTo>
                    <a:pt x="1761648" y="21431"/>
                  </a:lnTo>
                  <a:lnTo>
                    <a:pt x="1738395" y="5750"/>
                  </a:lnTo>
                  <a:lnTo>
                    <a:pt x="1709927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4626864" y="256032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4">
                  <a:moveTo>
                    <a:pt x="0" y="73151"/>
                  </a:moveTo>
                  <a:lnTo>
                    <a:pt x="5750" y="44684"/>
                  </a:lnTo>
                  <a:lnTo>
                    <a:pt x="21431" y="21431"/>
                  </a:lnTo>
                  <a:lnTo>
                    <a:pt x="44684" y="5750"/>
                  </a:lnTo>
                  <a:lnTo>
                    <a:pt x="73151" y="0"/>
                  </a:lnTo>
                  <a:lnTo>
                    <a:pt x="1709927" y="0"/>
                  </a:lnTo>
                  <a:lnTo>
                    <a:pt x="1738395" y="5750"/>
                  </a:lnTo>
                  <a:lnTo>
                    <a:pt x="1761648" y="21431"/>
                  </a:lnTo>
                  <a:lnTo>
                    <a:pt x="1777329" y="44684"/>
                  </a:lnTo>
                  <a:lnTo>
                    <a:pt x="1783080" y="73151"/>
                  </a:lnTo>
                  <a:lnTo>
                    <a:pt x="1783080" y="585215"/>
                  </a:lnTo>
                  <a:lnTo>
                    <a:pt x="1777329" y="613683"/>
                  </a:lnTo>
                  <a:lnTo>
                    <a:pt x="1761648" y="636936"/>
                  </a:lnTo>
                  <a:lnTo>
                    <a:pt x="1738395" y="652617"/>
                  </a:lnTo>
                  <a:lnTo>
                    <a:pt x="1709927" y="658367"/>
                  </a:lnTo>
                  <a:lnTo>
                    <a:pt x="73151" y="658367"/>
                  </a:lnTo>
                  <a:lnTo>
                    <a:pt x="44684" y="652617"/>
                  </a:lnTo>
                  <a:lnTo>
                    <a:pt x="21431" y="636936"/>
                  </a:lnTo>
                  <a:lnTo>
                    <a:pt x="5750" y="613683"/>
                  </a:lnTo>
                  <a:lnTo>
                    <a:pt x="0" y="585215"/>
                  </a:lnTo>
                  <a:lnTo>
                    <a:pt x="0" y="73151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5085715" y="2756408"/>
            <a:ext cx="865505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10" b="1">
                <a:solidFill>
                  <a:srgbClr val="007DB8"/>
                </a:solidFill>
                <a:latin typeface="Arial"/>
                <a:cs typeface="Arial"/>
              </a:rPr>
              <a:t>Ustandaryzuj</a:t>
            </a:r>
            <a:endParaRPr sz="10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416421" y="2718943"/>
            <a:ext cx="20383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solidFill>
                  <a:srgbClr val="9CCD2A"/>
                </a:solidFill>
                <a:latin typeface="Arial"/>
                <a:cs typeface="Arial"/>
              </a:rPr>
              <a:t>→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6613906" y="2553970"/>
            <a:ext cx="1795780" cy="671195"/>
            <a:chOff x="6613906" y="2553970"/>
            <a:chExt cx="1795780" cy="671195"/>
          </a:xfrm>
        </p:grpSpPr>
        <p:sp>
          <p:nvSpPr>
            <p:cNvPr id="25" name="object 25"/>
            <p:cNvSpPr/>
            <p:nvPr/>
          </p:nvSpPr>
          <p:spPr>
            <a:xfrm>
              <a:off x="6620256" y="256032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4">
                  <a:moveTo>
                    <a:pt x="1709927" y="0"/>
                  </a:moveTo>
                  <a:lnTo>
                    <a:pt x="73151" y="0"/>
                  </a:lnTo>
                  <a:lnTo>
                    <a:pt x="44684" y="5750"/>
                  </a:lnTo>
                  <a:lnTo>
                    <a:pt x="21431" y="21431"/>
                  </a:lnTo>
                  <a:lnTo>
                    <a:pt x="5750" y="44684"/>
                  </a:lnTo>
                  <a:lnTo>
                    <a:pt x="0" y="73151"/>
                  </a:lnTo>
                  <a:lnTo>
                    <a:pt x="0" y="585215"/>
                  </a:lnTo>
                  <a:lnTo>
                    <a:pt x="5750" y="613683"/>
                  </a:lnTo>
                  <a:lnTo>
                    <a:pt x="21431" y="636936"/>
                  </a:lnTo>
                  <a:lnTo>
                    <a:pt x="44684" y="652617"/>
                  </a:lnTo>
                  <a:lnTo>
                    <a:pt x="73151" y="658367"/>
                  </a:lnTo>
                  <a:lnTo>
                    <a:pt x="1709927" y="658367"/>
                  </a:lnTo>
                  <a:lnTo>
                    <a:pt x="1738395" y="652617"/>
                  </a:lnTo>
                  <a:lnTo>
                    <a:pt x="1761648" y="636936"/>
                  </a:lnTo>
                  <a:lnTo>
                    <a:pt x="1777329" y="613683"/>
                  </a:lnTo>
                  <a:lnTo>
                    <a:pt x="1783079" y="585215"/>
                  </a:lnTo>
                  <a:lnTo>
                    <a:pt x="1783079" y="73151"/>
                  </a:lnTo>
                  <a:lnTo>
                    <a:pt x="1777329" y="44684"/>
                  </a:lnTo>
                  <a:lnTo>
                    <a:pt x="1761648" y="21431"/>
                  </a:lnTo>
                  <a:lnTo>
                    <a:pt x="1738395" y="5750"/>
                  </a:lnTo>
                  <a:lnTo>
                    <a:pt x="17099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6620256" y="256032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4">
                  <a:moveTo>
                    <a:pt x="0" y="73151"/>
                  </a:moveTo>
                  <a:lnTo>
                    <a:pt x="5750" y="44684"/>
                  </a:lnTo>
                  <a:lnTo>
                    <a:pt x="21431" y="21431"/>
                  </a:lnTo>
                  <a:lnTo>
                    <a:pt x="44684" y="5750"/>
                  </a:lnTo>
                  <a:lnTo>
                    <a:pt x="73151" y="0"/>
                  </a:lnTo>
                  <a:lnTo>
                    <a:pt x="1709927" y="0"/>
                  </a:lnTo>
                  <a:lnTo>
                    <a:pt x="1738395" y="5750"/>
                  </a:lnTo>
                  <a:lnTo>
                    <a:pt x="1761648" y="21431"/>
                  </a:lnTo>
                  <a:lnTo>
                    <a:pt x="1777329" y="44684"/>
                  </a:lnTo>
                  <a:lnTo>
                    <a:pt x="1783079" y="73151"/>
                  </a:lnTo>
                  <a:lnTo>
                    <a:pt x="1783079" y="585215"/>
                  </a:lnTo>
                  <a:lnTo>
                    <a:pt x="1777329" y="613683"/>
                  </a:lnTo>
                  <a:lnTo>
                    <a:pt x="1761648" y="636936"/>
                  </a:lnTo>
                  <a:lnTo>
                    <a:pt x="1738395" y="652617"/>
                  </a:lnTo>
                  <a:lnTo>
                    <a:pt x="1709927" y="658367"/>
                  </a:lnTo>
                  <a:lnTo>
                    <a:pt x="73151" y="658367"/>
                  </a:lnTo>
                  <a:lnTo>
                    <a:pt x="44684" y="652617"/>
                  </a:lnTo>
                  <a:lnTo>
                    <a:pt x="21431" y="636936"/>
                  </a:lnTo>
                  <a:lnTo>
                    <a:pt x="5750" y="613683"/>
                  </a:lnTo>
                  <a:lnTo>
                    <a:pt x="0" y="585215"/>
                  </a:lnTo>
                  <a:lnTo>
                    <a:pt x="0" y="73151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/>
          <p:cNvSpPr txBox="1"/>
          <p:nvPr/>
        </p:nvSpPr>
        <p:spPr>
          <a:xfrm>
            <a:off x="7068693" y="2756408"/>
            <a:ext cx="887094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10" b="1">
                <a:solidFill>
                  <a:srgbClr val="007DB8"/>
                </a:solidFill>
                <a:latin typeface="Arial"/>
                <a:cs typeface="Arial"/>
              </a:rPr>
              <a:t>Zautomatyzuj</a:t>
            </a:r>
            <a:endParaRPr sz="10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409813" y="2718943"/>
            <a:ext cx="20383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solidFill>
                  <a:srgbClr val="9CCD2A"/>
                </a:solidFill>
                <a:latin typeface="Arial"/>
                <a:cs typeface="Arial"/>
              </a:rPr>
              <a:t>→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8607297" y="2553970"/>
            <a:ext cx="1795780" cy="671195"/>
            <a:chOff x="8607297" y="2553970"/>
            <a:chExt cx="1795780" cy="671195"/>
          </a:xfrm>
        </p:grpSpPr>
        <p:sp>
          <p:nvSpPr>
            <p:cNvPr id="30" name="object 30"/>
            <p:cNvSpPr/>
            <p:nvPr/>
          </p:nvSpPr>
          <p:spPr>
            <a:xfrm>
              <a:off x="8613647" y="256032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4">
                  <a:moveTo>
                    <a:pt x="1709927" y="0"/>
                  </a:moveTo>
                  <a:lnTo>
                    <a:pt x="73151" y="0"/>
                  </a:lnTo>
                  <a:lnTo>
                    <a:pt x="44684" y="5750"/>
                  </a:lnTo>
                  <a:lnTo>
                    <a:pt x="21431" y="21431"/>
                  </a:lnTo>
                  <a:lnTo>
                    <a:pt x="5750" y="44684"/>
                  </a:lnTo>
                  <a:lnTo>
                    <a:pt x="0" y="73151"/>
                  </a:lnTo>
                  <a:lnTo>
                    <a:pt x="0" y="585215"/>
                  </a:lnTo>
                  <a:lnTo>
                    <a:pt x="5750" y="613683"/>
                  </a:lnTo>
                  <a:lnTo>
                    <a:pt x="21431" y="636936"/>
                  </a:lnTo>
                  <a:lnTo>
                    <a:pt x="44684" y="652617"/>
                  </a:lnTo>
                  <a:lnTo>
                    <a:pt x="73151" y="658367"/>
                  </a:lnTo>
                  <a:lnTo>
                    <a:pt x="1709927" y="658367"/>
                  </a:lnTo>
                  <a:lnTo>
                    <a:pt x="1738395" y="652617"/>
                  </a:lnTo>
                  <a:lnTo>
                    <a:pt x="1761648" y="636936"/>
                  </a:lnTo>
                  <a:lnTo>
                    <a:pt x="1777329" y="613683"/>
                  </a:lnTo>
                  <a:lnTo>
                    <a:pt x="1783079" y="585215"/>
                  </a:lnTo>
                  <a:lnTo>
                    <a:pt x="1783079" y="73151"/>
                  </a:lnTo>
                  <a:lnTo>
                    <a:pt x="1777329" y="44684"/>
                  </a:lnTo>
                  <a:lnTo>
                    <a:pt x="1761648" y="21431"/>
                  </a:lnTo>
                  <a:lnTo>
                    <a:pt x="1738395" y="5750"/>
                  </a:lnTo>
                  <a:lnTo>
                    <a:pt x="1709927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8613647" y="256032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4">
                  <a:moveTo>
                    <a:pt x="0" y="73151"/>
                  </a:moveTo>
                  <a:lnTo>
                    <a:pt x="5750" y="44684"/>
                  </a:lnTo>
                  <a:lnTo>
                    <a:pt x="21431" y="21431"/>
                  </a:lnTo>
                  <a:lnTo>
                    <a:pt x="44684" y="5750"/>
                  </a:lnTo>
                  <a:lnTo>
                    <a:pt x="73151" y="0"/>
                  </a:lnTo>
                  <a:lnTo>
                    <a:pt x="1709927" y="0"/>
                  </a:lnTo>
                  <a:lnTo>
                    <a:pt x="1738395" y="5750"/>
                  </a:lnTo>
                  <a:lnTo>
                    <a:pt x="1761648" y="21431"/>
                  </a:lnTo>
                  <a:lnTo>
                    <a:pt x="1777329" y="44684"/>
                  </a:lnTo>
                  <a:lnTo>
                    <a:pt x="1783079" y="73151"/>
                  </a:lnTo>
                  <a:lnTo>
                    <a:pt x="1783079" y="585215"/>
                  </a:lnTo>
                  <a:lnTo>
                    <a:pt x="1777329" y="613683"/>
                  </a:lnTo>
                  <a:lnTo>
                    <a:pt x="1761648" y="636936"/>
                  </a:lnTo>
                  <a:lnTo>
                    <a:pt x="1738395" y="652617"/>
                  </a:lnTo>
                  <a:lnTo>
                    <a:pt x="1709927" y="658367"/>
                  </a:lnTo>
                  <a:lnTo>
                    <a:pt x="73151" y="658367"/>
                  </a:lnTo>
                  <a:lnTo>
                    <a:pt x="44684" y="652617"/>
                  </a:lnTo>
                  <a:lnTo>
                    <a:pt x="21431" y="636936"/>
                  </a:lnTo>
                  <a:lnTo>
                    <a:pt x="5750" y="613683"/>
                  </a:lnTo>
                  <a:lnTo>
                    <a:pt x="0" y="585215"/>
                  </a:lnTo>
                  <a:lnTo>
                    <a:pt x="0" y="73151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/>
          <p:cNvSpPr txBox="1"/>
          <p:nvPr/>
        </p:nvSpPr>
        <p:spPr>
          <a:xfrm>
            <a:off x="9321545" y="2756408"/>
            <a:ext cx="370205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10" b="1">
                <a:solidFill>
                  <a:srgbClr val="007DB8"/>
                </a:solidFill>
                <a:latin typeface="Arial"/>
                <a:cs typeface="Arial"/>
              </a:rPr>
              <a:t>Mierz</a:t>
            </a:r>
            <a:endParaRPr sz="105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524001" y="3504946"/>
            <a:ext cx="3624579" cy="698500"/>
            <a:chOff x="524001" y="3504946"/>
            <a:chExt cx="3624579" cy="698500"/>
          </a:xfrm>
        </p:grpSpPr>
        <p:sp>
          <p:nvSpPr>
            <p:cNvPr id="34" name="object 34"/>
            <p:cNvSpPr/>
            <p:nvPr/>
          </p:nvSpPr>
          <p:spPr>
            <a:xfrm>
              <a:off x="530351" y="3511296"/>
              <a:ext cx="3611879" cy="685800"/>
            </a:xfrm>
            <a:custGeom>
              <a:avLst/>
              <a:gdLst/>
              <a:ahLst/>
              <a:cxnLst/>
              <a:rect l="l" t="t" r="r" b="b"/>
              <a:pathLst>
                <a:path w="3611879" h="685800">
                  <a:moveTo>
                    <a:pt x="3520440" y="0"/>
                  </a:moveTo>
                  <a:lnTo>
                    <a:pt x="91440" y="0"/>
                  </a:lnTo>
                  <a:lnTo>
                    <a:pt x="55844" y="7179"/>
                  </a:lnTo>
                  <a:lnTo>
                    <a:pt x="26779" y="26765"/>
                  </a:lnTo>
                  <a:lnTo>
                    <a:pt x="7184" y="55828"/>
                  </a:lnTo>
                  <a:lnTo>
                    <a:pt x="0" y="91439"/>
                  </a:lnTo>
                  <a:lnTo>
                    <a:pt x="0" y="594359"/>
                  </a:lnTo>
                  <a:lnTo>
                    <a:pt x="7184" y="629971"/>
                  </a:lnTo>
                  <a:lnTo>
                    <a:pt x="26779" y="659034"/>
                  </a:lnTo>
                  <a:lnTo>
                    <a:pt x="55844" y="678620"/>
                  </a:lnTo>
                  <a:lnTo>
                    <a:pt x="91440" y="685799"/>
                  </a:lnTo>
                  <a:lnTo>
                    <a:pt x="3520440" y="685799"/>
                  </a:lnTo>
                  <a:lnTo>
                    <a:pt x="3556051" y="678620"/>
                  </a:lnTo>
                  <a:lnTo>
                    <a:pt x="3585114" y="659034"/>
                  </a:lnTo>
                  <a:lnTo>
                    <a:pt x="3604700" y="629971"/>
                  </a:lnTo>
                  <a:lnTo>
                    <a:pt x="3611880" y="594359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530351" y="3511296"/>
              <a:ext cx="3611879" cy="685800"/>
            </a:xfrm>
            <a:custGeom>
              <a:avLst/>
              <a:gdLst/>
              <a:ahLst/>
              <a:cxnLst/>
              <a:rect l="l" t="t" r="r" b="b"/>
              <a:pathLst>
                <a:path w="3611879" h="685800">
                  <a:moveTo>
                    <a:pt x="0" y="91439"/>
                  </a:moveTo>
                  <a:lnTo>
                    <a:pt x="7184" y="55828"/>
                  </a:lnTo>
                  <a:lnTo>
                    <a:pt x="26779" y="26765"/>
                  </a:lnTo>
                  <a:lnTo>
                    <a:pt x="55844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594359"/>
                  </a:lnTo>
                  <a:lnTo>
                    <a:pt x="3604700" y="629971"/>
                  </a:lnTo>
                  <a:lnTo>
                    <a:pt x="3585114" y="659034"/>
                  </a:lnTo>
                  <a:lnTo>
                    <a:pt x="3556051" y="678620"/>
                  </a:lnTo>
                  <a:lnTo>
                    <a:pt x="3520440" y="685799"/>
                  </a:lnTo>
                  <a:lnTo>
                    <a:pt x="91440" y="685799"/>
                  </a:lnTo>
                  <a:lnTo>
                    <a:pt x="55844" y="678620"/>
                  </a:lnTo>
                  <a:lnTo>
                    <a:pt x="26779" y="659034"/>
                  </a:lnTo>
                  <a:lnTo>
                    <a:pt x="7184" y="629971"/>
                  </a:lnTo>
                  <a:lnTo>
                    <a:pt x="0" y="594359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658367" y="3694176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658367" y="3694176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/>
          <p:cNvSpPr txBox="1"/>
          <p:nvPr/>
        </p:nvSpPr>
        <p:spPr>
          <a:xfrm>
            <a:off x="791362" y="3734180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158036" y="3647947"/>
            <a:ext cx="2622550" cy="4470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Usuń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zbędne</a:t>
            </a:r>
            <a:r>
              <a:rPr dirty="0" sz="1100" spc="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007DB8"/>
                </a:solidFill>
                <a:latin typeface="Arial"/>
                <a:cs typeface="Arial"/>
              </a:rPr>
              <a:t>kroki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Sprawdź,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czy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dana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czynność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ogóle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powinna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istnieć.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4346194" y="3504946"/>
            <a:ext cx="3624579" cy="698500"/>
            <a:chOff x="4346194" y="3504946"/>
            <a:chExt cx="3624579" cy="698500"/>
          </a:xfrm>
        </p:grpSpPr>
        <p:sp>
          <p:nvSpPr>
            <p:cNvPr id="41" name="object 41"/>
            <p:cNvSpPr/>
            <p:nvPr/>
          </p:nvSpPr>
          <p:spPr>
            <a:xfrm>
              <a:off x="4352544" y="3511296"/>
              <a:ext cx="3611879" cy="685800"/>
            </a:xfrm>
            <a:custGeom>
              <a:avLst/>
              <a:gdLst/>
              <a:ahLst/>
              <a:cxnLst/>
              <a:rect l="l" t="t" r="r" b="b"/>
              <a:pathLst>
                <a:path w="3611879" h="685800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594359"/>
                  </a:lnTo>
                  <a:lnTo>
                    <a:pt x="7179" y="629971"/>
                  </a:lnTo>
                  <a:lnTo>
                    <a:pt x="26765" y="659034"/>
                  </a:lnTo>
                  <a:lnTo>
                    <a:pt x="55828" y="678620"/>
                  </a:lnTo>
                  <a:lnTo>
                    <a:pt x="91439" y="685799"/>
                  </a:lnTo>
                  <a:lnTo>
                    <a:pt x="3520439" y="685799"/>
                  </a:lnTo>
                  <a:lnTo>
                    <a:pt x="3556051" y="678620"/>
                  </a:lnTo>
                  <a:lnTo>
                    <a:pt x="3585114" y="659034"/>
                  </a:lnTo>
                  <a:lnTo>
                    <a:pt x="3604700" y="629971"/>
                  </a:lnTo>
                  <a:lnTo>
                    <a:pt x="3611879" y="594359"/>
                  </a:lnTo>
                  <a:lnTo>
                    <a:pt x="3611879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4352544" y="3511296"/>
              <a:ext cx="3611879" cy="685800"/>
            </a:xfrm>
            <a:custGeom>
              <a:avLst/>
              <a:gdLst/>
              <a:ahLst/>
              <a:cxnLst/>
              <a:rect l="l" t="t" r="r" b="b"/>
              <a:pathLst>
                <a:path w="3611879" h="685800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39"/>
                  </a:lnTo>
                  <a:lnTo>
                    <a:pt x="3611879" y="594359"/>
                  </a:lnTo>
                  <a:lnTo>
                    <a:pt x="3604700" y="629971"/>
                  </a:lnTo>
                  <a:lnTo>
                    <a:pt x="3585114" y="659034"/>
                  </a:lnTo>
                  <a:lnTo>
                    <a:pt x="3556051" y="678620"/>
                  </a:lnTo>
                  <a:lnTo>
                    <a:pt x="3520439" y="685799"/>
                  </a:lnTo>
                  <a:lnTo>
                    <a:pt x="91439" y="685799"/>
                  </a:lnTo>
                  <a:lnTo>
                    <a:pt x="55828" y="678620"/>
                  </a:lnTo>
                  <a:lnTo>
                    <a:pt x="26765" y="659034"/>
                  </a:lnTo>
                  <a:lnTo>
                    <a:pt x="7179" y="629971"/>
                  </a:lnTo>
                  <a:lnTo>
                    <a:pt x="0" y="594359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4480560" y="3694176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4480560" y="3694176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5" name="object 45"/>
          <p:cNvSpPr txBox="1"/>
          <p:nvPr/>
        </p:nvSpPr>
        <p:spPr>
          <a:xfrm>
            <a:off x="4613909" y="3734180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980559" y="3647947"/>
            <a:ext cx="2555240" cy="4470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Uprość</a:t>
            </a:r>
            <a:r>
              <a:rPr dirty="0" sz="1100" spc="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dane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i</a:t>
            </a:r>
            <a:r>
              <a:rPr dirty="0" sz="1100" spc="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decyzje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Ogranicz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pola,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akceptacje,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wyjątki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niejasne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kryteria.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8168385" y="3504946"/>
            <a:ext cx="3624579" cy="698500"/>
            <a:chOff x="8168385" y="3504946"/>
            <a:chExt cx="3624579" cy="698500"/>
          </a:xfrm>
        </p:grpSpPr>
        <p:sp>
          <p:nvSpPr>
            <p:cNvPr id="48" name="object 48"/>
            <p:cNvSpPr/>
            <p:nvPr/>
          </p:nvSpPr>
          <p:spPr>
            <a:xfrm>
              <a:off x="8174735" y="3511296"/>
              <a:ext cx="3611879" cy="685800"/>
            </a:xfrm>
            <a:custGeom>
              <a:avLst/>
              <a:gdLst/>
              <a:ahLst/>
              <a:cxnLst/>
              <a:rect l="l" t="t" r="r" b="b"/>
              <a:pathLst>
                <a:path w="3611879" h="685800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594359"/>
                  </a:lnTo>
                  <a:lnTo>
                    <a:pt x="7179" y="629971"/>
                  </a:lnTo>
                  <a:lnTo>
                    <a:pt x="26765" y="659034"/>
                  </a:lnTo>
                  <a:lnTo>
                    <a:pt x="55828" y="678620"/>
                  </a:lnTo>
                  <a:lnTo>
                    <a:pt x="91440" y="685799"/>
                  </a:lnTo>
                  <a:lnTo>
                    <a:pt x="3520440" y="685799"/>
                  </a:lnTo>
                  <a:lnTo>
                    <a:pt x="3556051" y="678620"/>
                  </a:lnTo>
                  <a:lnTo>
                    <a:pt x="3585114" y="659034"/>
                  </a:lnTo>
                  <a:lnTo>
                    <a:pt x="3604700" y="629971"/>
                  </a:lnTo>
                  <a:lnTo>
                    <a:pt x="3611880" y="594359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8174735" y="3511296"/>
              <a:ext cx="3611879" cy="685800"/>
            </a:xfrm>
            <a:custGeom>
              <a:avLst/>
              <a:gdLst/>
              <a:ahLst/>
              <a:cxnLst/>
              <a:rect l="l" t="t" r="r" b="b"/>
              <a:pathLst>
                <a:path w="3611879" h="685800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594359"/>
                  </a:lnTo>
                  <a:lnTo>
                    <a:pt x="3604700" y="629971"/>
                  </a:lnTo>
                  <a:lnTo>
                    <a:pt x="3585114" y="659034"/>
                  </a:lnTo>
                  <a:lnTo>
                    <a:pt x="3556051" y="678620"/>
                  </a:lnTo>
                  <a:lnTo>
                    <a:pt x="3520440" y="685799"/>
                  </a:lnTo>
                  <a:lnTo>
                    <a:pt x="91440" y="685799"/>
                  </a:lnTo>
                  <a:lnTo>
                    <a:pt x="55828" y="678620"/>
                  </a:lnTo>
                  <a:lnTo>
                    <a:pt x="26765" y="659034"/>
                  </a:lnTo>
                  <a:lnTo>
                    <a:pt x="7179" y="629971"/>
                  </a:lnTo>
                  <a:lnTo>
                    <a:pt x="0" y="594359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8302751" y="3694176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8302751" y="3694176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2" name="object 52"/>
          <p:cNvSpPr txBox="1"/>
          <p:nvPr/>
        </p:nvSpPr>
        <p:spPr>
          <a:xfrm>
            <a:off x="8436609" y="3734180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803385" y="3560746"/>
            <a:ext cx="2440305" cy="579120"/>
          </a:xfrm>
          <a:prstGeom prst="rect">
            <a:avLst/>
          </a:prstGeom>
        </p:spPr>
        <p:txBody>
          <a:bodyPr wrap="square" lIns="0" tIns="1035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Ustandaryzuj</a:t>
            </a:r>
            <a:r>
              <a:rPr dirty="0" sz="1100" spc="10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działania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910"/>
              </a:lnSpc>
              <a:spcBef>
                <a:spcPts val="495"/>
              </a:spcBef>
            </a:pP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Szablony,</a:t>
            </a: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role,</a:t>
            </a:r>
            <a:r>
              <a:rPr dirty="0" sz="80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zasady</a:t>
            </a:r>
            <a:r>
              <a:rPr dirty="0" sz="80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0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jeden</a:t>
            </a:r>
            <a:r>
              <a:rPr dirty="0" sz="80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sposób</a:t>
            </a:r>
            <a:r>
              <a:rPr dirty="0" sz="80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przekazywania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ts val="910"/>
              </a:lnSpc>
            </a:pP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informacji.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2435098" y="4387341"/>
            <a:ext cx="3625215" cy="698500"/>
            <a:chOff x="2435098" y="4387341"/>
            <a:chExt cx="3625215" cy="698500"/>
          </a:xfrm>
        </p:grpSpPr>
        <p:sp>
          <p:nvSpPr>
            <p:cNvPr id="55" name="object 55"/>
            <p:cNvSpPr/>
            <p:nvPr/>
          </p:nvSpPr>
          <p:spPr>
            <a:xfrm>
              <a:off x="2441448" y="4393691"/>
              <a:ext cx="3612515" cy="685800"/>
            </a:xfrm>
            <a:custGeom>
              <a:avLst/>
              <a:gdLst/>
              <a:ahLst/>
              <a:cxnLst/>
              <a:rect l="l" t="t" r="r" b="b"/>
              <a:pathLst>
                <a:path w="3612515" h="685800">
                  <a:moveTo>
                    <a:pt x="3520566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594359"/>
                  </a:lnTo>
                  <a:lnTo>
                    <a:pt x="7179" y="629971"/>
                  </a:lnTo>
                  <a:lnTo>
                    <a:pt x="26765" y="659034"/>
                  </a:lnTo>
                  <a:lnTo>
                    <a:pt x="55828" y="678620"/>
                  </a:lnTo>
                  <a:lnTo>
                    <a:pt x="91439" y="685799"/>
                  </a:lnTo>
                  <a:lnTo>
                    <a:pt x="3520566" y="685799"/>
                  </a:lnTo>
                  <a:lnTo>
                    <a:pt x="3556178" y="678620"/>
                  </a:lnTo>
                  <a:lnTo>
                    <a:pt x="3585241" y="659034"/>
                  </a:lnTo>
                  <a:lnTo>
                    <a:pt x="3604827" y="629971"/>
                  </a:lnTo>
                  <a:lnTo>
                    <a:pt x="3612006" y="594359"/>
                  </a:lnTo>
                  <a:lnTo>
                    <a:pt x="3612006" y="91439"/>
                  </a:lnTo>
                  <a:lnTo>
                    <a:pt x="3604827" y="55828"/>
                  </a:lnTo>
                  <a:lnTo>
                    <a:pt x="3585241" y="26765"/>
                  </a:lnTo>
                  <a:lnTo>
                    <a:pt x="3556178" y="7179"/>
                  </a:lnTo>
                  <a:lnTo>
                    <a:pt x="35205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/>
            <p:cNvSpPr/>
            <p:nvPr/>
          </p:nvSpPr>
          <p:spPr>
            <a:xfrm>
              <a:off x="2441448" y="4393691"/>
              <a:ext cx="3612515" cy="685800"/>
            </a:xfrm>
            <a:custGeom>
              <a:avLst/>
              <a:gdLst/>
              <a:ahLst/>
              <a:cxnLst/>
              <a:rect l="l" t="t" r="r" b="b"/>
              <a:pathLst>
                <a:path w="3612515" h="685800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566" y="0"/>
                  </a:lnTo>
                  <a:lnTo>
                    <a:pt x="3556178" y="7179"/>
                  </a:lnTo>
                  <a:lnTo>
                    <a:pt x="3585241" y="26765"/>
                  </a:lnTo>
                  <a:lnTo>
                    <a:pt x="3604827" y="55828"/>
                  </a:lnTo>
                  <a:lnTo>
                    <a:pt x="3612006" y="91439"/>
                  </a:lnTo>
                  <a:lnTo>
                    <a:pt x="3612006" y="594359"/>
                  </a:lnTo>
                  <a:lnTo>
                    <a:pt x="3604827" y="629971"/>
                  </a:lnTo>
                  <a:lnTo>
                    <a:pt x="3585241" y="659034"/>
                  </a:lnTo>
                  <a:lnTo>
                    <a:pt x="3556178" y="678620"/>
                  </a:lnTo>
                  <a:lnTo>
                    <a:pt x="3520566" y="685799"/>
                  </a:lnTo>
                  <a:lnTo>
                    <a:pt x="91439" y="685799"/>
                  </a:lnTo>
                  <a:lnTo>
                    <a:pt x="55828" y="678620"/>
                  </a:lnTo>
                  <a:lnTo>
                    <a:pt x="26765" y="659034"/>
                  </a:lnTo>
                  <a:lnTo>
                    <a:pt x="7179" y="629971"/>
                  </a:lnTo>
                  <a:lnTo>
                    <a:pt x="0" y="594359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/>
            <p:cNvSpPr/>
            <p:nvPr/>
          </p:nvSpPr>
          <p:spPr>
            <a:xfrm>
              <a:off x="2569464" y="4576571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3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7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3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/>
            <p:cNvSpPr/>
            <p:nvPr/>
          </p:nvSpPr>
          <p:spPr>
            <a:xfrm>
              <a:off x="2569464" y="4576571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3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3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7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3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9" name="object 59"/>
          <p:cNvSpPr txBox="1"/>
          <p:nvPr/>
        </p:nvSpPr>
        <p:spPr>
          <a:xfrm>
            <a:off x="2702814" y="4616958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3069082" y="4443219"/>
            <a:ext cx="2790190" cy="579755"/>
          </a:xfrm>
          <a:prstGeom prst="rect">
            <a:avLst/>
          </a:prstGeom>
        </p:spPr>
        <p:txBody>
          <a:bodyPr wrap="square" lIns="0" tIns="1035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Automatyzuj</a:t>
            </a:r>
            <a:r>
              <a:rPr dirty="0" sz="1100" spc="10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ręczne</a:t>
            </a:r>
            <a:r>
              <a:rPr dirty="0" sz="1100" spc="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007DB8"/>
                </a:solidFill>
                <a:latin typeface="Arial"/>
                <a:cs typeface="Arial"/>
              </a:rPr>
              <a:t>prace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910"/>
              </a:lnSpc>
              <a:spcBef>
                <a:spcPts val="500"/>
              </a:spcBef>
            </a:pP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Zadania</a:t>
            </a:r>
            <a:r>
              <a:rPr dirty="0" sz="80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z maili,</a:t>
            </a:r>
            <a:r>
              <a:rPr dirty="0" sz="80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przypomnienia,</a:t>
            </a:r>
            <a:r>
              <a:rPr dirty="0" sz="80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statusy,</a:t>
            </a: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raporty</a:t>
            </a:r>
            <a:r>
              <a:rPr dirty="0" sz="800" spc="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 klasyfikacja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ts val="910"/>
              </a:lnSpc>
            </a:pP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zapytań.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6257290" y="4387341"/>
            <a:ext cx="3625215" cy="698500"/>
            <a:chOff x="6257290" y="4387341"/>
            <a:chExt cx="3625215" cy="698500"/>
          </a:xfrm>
        </p:grpSpPr>
        <p:sp>
          <p:nvSpPr>
            <p:cNvPr id="62" name="object 62"/>
            <p:cNvSpPr/>
            <p:nvPr/>
          </p:nvSpPr>
          <p:spPr>
            <a:xfrm>
              <a:off x="6263640" y="4393691"/>
              <a:ext cx="3612515" cy="685800"/>
            </a:xfrm>
            <a:custGeom>
              <a:avLst/>
              <a:gdLst/>
              <a:ahLst/>
              <a:cxnLst/>
              <a:rect l="l" t="t" r="r" b="b"/>
              <a:pathLst>
                <a:path w="3612515" h="685800">
                  <a:moveTo>
                    <a:pt x="3520566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594359"/>
                  </a:lnTo>
                  <a:lnTo>
                    <a:pt x="7179" y="629971"/>
                  </a:lnTo>
                  <a:lnTo>
                    <a:pt x="26765" y="659034"/>
                  </a:lnTo>
                  <a:lnTo>
                    <a:pt x="55828" y="678620"/>
                  </a:lnTo>
                  <a:lnTo>
                    <a:pt x="91439" y="685799"/>
                  </a:lnTo>
                  <a:lnTo>
                    <a:pt x="3520566" y="685799"/>
                  </a:lnTo>
                  <a:lnTo>
                    <a:pt x="3556178" y="678620"/>
                  </a:lnTo>
                  <a:lnTo>
                    <a:pt x="3585241" y="659034"/>
                  </a:lnTo>
                  <a:lnTo>
                    <a:pt x="3604827" y="629971"/>
                  </a:lnTo>
                  <a:lnTo>
                    <a:pt x="3612007" y="594359"/>
                  </a:lnTo>
                  <a:lnTo>
                    <a:pt x="3612007" y="91439"/>
                  </a:lnTo>
                  <a:lnTo>
                    <a:pt x="3604827" y="55828"/>
                  </a:lnTo>
                  <a:lnTo>
                    <a:pt x="3585241" y="26765"/>
                  </a:lnTo>
                  <a:lnTo>
                    <a:pt x="3556178" y="7179"/>
                  </a:lnTo>
                  <a:lnTo>
                    <a:pt x="35205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/>
            <p:cNvSpPr/>
            <p:nvPr/>
          </p:nvSpPr>
          <p:spPr>
            <a:xfrm>
              <a:off x="6263640" y="4393691"/>
              <a:ext cx="3612515" cy="685800"/>
            </a:xfrm>
            <a:custGeom>
              <a:avLst/>
              <a:gdLst/>
              <a:ahLst/>
              <a:cxnLst/>
              <a:rect l="l" t="t" r="r" b="b"/>
              <a:pathLst>
                <a:path w="3612515" h="685800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566" y="0"/>
                  </a:lnTo>
                  <a:lnTo>
                    <a:pt x="3556178" y="7179"/>
                  </a:lnTo>
                  <a:lnTo>
                    <a:pt x="3585241" y="26765"/>
                  </a:lnTo>
                  <a:lnTo>
                    <a:pt x="3604827" y="55828"/>
                  </a:lnTo>
                  <a:lnTo>
                    <a:pt x="3612007" y="91439"/>
                  </a:lnTo>
                  <a:lnTo>
                    <a:pt x="3612007" y="594359"/>
                  </a:lnTo>
                  <a:lnTo>
                    <a:pt x="3604827" y="629971"/>
                  </a:lnTo>
                  <a:lnTo>
                    <a:pt x="3585241" y="659034"/>
                  </a:lnTo>
                  <a:lnTo>
                    <a:pt x="3556178" y="678620"/>
                  </a:lnTo>
                  <a:lnTo>
                    <a:pt x="3520566" y="685799"/>
                  </a:lnTo>
                  <a:lnTo>
                    <a:pt x="91439" y="685799"/>
                  </a:lnTo>
                  <a:lnTo>
                    <a:pt x="55828" y="678620"/>
                  </a:lnTo>
                  <a:lnTo>
                    <a:pt x="26765" y="659034"/>
                  </a:lnTo>
                  <a:lnTo>
                    <a:pt x="7179" y="629971"/>
                  </a:lnTo>
                  <a:lnTo>
                    <a:pt x="0" y="594359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/>
            <p:cNvSpPr/>
            <p:nvPr/>
          </p:nvSpPr>
          <p:spPr>
            <a:xfrm>
              <a:off x="6391656" y="4576571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3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7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3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/>
            <p:cNvSpPr/>
            <p:nvPr/>
          </p:nvSpPr>
          <p:spPr>
            <a:xfrm>
              <a:off x="6391656" y="4576571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3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3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7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3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6" name="object 66"/>
          <p:cNvSpPr txBox="1"/>
          <p:nvPr/>
        </p:nvSpPr>
        <p:spPr>
          <a:xfrm>
            <a:off x="6525259" y="4616958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3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6891908" y="4443219"/>
            <a:ext cx="2643505" cy="579755"/>
          </a:xfrm>
          <a:prstGeom prst="rect">
            <a:avLst/>
          </a:prstGeom>
        </p:spPr>
        <p:txBody>
          <a:bodyPr wrap="square" lIns="0" tIns="1035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Mierz</a:t>
            </a:r>
            <a:r>
              <a:rPr dirty="0" sz="1100" spc="5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efekty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ts val="860"/>
              </a:lnSpc>
              <a:spcBef>
                <a:spcPts val="610"/>
              </a:spcBef>
            </a:pP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Czas,</a:t>
            </a:r>
            <a:r>
              <a:rPr dirty="0" sz="80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błędy,</a:t>
            </a:r>
            <a:r>
              <a:rPr dirty="0" sz="80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koszt,</a:t>
            </a:r>
            <a:r>
              <a:rPr dirty="0" sz="80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marża,</a:t>
            </a:r>
            <a:r>
              <a:rPr dirty="0" sz="80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satysfakcja</a:t>
            </a:r>
            <a:r>
              <a:rPr dirty="0" sz="80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klienta</a:t>
            </a:r>
            <a:r>
              <a:rPr dirty="0" sz="80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0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545454"/>
                </a:solidFill>
                <a:latin typeface="Arial"/>
                <a:cs typeface="Arial"/>
              </a:rPr>
              <a:t>obciążenie zespołu.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523377" y="5269113"/>
            <a:ext cx="11142345" cy="617855"/>
            <a:chOff x="523377" y="5269113"/>
            <a:chExt cx="11142345" cy="617855"/>
          </a:xfrm>
        </p:grpSpPr>
        <p:sp>
          <p:nvSpPr>
            <p:cNvPr id="69" name="object 69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11036808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12051"/>
                  </a:lnTo>
                  <a:lnTo>
                    <a:pt x="7186" y="547648"/>
                  </a:lnTo>
                  <a:lnTo>
                    <a:pt x="26784" y="576718"/>
                  </a:lnTo>
                  <a:lnTo>
                    <a:pt x="55849" y="596317"/>
                  </a:lnTo>
                  <a:lnTo>
                    <a:pt x="91440" y="603504"/>
                  </a:lnTo>
                  <a:lnTo>
                    <a:pt x="11036808" y="603504"/>
                  </a:lnTo>
                  <a:lnTo>
                    <a:pt x="11072419" y="596317"/>
                  </a:lnTo>
                  <a:lnTo>
                    <a:pt x="11101482" y="576718"/>
                  </a:lnTo>
                  <a:lnTo>
                    <a:pt x="11121068" y="547648"/>
                  </a:lnTo>
                  <a:lnTo>
                    <a:pt x="11128248" y="512051"/>
                  </a:lnTo>
                  <a:lnTo>
                    <a:pt x="11128248" y="91440"/>
                  </a:lnTo>
                  <a:lnTo>
                    <a:pt x="11121068" y="55828"/>
                  </a:lnTo>
                  <a:lnTo>
                    <a:pt x="11101482" y="26765"/>
                  </a:lnTo>
                  <a:lnTo>
                    <a:pt x="11072419" y="7179"/>
                  </a:lnTo>
                  <a:lnTo>
                    <a:pt x="11036808" y="0"/>
                  </a:lnTo>
                  <a:close/>
                </a:path>
              </a:pathLst>
            </a:custGeom>
            <a:solidFill>
              <a:srgbClr val="F4F9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11036808" y="0"/>
                  </a:lnTo>
                  <a:lnTo>
                    <a:pt x="11072419" y="7179"/>
                  </a:lnTo>
                  <a:lnTo>
                    <a:pt x="11101482" y="26765"/>
                  </a:lnTo>
                  <a:lnTo>
                    <a:pt x="11121068" y="55828"/>
                  </a:lnTo>
                  <a:lnTo>
                    <a:pt x="11128248" y="91440"/>
                  </a:lnTo>
                  <a:lnTo>
                    <a:pt x="11128248" y="512051"/>
                  </a:lnTo>
                  <a:lnTo>
                    <a:pt x="11121068" y="547648"/>
                  </a:lnTo>
                  <a:lnTo>
                    <a:pt x="11101482" y="576718"/>
                  </a:lnTo>
                  <a:lnTo>
                    <a:pt x="11072419" y="596317"/>
                  </a:lnTo>
                  <a:lnTo>
                    <a:pt x="11036808" y="603504"/>
                  </a:lnTo>
                  <a:lnTo>
                    <a:pt x="91440" y="603504"/>
                  </a:lnTo>
                  <a:lnTo>
                    <a:pt x="55849" y="596317"/>
                  </a:lnTo>
                  <a:lnTo>
                    <a:pt x="26784" y="576718"/>
                  </a:lnTo>
                  <a:lnTo>
                    <a:pt x="7186" y="547648"/>
                  </a:lnTo>
                  <a:lnTo>
                    <a:pt x="0" y="512051"/>
                  </a:lnTo>
                  <a:lnTo>
                    <a:pt x="0" y="91440"/>
                  </a:lnTo>
                  <a:close/>
                </a:path>
              </a:pathLst>
            </a:custGeom>
            <a:ln w="13949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1" name="object 71"/>
          <p:cNvSpPr txBox="1"/>
          <p:nvPr/>
        </p:nvSpPr>
        <p:spPr>
          <a:xfrm>
            <a:off x="3223386" y="5485587"/>
            <a:ext cx="5722620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AI</a:t>
            </a:r>
            <a:r>
              <a:rPr dirty="0" sz="1450" spc="-1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nie</a:t>
            </a:r>
            <a:r>
              <a:rPr dirty="0" sz="1450" spc="-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naprawia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chaosu.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AI</a:t>
            </a:r>
            <a:r>
              <a:rPr dirty="0" sz="1450" spc="-1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wzmacnia</a:t>
            </a:r>
            <a:r>
              <a:rPr dirty="0" sz="145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dobrze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zaprojektowany</a:t>
            </a:r>
            <a:r>
              <a:rPr dirty="0" sz="1450" spc="-5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proces.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153792" y="2423286"/>
            <a:ext cx="794512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>
                <a:solidFill>
                  <a:srgbClr val="007BB5"/>
                </a:solidFill>
              </a:rPr>
              <a:t>Case</a:t>
            </a:r>
            <a:r>
              <a:rPr dirty="0" sz="3000" spc="-5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study:</a:t>
            </a:r>
            <a:r>
              <a:rPr dirty="0" sz="3000" spc="-3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analiza</a:t>
            </a:r>
            <a:r>
              <a:rPr dirty="0" sz="3000" spc="-1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rozmów</a:t>
            </a:r>
            <a:r>
              <a:rPr dirty="0" sz="3000" spc="-3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z</a:t>
            </a:r>
            <a:r>
              <a:rPr dirty="0" sz="3000" spc="-3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klientami</a:t>
            </a:r>
            <a:r>
              <a:rPr dirty="0" sz="3000" spc="-3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z</a:t>
            </a:r>
            <a:r>
              <a:rPr dirty="0" sz="3000" spc="-30">
                <a:solidFill>
                  <a:srgbClr val="007BB5"/>
                </a:solidFill>
              </a:rPr>
              <a:t> </a:t>
            </a:r>
            <a:r>
              <a:rPr dirty="0" sz="3000" spc="-25">
                <a:solidFill>
                  <a:srgbClr val="007BB5"/>
                </a:solidFill>
              </a:rPr>
              <a:t>AI</a:t>
            </a:r>
            <a:endParaRPr sz="3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/mnt/data/template_pages/page-2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11123"/>
            <a:ext cx="12085800" cy="6730999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5244" rIns="0" bIns="0" rtlCol="0" vert="horz">
            <a:spAutoFit/>
          </a:bodyPr>
          <a:lstStyle/>
          <a:p>
            <a:pPr marL="12700" marR="5080">
              <a:lnSpc>
                <a:spcPts val="2700"/>
              </a:lnSpc>
              <a:spcBef>
                <a:spcPts val="434"/>
              </a:spcBef>
            </a:pPr>
            <a:r>
              <a:rPr dirty="0" sz="2500"/>
              <a:t>Problem:</a:t>
            </a:r>
            <a:r>
              <a:rPr dirty="0" sz="2500" spc="-125"/>
              <a:t> </a:t>
            </a:r>
            <a:r>
              <a:rPr dirty="0" sz="2500"/>
              <a:t>większość</a:t>
            </a:r>
            <a:r>
              <a:rPr dirty="0" sz="2500" spc="-145"/>
              <a:t> </a:t>
            </a:r>
            <a:r>
              <a:rPr dirty="0" sz="2500"/>
              <a:t>rozmów</a:t>
            </a:r>
            <a:r>
              <a:rPr dirty="0" sz="2500" spc="-110"/>
              <a:t> </a:t>
            </a:r>
            <a:r>
              <a:rPr dirty="0" sz="2500"/>
              <a:t>pozostaje</a:t>
            </a:r>
            <a:r>
              <a:rPr dirty="0" sz="2500" spc="-114"/>
              <a:t> </a:t>
            </a:r>
            <a:r>
              <a:rPr dirty="0" sz="2500" spc="-20"/>
              <a:t>poza </a:t>
            </a:r>
            <a:r>
              <a:rPr dirty="0" sz="2500" spc="-10"/>
              <a:t>analizą</a:t>
            </a:r>
            <a:endParaRPr sz="2500"/>
          </a:p>
        </p:txBody>
      </p:sp>
      <p:grpSp>
        <p:nvGrpSpPr>
          <p:cNvPr id="4" name="object 4"/>
          <p:cNvGrpSpPr/>
          <p:nvPr/>
        </p:nvGrpSpPr>
        <p:grpSpPr>
          <a:xfrm>
            <a:off x="7810500" y="943355"/>
            <a:ext cx="3855720" cy="966469"/>
            <a:chOff x="7810500" y="943355"/>
            <a:chExt cx="3855720" cy="966469"/>
          </a:xfrm>
        </p:grpSpPr>
        <p:sp>
          <p:nvSpPr>
            <p:cNvPr id="5" name="object 5"/>
            <p:cNvSpPr/>
            <p:nvPr/>
          </p:nvSpPr>
          <p:spPr>
            <a:xfrm>
              <a:off x="7818120" y="950975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3730752" y="0"/>
                  </a:moveTo>
                  <a:lnTo>
                    <a:pt x="109727" y="0"/>
                  </a:lnTo>
                  <a:lnTo>
                    <a:pt x="67026" y="8626"/>
                  </a:lnTo>
                  <a:lnTo>
                    <a:pt x="32146" y="32146"/>
                  </a:lnTo>
                  <a:lnTo>
                    <a:pt x="8626" y="67026"/>
                  </a:lnTo>
                  <a:lnTo>
                    <a:pt x="0" y="109727"/>
                  </a:lnTo>
                  <a:lnTo>
                    <a:pt x="0" y="841248"/>
                  </a:lnTo>
                  <a:lnTo>
                    <a:pt x="8626" y="883949"/>
                  </a:lnTo>
                  <a:lnTo>
                    <a:pt x="32146" y="918829"/>
                  </a:lnTo>
                  <a:lnTo>
                    <a:pt x="67026" y="942349"/>
                  </a:lnTo>
                  <a:lnTo>
                    <a:pt x="109727" y="950976"/>
                  </a:lnTo>
                  <a:lnTo>
                    <a:pt x="3730752" y="950976"/>
                  </a:lnTo>
                  <a:lnTo>
                    <a:pt x="3773453" y="942349"/>
                  </a:lnTo>
                  <a:lnTo>
                    <a:pt x="3808333" y="918829"/>
                  </a:lnTo>
                  <a:lnTo>
                    <a:pt x="3831853" y="883949"/>
                  </a:lnTo>
                  <a:lnTo>
                    <a:pt x="3840479" y="841248"/>
                  </a:lnTo>
                  <a:lnTo>
                    <a:pt x="3840479" y="109727"/>
                  </a:lnTo>
                  <a:lnTo>
                    <a:pt x="3831853" y="67026"/>
                  </a:lnTo>
                  <a:lnTo>
                    <a:pt x="3808333" y="32146"/>
                  </a:lnTo>
                  <a:lnTo>
                    <a:pt x="3773453" y="8626"/>
                  </a:lnTo>
                  <a:lnTo>
                    <a:pt x="3730752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818120" y="950975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0" y="109727"/>
                  </a:moveTo>
                  <a:lnTo>
                    <a:pt x="8626" y="67026"/>
                  </a:lnTo>
                  <a:lnTo>
                    <a:pt x="32146" y="32146"/>
                  </a:lnTo>
                  <a:lnTo>
                    <a:pt x="67026" y="8626"/>
                  </a:lnTo>
                  <a:lnTo>
                    <a:pt x="109727" y="0"/>
                  </a:lnTo>
                  <a:lnTo>
                    <a:pt x="3730752" y="0"/>
                  </a:lnTo>
                  <a:lnTo>
                    <a:pt x="3773453" y="8626"/>
                  </a:lnTo>
                  <a:lnTo>
                    <a:pt x="3808333" y="32146"/>
                  </a:lnTo>
                  <a:lnTo>
                    <a:pt x="3831853" y="67026"/>
                  </a:lnTo>
                  <a:lnTo>
                    <a:pt x="3840479" y="109727"/>
                  </a:lnTo>
                  <a:lnTo>
                    <a:pt x="3840479" y="841248"/>
                  </a:lnTo>
                  <a:lnTo>
                    <a:pt x="3831853" y="883949"/>
                  </a:lnTo>
                  <a:lnTo>
                    <a:pt x="3808333" y="918829"/>
                  </a:lnTo>
                  <a:lnTo>
                    <a:pt x="3773453" y="942349"/>
                  </a:lnTo>
                  <a:lnTo>
                    <a:pt x="3730752" y="950976"/>
                  </a:lnTo>
                  <a:lnTo>
                    <a:pt x="109727" y="950976"/>
                  </a:lnTo>
                  <a:lnTo>
                    <a:pt x="67026" y="942349"/>
                  </a:lnTo>
                  <a:lnTo>
                    <a:pt x="32146" y="918829"/>
                  </a:lnTo>
                  <a:lnTo>
                    <a:pt x="8626" y="883949"/>
                  </a:lnTo>
                  <a:lnTo>
                    <a:pt x="0" y="841248"/>
                  </a:lnTo>
                  <a:lnTo>
                    <a:pt x="0" y="109727"/>
                  </a:lnTo>
                  <a:close/>
                </a:path>
              </a:pathLst>
            </a:custGeom>
            <a:ln w="15224">
              <a:solidFill>
                <a:srgbClr val="007D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8035290" y="1177797"/>
            <a:ext cx="3260090" cy="497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Nie</a:t>
            </a:r>
            <a:r>
              <a:rPr dirty="0" sz="1550" spc="-6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można</a:t>
            </a:r>
            <a:r>
              <a:rPr dirty="0" sz="1550" spc="-7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poprawić</a:t>
            </a:r>
            <a:r>
              <a:rPr dirty="0" sz="155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jakości</a:t>
            </a:r>
            <a:r>
              <a:rPr dirty="0" sz="1550" spc="-6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rozmów,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których</a:t>
            </a:r>
            <a:r>
              <a:rPr dirty="0" sz="155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firma</a:t>
            </a:r>
            <a:r>
              <a:rPr dirty="0" sz="155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nigdy</a:t>
            </a:r>
            <a:r>
              <a:rPr dirty="0" sz="155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nie</a:t>
            </a:r>
            <a:r>
              <a:rPr dirty="0" sz="155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analizuje.</a:t>
            </a:r>
            <a:endParaRPr sz="15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327383" y="664209"/>
            <a:ext cx="13843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solidFill>
                  <a:srgbClr val="FFFFFF"/>
                </a:solidFill>
                <a:latin typeface="Arial"/>
                <a:cs typeface="Arial"/>
              </a:rPr>
              <a:t>14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7651" y="1723085"/>
            <a:ext cx="4699635" cy="6496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Kontrola</a:t>
            </a:r>
            <a:r>
              <a:rPr dirty="0" sz="120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jakości</a:t>
            </a:r>
            <a:r>
              <a:rPr dirty="0" sz="1200" spc="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często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opiera</a:t>
            </a:r>
            <a:r>
              <a:rPr dirty="0" sz="120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się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na</a:t>
            </a:r>
            <a:r>
              <a:rPr dirty="0" sz="1200" spc="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małej</a:t>
            </a:r>
            <a:r>
              <a:rPr dirty="0" sz="120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próbce</a:t>
            </a:r>
            <a:r>
              <a:rPr dirty="0" sz="120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1200" spc="6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Arial"/>
                <a:cs typeface="Arial"/>
              </a:rPr>
              <a:t>intuicji.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Ograniczenia</a:t>
            </a:r>
            <a:r>
              <a:rPr dirty="0" sz="1500" spc="-9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tradycyjnego</a:t>
            </a:r>
            <a:r>
              <a:rPr dirty="0" sz="1500" spc="-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procesu</a:t>
            </a:r>
            <a:r>
              <a:rPr dirty="0" sz="1500" spc="-8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kontroli</a:t>
            </a:r>
            <a:r>
              <a:rPr dirty="0" sz="1500" spc="-8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jakości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524001" y="2499105"/>
            <a:ext cx="3624579" cy="817880"/>
            <a:chOff x="524001" y="2499105"/>
            <a:chExt cx="3624579" cy="817880"/>
          </a:xfrm>
        </p:grpSpPr>
        <p:sp>
          <p:nvSpPr>
            <p:cNvPr id="11" name="object 11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/>
          <p:nvPr/>
        </p:nvSpPr>
        <p:spPr>
          <a:xfrm>
            <a:off x="791362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58036" y="2642108"/>
            <a:ext cx="283845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Mała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próbka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905"/>
              </a:spcBef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Menedżer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odsłuchuje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kilka</a:t>
            </a:r>
            <a:r>
              <a:rPr dirty="0" sz="850" spc="-6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rozmów,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a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setki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pozostają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poza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analizą.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346194" y="2499105"/>
            <a:ext cx="3624579" cy="817880"/>
            <a:chOff x="4346194" y="2499105"/>
            <a:chExt cx="3624579" cy="817880"/>
          </a:xfrm>
        </p:grpSpPr>
        <p:sp>
          <p:nvSpPr>
            <p:cNvPr id="18" name="object 18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2"/>
                  </a:lnTo>
                  <a:lnTo>
                    <a:pt x="3520439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2"/>
                  </a:lnTo>
                  <a:lnTo>
                    <a:pt x="3611879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40"/>
                  </a:lnTo>
                  <a:lnTo>
                    <a:pt x="3611879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2"/>
                  </a:lnTo>
                  <a:lnTo>
                    <a:pt x="91439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46139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80559" y="2642108"/>
            <a:ext cx="135001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Subiektywna</a:t>
            </a:r>
            <a:r>
              <a:rPr dirty="0" sz="1100" spc="10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007DB8"/>
                </a:solidFill>
                <a:latin typeface="Arial"/>
                <a:cs typeface="Arial"/>
              </a:rPr>
              <a:t>ocena</a:t>
            </a:r>
            <a:endParaRPr sz="11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80559" y="2992627"/>
            <a:ext cx="270065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Jakość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zależy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od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interpretacji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 osoby,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która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robi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odsłuch.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8168385" y="2499105"/>
            <a:ext cx="3624579" cy="817880"/>
            <a:chOff x="8168385" y="2499105"/>
            <a:chExt cx="3624579" cy="817880"/>
          </a:xfrm>
        </p:grpSpPr>
        <p:sp>
          <p:nvSpPr>
            <p:cNvPr id="26" name="object 26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/>
          <p:cNvSpPr txBox="1"/>
          <p:nvPr/>
        </p:nvSpPr>
        <p:spPr>
          <a:xfrm>
            <a:off x="84366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803385" y="2642108"/>
            <a:ext cx="116078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Utracone</a:t>
            </a:r>
            <a:r>
              <a:rPr dirty="0" sz="1100" spc="7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szanse</a:t>
            </a:r>
            <a:endParaRPr sz="11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803385" y="2992627"/>
            <a:ext cx="256794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Sygnały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sprzedażowe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zależą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od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notatek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konsultanta.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524001" y="3468370"/>
            <a:ext cx="3624579" cy="817880"/>
            <a:chOff x="524001" y="3468370"/>
            <a:chExt cx="3624579" cy="817880"/>
          </a:xfrm>
        </p:grpSpPr>
        <p:sp>
          <p:nvSpPr>
            <p:cNvPr id="34" name="object 34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/>
          <p:cNvSpPr txBox="1"/>
          <p:nvPr/>
        </p:nvSpPr>
        <p:spPr>
          <a:xfrm>
            <a:off x="791362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158036" y="3611371"/>
            <a:ext cx="230378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Ryzyka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po</a:t>
            </a:r>
            <a:r>
              <a:rPr dirty="0" sz="1100" spc="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czasie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Compliance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wychodzi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dopiero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reklamacji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lub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zgłoszeniu.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4346194" y="3468370"/>
            <a:ext cx="3624579" cy="817880"/>
            <a:chOff x="4346194" y="3468370"/>
            <a:chExt cx="3624579" cy="817880"/>
          </a:xfrm>
        </p:grpSpPr>
        <p:sp>
          <p:nvSpPr>
            <p:cNvPr id="41" name="object 41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1"/>
                  </a:lnTo>
                  <a:lnTo>
                    <a:pt x="3520439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1"/>
                  </a:lnTo>
                  <a:lnTo>
                    <a:pt x="3611879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39"/>
                  </a:lnTo>
                  <a:lnTo>
                    <a:pt x="3611879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1"/>
                  </a:lnTo>
                  <a:lnTo>
                    <a:pt x="91439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5" name="object 45"/>
          <p:cNvSpPr txBox="1"/>
          <p:nvPr/>
        </p:nvSpPr>
        <p:spPr>
          <a:xfrm>
            <a:off x="46139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3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980559" y="3611371"/>
            <a:ext cx="260223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Coaching</a:t>
            </a:r>
            <a:r>
              <a:rPr dirty="0" sz="1100" spc="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z</a:t>
            </a:r>
            <a:r>
              <a:rPr dirty="0" sz="1100" spc="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przykładów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Rozwój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zespołu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opiera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się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na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wycinku,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na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pełnych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danych.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8168385" y="3468370"/>
            <a:ext cx="3624579" cy="817880"/>
            <a:chOff x="8168385" y="3468370"/>
            <a:chExt cx="3624579" cy="817880"/>
          </a:xfrm>
        </p:grpSpPr>
        <p:sp>
          <p:nvSpPr>
            <p:cNvPr id="48" name="object 48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2" name="object 52"/>
          <p:cNvSpPr txBox="1"/>
          <p:nvPr/>
        </p:nvSpPr>
        <p:spPr>
          <a:xfrm>
            <a:off x="84366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803385" y="3611371"/>
            <a:ext cx="2717165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Brak</a:t>
            </a:r>
            <a:r>
              <a:rPr dirty="0" sz="1100" spc="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obrazu</a:t>
            </a:r>
            <a:r>
              <a:rPr dirty="0" sz="1100" spc="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procesu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Firma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widzi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powtarzalnych</a:t>
            </a:r>
            <a:r>
              <a:rPr dirty="0" sz="85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obiekcji,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frustracji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miejsc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zacięcia.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523377" y="5269113"/>
            <a:ext cx="11142345" cy="617855"/>
            <a:chOff x="523377" y="5269113"/>
            <a:chExt cx="11142345" cy="617855"/>
          </a:xfrm>
        </p:grpSpPr>
        <p:sp>
          <p:nvSpPr>
            <p:cNvPr id="55" name="object 55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11036808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12051"/>
                  </a:lnTo>
                  <a:lnTo>
                    <a:pt x="7186" y="547648"/>
                  </a:lnTo>
                  <a:lnTo>
                    <a:pt x="26784" y="576718"/>
                  </a:lnTo>
                  <a:lnTo>
                    <a:pt x="55849" y="596317"/>
                  </a:lnTo>
                  <a:lnTo>
                    <a:pt x="91440" y="603504"/>
                  </a:lnTo>
                  <a:lnTo>
                    <a:pt x="11036808" y="603504"/>
                  </a:lnTo>
                  <a:lnTo>
                    <a:pt x="11072419" y="596317"/>
                  </a:lnTo>
                  <a:lnTo>
                    <a:pt x="11101482" y="576718"/>
                  </a:lnTo>
                  <a:lnTo>
                    <a:pt x="11121068" y="547648"/>
                  </a:lnTo>
                  <a:lnTo>
                    <a:pt x="11128248" y="512051"/>
                  </a:lnTo>
                  <a:lnTo>
                    <a:pt x="11128248" y="91440"/>
                  </a:lnTo>
                  <a:lnTo>
                    <a:pt x="11121068" y="55828"/>
                  </a:lnTo>
                  <a:lnTo>
                    <a:pt x="11101482" y="26765"/>
                  </a:lnTo>
                  <a:lnTo>
                    <a:pt x="11072419" y="7179"/>
                  </a:lnTo>
                  <a:lnTo>
                    <a:pt x="11036808" y="0"/>
                  </a:lnTo>
                  <a:close/>
                </a:path>
              </a:pathLst>
            </a:custGeom>
            <a:solidFill>
              <a:srgbClr val="F4F9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11036808" y="0"/>
                  </a:lnTo>
                  <a:lnTo>
                    <a:pt x="11072419" y="7179"/>
                  </a:lnTo>
                  <a:lnTo>
                    <a:pt x="11101482" y="26765"/>
                  </a:lnTo>
                  <a:lnTo>
                    <a:pt x="11121068" y="55828"/>
                  </a:lnTo>
                  <a:lnTo>
                    <a:pt x="11128248" y="91440"/>
                  </a:lnTo>
                  <a:lnTo>
                    <a:pt x="11128248" y="512051"/>
                  </a:lnTo>
                  <a:lnTo>
                    <a:pt x="11121068" y="547648"/>
                  </a:lnTo>
                  <a:lnTo>
                    <a:pt x="11101482" y="576718"/>
                  </a:lnTo>
                  <a:lnTo>
                    <a:pt x="11072419" y="596317"/>
                  </a:lnTo>
                  <a:lnTo>
                    <a:pt x="11036808" y="603504"/>
                  </a:lnTo>
                  <a:lnTo>
                    <a:pt x="91440" y="603504"/>
                  </a:lnTo>
                  <a:lnTo>
                    <a:pt x="55849" y="596317"/>
                  </a:lnTo>
                  <a:lnTo>
                    <a:pt x="26784" y="576718"/>
                  </a:lnTo>
                  <a:lnTo>
                    <a:pt x="7186" y="547648"/>
                  </a:lnTo>
                  <a:lnTo>
                    <a:pt x="0" y="512051"/>
                  </a:lnTo>
                  <a:lnTo>
                    <a:pt x="0" y="91440"/>
                  </a:lnTo>
                  <a:close/>
                </a:path>
              </a:pathLst>
            </a:custGeom>
            <a:ln w="13949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7" name="object 57"/>
          <p:cNvSpPr txBox="1"/>
          <p:nvPr/>
        </p:nvSpPr>
        <p:spPr>
          <a:xfrm>
            <a:off x="2229739" y="5485587"/>
            <a:ext cx="7702550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Ręczny</a:t>
            </a:r>
            <a:r>
              <a:rPr dirty="0" sz="1450" spc="-6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odsłuch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kilku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rozmów</a:t>
            </a:r>
            <a:r>
              <a:rPr dirty="0" sz="1450" spc="-6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daje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przykłady.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Analiza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wszystkich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rozmów</a:t>
            </a:r>
            <a:r>
              <a:rPr dirty="0" sz="1450" spc="-5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daje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obraz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procesu.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2850"/>
              </a:lnSpc>
              <a:spcBef>
                <a:spcPts val="95"/>
              </a:spcBef>
            </a:pPr>
            <a:r>
              <a:rPr dirty="0" sz="2500"/>
              <a:t>Od</a:t>
            </a:r>
            <a:r>
              <a:rPr dirty="0" sz="2500" spc="-75"/>
              <a:t> </a:t>
            </a:r>
            <a:r>
              <a:rPr dirty="0" sz="2500"/>
              <a:t>ręcznego</a:t>
            </a:r>
            <a:r>
              <a:rPr dirty="0" sz="2500" spc="-80"/>
              <a:t> </a:t>
            </a:r>
            <a:r>
              <a:rPr dirty="0" sz="2500"/>
              <a:t>odsłuchu</a:t>
            </a:r>
            <a:r>
              <a:rPr dirty="0" sz="2500" spc="-85"/>
              <a:t> </a:t>
            </a:r>
            <a:r>
              <a:rPr dirty="0" sz="2500"/>
              <a:t>do</a:t>
            </a:r>
            <a:r>
              <a:rPr dirty="0" sz="2500" spc="-75"/>
              <a:t> </a:t>
            </a:r>
            <a:r>
              <a:rPr dirty="0" sz="2500"/>
              <a:t>analizy</a:t>
            </a:r>
            <a:r>
              <a:rPr dirty="0" sz="2500" spc="-80"/>
              <a:t> </a:t>
            </a:r>
            <a:r>
              <a:rPr dirty="0" sz="2500" spc="-10"/>
              <a:t>całej</a:t>
            </a:r>
            <a:endParaRPr sz="2500"/>
          </a:p>
          <a:p>
            <a:pPr marL="12700">
              <a:lnSpc>
                <a:spcPts val="2850"/>
              </a:lnSpc>
            </a:pPr>
            <a:r>
              <a:rPr dirty="0" sz="2500" spc="-10"/>
              <a:t>komunikacji</a:t>
            </a:r>
            <a:endParaRPr sz="2500"/>
          </a:p>
        </p:txBody>
      </p:sp>
      <p:grpSp>
        <p:nvGrpSpPr>
          <p:cNvPr id="3" name="object 3"/>
          <p:cNvGrpSpPr/>
          <p:nvPr/>
        </p:nvGrpSpPr>
        <p:grpSpPr>
          <a:xfrm>
            <a:off x="7810507" y="943363"/>
            <a:ext cx="3855720" cy="966469"/>
            <a:chOff x="7810507" y="943363"/>
            <a:chExt cx="3855720" cy="966469"/>
          </a:xfrm>
        </p:grpSpPr>
        <p:sp>
          <p:nvSpPr>
            <p:cNvPr id="4" name="object 4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3730752" y="0"/>
                  </a:moveTo>
                  <a:lnTo>
                    <a:pt x="109727" y="0"/>
                  </a:lnTo>
                  <a:lnTo>
                    <a:pt x="67026" y="8626"/>
                  </a:lnTo>
                  <a:lnTo>
                    <a:pt x="32146" y="32146"/>
                  </a:lnTo>
                  <a:lnTo>
                    <a:pt x="8626" y="67026"/>
                  </a:lnTo>
                  <a:lnTo>
                    <a:pt x="0" y="109727"/>
                  </a:lnTo>
                  <a:lnTo>
                    <a:pt x="0" y="841248"/>
                  </a:lnTo>
                  <a:lnTo>
                    <a:pt x="8626" y="883949"/>
                  </a:lnTo>
                  <a:lnTo>
                    <a:pt x="32146" y="918829"/>
                  </a:lnTo>
                  <a:lnTo>
                    <a:pt x="67026" y="942349"/>
                  </a:lnTo>
                  <a:lnTo>
                    <a:pt x="109727" y="950976"/>
                  </a:lnTo>
                  <a:lnTo>
                    <a:pt x="3730752" y="950976"/>
                  </a:lnTo>
                  <a:lnTo>
                    <a:pt x="3773453" y="942349"/>
                  </a:lnTo>
                  <a:lnTo>
                    <a:pt x="3808333" y="918829"/>
                  </a:lnTo>
                  <a:lnTo>
                    <a:pt x="3831853" y="883949"/>
                  </a:lnTo>
                  <a:lnTo>
                    <a:pt x="3840479" y="841248"/>
                  </a:lnTo>
                  <a:lnTo>
                    <a:pt x="3840479" y="109727"/>
                  </a:lnTo>
                  <a:lnTo>
                    <a:pt x="3831853" y="67026"/>
                  </a:lnTo>
                  <a:lnTo>
                    <a:pt x="3808333" y="32146"/>
                  </a:lnTo>
                  <a:lnTo>
                    <a:pt x="3773453" y="8626"/>
                  </a:lnTo>
                  <a:lnTo>
                    <a:pt x="3730752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0" y="109727"/>
                  </a:moveTo>
                  <a:lnTo>
                    <a:pt x="8626" y="67026"/>
                  </a:lnTo>
                  <a:lnTo>
                    <a:pt x="32146" y="32146"/>
                  </a:lnTo>
                  <a:lnTo>
                    <a:pt x="67026" y="8626"/>
                  </a:lnTo>
                  <a:lnTo>
                    <a:pt x="109727" y="0"/>
                  </a:lnTo>
                  <a:lnTo>
                    <a:pt x="3730752" y="0"/>
                  </a:lnTo>
                  <a:lnTo>
                    <a:pt x="3773453" y="8626"/>
                  </a:lnTo>
                  <a:lnTo>
                    <a:pt x="3808333" y="32146"/>
                  </a:lnTo>
                  <a:lnTo>
                    <a:pt x="3831853" y="67026"/>
                  </a:lnTo>
                  <a:lnTo>
                    <a:pt x="3840479" y="109727"/>
                  </a:lnTo>
                  <a:lnTo>
                    <a:pt x="3840479" y="841248"/>
                  </a:lnTo>
                  <a:lnTo>
                    <a:pt x="3831853" y="883949"/>
                  </a:lnTo>
                  <a:lnTo>
                    <a:pt x="3808333" y="918829"/>
                  </a:lnTo>
                  <a:lnTo>
                    <a:pt x="3773453" y="942349"/>
                  </a:lnTo>
                  <a:lnTo>
                    <a:pt x="3730752" y="950976"/>
                  </a:lnTo>
                  <a:lnTo>
                    <a:pt x="109727" y="950976"/>
                  </a:lnTo>
                  <a:lnTo>
                    <a:pt x="67026" y="942349"/>
                  </a:lnTo>
                  <a:lnTo>
                    <a:pt x="32146" y="918829"/>
                  </a:lnTo>
                  <a:lnTo>
                    <a:pt x="8626" y="883949"/>
                  </a:lnTo>
                  <a:lnTo>
                    <a:pt x="0" y="841248"/>
                  </a:lnTo>
                  <a:lnTo>
                    <a:pt x="0" y="109727"/>
                  </a:lnTo>
                  <a:close/>
                </a:path>
              </a:pathLst>
            </a:custGeom>
            <a:ln w="15224">
              <a:solidFill>
                <a:srgbClr val="007D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8035290" y="1177797"/>
            <a:ext cx="3175000" cy="497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Największą</a:t>
            </a:r>
            <a:r>
              <a:rPr dirty="0" sz="1550" spc="-3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zmianą</a:t>
            </a:r>
            <a:r>
              <a:rPr dirty="0" sz="1550" spc="-7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jest</a:t>
            </a:r>
            <a:r>
              <a:rPr dirty="0" sz="1550" spc="-7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przejście</a:t>
            </a:r>
            <a:r>
              <a:rPr dirty="0" sz="1550" spc="-6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25">
                <a:solidFill>
                  <a:srgbClr val="007DB8"/>
                </a:solidFill>
                <a:latin typeface="Arial"/>
                <a:cs typeface="Arial"/>
              </a:rPr>
              <a:t>od</a:t>
            </a:r>
            <a:endParaRPr sz="1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intuicji</a:t>
            </a:r>
            <a:r>
              <a:rPr dirty="0" sz="155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do</a:t>
            </a:r>
            <a:r>
              <a:rPr dirty="0" sz="155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danych.</a:t>
            </a:r>
            <a:endParaRPr sz="15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27383" y="664209"/>
            <a:ext cx="13843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solidFill>
                  <a:srgbClr val="FFFFFF"/>
                </a:solidFill>
                <a:latin typeface="Arial"/>
                <a:cs typeface="Arial"/>
              </a:rPr>
              <a:t>15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7651" y="1723085"/>
            <a:ext cx="5113020" cy="6496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AI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zamienia punktową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kontrolę</a:t>
            </a:r>
            <a:r>
              <a:rPr dirty="0" sz="1200" spc="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w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ciągłą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analizę</a:t>
            </a:r>
            <a:r>
              <a:rPr dirty="0" sz="1200" spc="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jakości,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sprzedaży</a:t>
            </a:r>
            <a:r>
              <a:rPr dirty="0" sz="1200" spc="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1200" spc="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Arial"/>
                <a:cs typeface="Arial"/>
              </a:rPr>
              <a:t>ryzyk.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Mechanizm</a:t>
            </a:r>
            <a:r>
              <a:rPr dirty="0" sz="1500" spc="-7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optymalizacji</a:t>
            </a:r>
            <a:r>
              <a:rPr dirty="0" sz="1500" spc="-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rozmów</a:t>
            </a:r>
            <a:r>
              <a:rPr dirty="0" sz="1500" spc="-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z</a:t>
            </a:r>
            <a:r>
              <a:rPr dirty="0" sz="1500" spc="-5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klientami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633730" y="2508250"/>
            <a:ext cx="1795780" cy="671195"/>
            <a:chOff x="633730" y="2508250"/>
            <a:chExt cx="1795780" cy="671195"/>
          </a:xfrm>
        </p:grpSpPr>
        <p:sp>
          <p:nvSpPr>
            <p:cNvPr id="10" name="object 10"/>
            <p:cNvSpPr/>
            <p:nvPr/>
          </p:nvSpPr>
          <p:spPr>
            <a:xfrm>
              <a:off x="640080" y="251460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80" h="658494">
                  <a:moveTo>
                    <a:pt x="1709927" y="0"/>
                  </a:moveTo>
                  <a:lnTo>
                    <a:pt x="73151" y="0"/>
                  </a:lnTo>
                  <a:lnTo>
                    <a:pt x="44678" y="5750"/>
                  </a:lnTo>
                  <a:lnTo>
                    <a:pt x="21426" y="21431"/>
                  </a:lnTo>
                  <a:lnTo>
                    <a:pt x="5748" y="44684"/>
                  </a:lnTo>
                  <a:lnTo>
                    <a:pt x="0" y="73151"/>
                  </a:lnTo>
                  <a:lnTo>
                    <a:pt x="0" y="585215"/>
                  </a:lnTo>
                  <a:lnTo>
                    <a:pt x="5748" y="613683"/>
                  </a:lnTo>
                  <a:lnTo>
                    <a:pt x="21426" y="636936"/>
                  </a:lnTo>
                  <a:lnTo>
                    <a:pt x="44678" y="652617"/>
                  </a:lnTo>
                  <a:lnTo>
                    <a:pt x="73151" y="658367"/>
                  </a:lnTo>
                  <a:lnTo>
                    <a:pt x="1709927" y="658367"/>
                  </a:lnTo>
                  <a:lnTo>
                    <a:pt x="1738395" y="652617"/>
                  </a:lnTo>
                  <a:lnTo>
                    <a:pt x="1761648" y="636936"/>
                  </a:lnTo>
                  <a:lnTo>
                    <a:pt x="1777329" y="613683"/>
                  </a:lnTo>
                  <a:lnTo>
                    <a:pt x="1783080" y="585215"/>
                  </a:lnTo>
                  <a:lnTo>
                    <a:pt x="1783080" y="73151"/>
                  </a:lnTo>
                  <a:lnTo>
                    <a:pt x="1777329" y="44684"/>
                  </a:lnTo>
                  <a:lnTo>
                    <a:pt x="1761648" y="21431"/>
                  </a:lnTo>
                  <a:lnTo>
                    <a:pt x="1738395" y="5750"/>
                  </a:lnTo>
                  <a:lnTo>
                    <a:pt x="1709927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640080" y="251460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80" h="658494">
                  <a:moveTo>
                    <a:pt x="0" y="73151"/>
                  </a:moveTo>
                  <a:lnTo>
                    <a:pt x="5748" y="44684"/>
                  </a:lnTo>
                  <a:lnTo>
                    <a:pt x="21426" y="21431"/>
                  </a:lnTo>
                  <a:lnTo>
                    <a:pt x="44678" y="5750"/>
                  </a:lnTo>
                  <a:lnTo>
                    <a:pt x="73151" y="0"/>
                  </a:lnTo>
                  <a:lnTo>
                    <a:pt x="1709927" y="0"/>
                  </a:lnTo>
                  <a:lnTo>
                    <a:pt x="1738395" y="5750"/>
                  </a:lnTo>
                  <a:lnTo>
                    <a:pt x="1761648" y="21431"/>
                  </a:lnTo>
                  <a:lnTo>
                    <a:pt x="1777329" y="44684"/>
                  </a:lnTo>
                  <a:lnTo>
                    <a:pt x="1783080" y="73151"/>
                  </a:lnTo>
                  <a:lnTo>
                    <a:pt x="1783080" y="585215"/>
                  </a:lnTo>
                  <a:lnTo>
                    <a:pt x="1777329" y="613683"/>
                  </a:lnTo>
                  <a:lnTo>
                    <a:pt x="1761648" y="636936"/>
                  </a:lnTo>
                  <a:lnTo>
                    <a:pt x="1738395" y="652617"/>
                  </a:lnTo>
                  <a:lnTo>
                    <a:pt x="1709927" y="658367"/>
                  </a:lnTo>
                  <a:lnTo>
                    <a:pt x="73151" y="658367"/>
                  </a:lnTo>
                  <a:lnTo>
                    <a:pt x="44678" y="652617"/>
                  </a:lnTo>
                  <a:lnTo>
                    <a:pt x="21426" y="636936"/>
                  </a:lnTo>
                  <a:lnTo>
                    <a:pt x="5748" y="613683"/>
                  </a:lnTo>
                  <a:lnTo>
                    <a:pt x="0" y="585215"/>
                  </a:lnTo>
                  <a:lnTo>
                    <a:pt x="0" y="73151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1231188" y="2710688"/>
            <a:ext cx="600075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10" b="1">
                <a:solidFill>
                  <a:srgbClr val="007DB8"/>
                </a:solidFill>
                <a:latin typeface="Arial"/>
                <a:cs typeface="Arial"/>
              </a:rPr>
              <a:t>Nagrania</a:t>
            </a:r>
            <a:endParaRPr sz="105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2627122" y="2508250"/>
            <a:ext cx="1795780" cy="671195"/>
            <a:chOff x="2627122" y="2508250"/>
            <a:chExt cx="1795780" cy="671195"/>
          </a:xfrm>
        </p:grpSpPr>
        <p:sp>
          <p:nvSpPr>
            <p:cNvPr id="14" name="object 14"/>
            <p:cNvSpPr/>
            <p:nvPr/>
          </p:nvSpPr>
          <p:spPr>
            <a:xfrm>
              <a:off x="2633472" y="251460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4">
                  <a:moveTo>
                    <a:pt x="1709927" y="0"/>
                  </a:moveTo>
                  <a:lnTo>
                    <a:pt x="73151" y="0"/>
                  </a:lnTo>
                  <a:lnTo>
                    <a:pt x="44684" y="5750"/>
                  </a:lnTo>
                  <a:lnTo>
                    <a:pt x="21431" y="21431"/>
                  </a:lnTo>
                  <a:lnTo>
                    <a:pt x="5750" y="44684"/>
                  </a:lnTo>
                  <a:lnTo>
                    <a:pt x="0" y="73151"/>
                  </a:lnTo>
                  <a:lnTo>
                    <a:pt x="0" y="585215"/>
                  </a:lnTo>
                  <a:lnTo>
                    <a:pt x="5750" y="613683"/>
                  </a:lnTo>
                  <a:lnTo>
                    <a:pt x="21431" y="636936"/>
                  </a:lnTo>
                  <a:lnTo>
                    <a:pt x="44684" y="652617"/>
                  </a:lnTo>
                  <a:lnTo>
                    <a:pt x="73151" y="658367"/>
                  </a:lnTo>
                  <a:lnTo>
                    <a:pt x="1709927" y="658367"/>
                  </a:lnTo>
                  <a:lnTo>
                    <a:pt x="1738395" y="652617"/>
                  </a:lnTo>
                  <a:lnTo>
                    <a:pt x="1761648" y="636936"/>
                  </a:lnTo>
                  <a:lnTo>
                    <a:pt x="1777329" y="613683"/>
                  </a:lnTo>
                  <a:lnTo>
                    <a:pt x="1783079" y="585215"/>
                  </a:lnTo>
                  <a:lnTo>
                    <a:pt x="1783079" y="73151"/>
                  </a:lnTo>
                  <a:lnTo>
                    <a:pt x="1777329" y="44684"/>
                  </a:lnTo>
                  <a:lnTo>
                    <a:pt x="1761648" y="21431"/>
                  </a:lnTo>
                  <a:lnTo>
                    <a:pt x="1738395" y="5750"/>
                  </a:lnTo>
                  <a:lnTo>
                    <a:pt x="17099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2633472" y="251460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4">
                  <a:moveTo>
                    <a:pt x="0" y="73151"/>
                  </a:moveTo>
                  <a:lnTo>
                    <a:pt x="5750" y="44684"/>
                  </a:lnTo>
                  <a:lnTo>
                    <a:pt x="21431" y="21431"/>
                  </a:lnTo>
                  <a:lnTo>
                    <a:pt x="44684" y="5750"/>
                  </a:lnTo>
                  <a:lnTo>
                    <a:pt x="73151" y="0"/>
                  </a:lnTo>
                  <a:lnTo>
                    <a:pt x="1709927" y="0"/>
                  </a:lnTo>
                  <a:lnTo>
                    <a:pt x="1738395" y="5750"/>
                  </a:lnTo>
                  <a:lnTo>
                    <a:pt x="1761648" y="21431"/>
                  </a:lnTo>
                  <a:lnTo>
                    <a:pt x="1777329" y="44684"/>
                  </a:lnTo>
                  <a:lnTo>
                    <a:pt x="1783079" y="73151"/>
                  </a:lnTo>
                  <a:lnTo>
                    <a:pt x="1783079" y="585215"/>
                  </a:lnTo>
                  <a:lnTo>
                    <a:pt x="1777329" y="613683"/>
                  </a:lnTo>
                  <a:lnTo>
                    <a:pt x="1761648" y="636936"/>
                  </a:lnTo>
                  <a:lnTo>
                    <a:pt x="1738395" y="652617"/>
                  </a:lnTo>
                  <a:lnTo>
                    <a:pt x="1709927" y="658367"/>
                  </a:lnTo>
                  <a:lnTo>
                    <a:pt x="73151" y="658367"/>
                  </a:lnTo>
                  <a:lnTo>
                    <a:pt x="44684" y="652617"/>
                  </a:lnTo>
                  <a:lnTo>
                    <a:pt x="21431" y="636936"/>
                  </a:lnTo>
                  <a:lnTo>
                    <a:pt x="5750" y="613683"/>
                  </a:lnTo>
                  <a:lnTo>
                    <a:pt x="0" y="585215"/>
                  </a:lnTo>
                  <a:lnTo>
                    <a:pt x="0" y="73151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3096514" y="2710688"/>
            <a:ext cx="85725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10" b="1">
                <a:solidFill>
                  <a:srgbClr val="007DB8"/>
                </a:solidFill>
                <a:latin typeface="Arial"/>
                <a:cs typeface="Arial"/>
              </a:rPr>
              <a:t>Transkrypcja</a:t>
            </a:r>
            <a:endParaRPr sz="10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429001" y="2673223"/>
            <a:ext cx="219773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005964" algn="l"/>
              </a:tabLst>
            </a:pPr>
            <a:r>
              <a:rPr dirty="0" sz="1400" spc="-50" b="1">
                <a:solidFill>
                  <a:srgbClr val="9CCD2A"/>
                </a:solidFill>
                <a:latin typeface="Arial"/>
                <a:cs typeface="Arial"/>
              </a:rPr>
              <a:t>→</a:t>
            </a:r>
            <a:r>
              <a:rPr dirty="0" sz="1400" b="1">
                <a:solidFill>
                  <a:srgbClr val="9CCD2A"/>
                </a:solidFill>
                <a:latin typeface="Arial"/>
                <a:cs typeface="Arial"/>
              </a:rPr>
              <a:t>	</a:t>
            </a:r>
            <a:r>
              <a:rPr dirty="0" sz="1400" spc="-50" b="1">
                <a:solidFill>
                  <a:srgbClr val="9CCD2A"/>
                </a:solidFill>
                <a:latin typeface="Arial"/>
                <a:cs typeface="Arial"/>
              </a:rPr>
              <a:t>→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4620514" y="2508250"/>
            <a:ext cx="1795780" cy="671195"/>
            <a:chOff x="4620514" y="2508250"/>
            <a:chExt cx="1795780" cy="671195"/>
          </a:xfrm>
        </p:grpSpPr>
        <p:sp>
          <p:nvSpPr>
            <p:cNvPr id="19" name="object 19"/>
            <p:cNvSpPr/>
            <p:nvPr/>
          </p:nvSpPr>
          <p:spPr>
            <a:xfrm>
              <a:off x="4626864" y="251460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4">
                  <a:moveTo>
                    <a:pt x="1709927" y="0"/>
                  </a:moveTo>
                  <a:lnTo>
                    <a:pt x="73151" y="0"/>
                  </a:lnTo>
                  <a:lnTo>
                    <a:pt x="44684" y="5750"/>
                  </a:lnTo>
                  <a:lnTo>
                    <a:pt x="21431" y="21431"/>
                  </a:lnTo>
                  <a:lnTo>
                    <a:pt x="5750" y="44684"/>
                  </a:lnTo>
                  <a:lnTo>
                    <a:pt x="0" y="73151"/>
                  </a:lnTo>
                  <a:lnTo>
                    <a:pt x="0" y="585215"/>
                  </a:lnTo>
                  <a:lnTo>
                    <a:pt x="5750" y="613683"/>
                  </a:lnTo>
                  <a:lnTo>
                    <a:pt x="21431" y="636936"/>
                  </a:lnTo>
                  <a:lnTo>
                    <a:pt x="44684" y="652617"/>
                  </a:lnTo>
                  <a:lnTo>
                    <a:pt x="73151" y="658367"/>
                  </a:lnTo>
                  <a:lnTo>
                    <a:pt x="1709927" y="658367"/>
                  </a:lnTo>
                  <a:lnTo>
                    <a:pt x="1738395" y="652617"/>
                  </a:lnTo>
                  <a:lnTo>
                    <a:pt x="1761648" y="636936"/>
                  </a:lnTo>
                  <a:lnTo>
                    <a:pt x="1777329" y="613683"/>
                  </a:lnTo>
                  <a:lnTo>
                    <a:pt x="1783080" y="585215"/>
                  </a:lnTo>
                  <a:lnTo>
                    <a:pt x="1783080" y="73151"/>
                  </a:lnTo>
                  <a:lnTo>
                    <a:pt x="1777329" y="44684"/>
                  </a:lnTo>
                  <a:lnTo>
                    <a:pt x="1761648" y="21431"/>
                  </a:lnTo>
                  <a:lnTo>
                    <a:pt x="1738395" y="5750"/>
                  </a:lnTo>
                  <a:lnTo>
                    <a:pt x="1709927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4626864" y="251460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4">
                  <a:moveTo>
                    <a:pt x="0" y="73151"/>
                  </a:moveTo>
                  <a:lnTo>
                    <a:pt x="5750" y="44684"/>
                  </a:lnTo>
                  <a:lnTo>
                    <a:pt x="21431" y="21431"/>
                  </a:lnTo>
                  <a:lnTo>
                    <a:pt x="44684" y="5750"/>
                  </a:lnTo>
                  <a:lnTo>
                    <a:pt x="73151" y="0"/>
                  </a:lnTo>
                  <a:lnTo>
                    <a:pt x="1709927" y="0"/>
                  </a:lnTo>
                  <a:lnTo>
                    <a:pt x="1738395" y="5750"/>
                  </a:lnTo>
                  <a:lnTo>
                    <a:pt x="1761648" y="21431"/>
                  </a:lnTo>
                  <a:lnTo>
                    <a:pt x="1777329" y="44684"/>
                  </a:lnTo>
                  <a:lnTo>
                    <a:pt x="1783080" y="73151"/>
                  </a:lnTo>
                  <a:lnTo>
                    <a:pt x="1783080" y="585215"/>
                  </a:lnTo>
                  <a:lnTo>
                    <a:pt x="1777329" y="613683"/>
                  </a:lnTo>
                  <a:lnTo>
                    <a:pt x="1761648" y="636936"/>
                  </a:lnTo>
                  <a:lnTo>
                    <a:pt x="1738395" y="652617"/>
                  </a:lnTo>
                  <a:lnTo>
                    <a:pt x="1709927" y="658367"/>
                  </a:lnTo>
                  <a:lnTo>
                    <a:pt x="73151" y="658367"/>
                  </a:lnTo>
                  <a:lnTo>
                    <a:pt x="44684" y="652617"/>
                  </a:lnTo>
                  <a:lnTo>
                    <a:pt x="21431" y="636936"/>
                  </a:lnTo>
                  <a:lnTo>
                    <a:pt x="5750" y="613683"/>
                  </a:lnTo>
                  <a:lnTo>
                    <a:pt x="0" y="585215"/>
                  </a:lnTo>
                  <a:lnTo>
                    <a:pt x="0" y="73151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5189346" y="2710688"/>
            <a:ext cx="658495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b="1">
                <a:solidFill>
                  <a:srgbClr val="007DB8"/>
                </a:solidFill>
                <a:latin typeface="Arial"/>
                <a:cs typeface="Arial"/>
              </a:rPr>
              <a:t>Analiza</a:t>
            </a:r>
            <a:r>
              <a:rPr dirty="0" sz="1050" spc="-5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50" spc="-25" b="1">
                <a:solidFill>
                  <a:srgbClr val="007DB8"/>
                </a:solidFill>
                <a:latin typeface="Arial"/>
                <a:cs typeface="Arial"/>
              </a:rPr>
              <a:t>AI</a:t>
            </a:r>
            <a:endParaRPr sz="10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416421" y="2673223"/>
            <a:ext cx="20383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solidFill>
                  <a:srgbClr val="9CCD2A"/>
                </a:solidFill>
                <a:latin typeface="Arial"/>
                <a:cs typeface="Arial"/>
              </a:rPr>
              <a:t>→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6613906" y="2508250"/>
            <a:ext cx="1795780" cy="671195"/>
            <a:chOff x="6613906" y="2508250"/>
            <a:chExt cx="1795780" cy="671195"/>
          </a:xfrm>
        </p:grpSpPr>
        <p:sp>
          <p:nvSpPr>
            <p:cNvPr id="24" name="object 24"/>
            <p:cNvSpPr/>
            <p:nvPr/>
          </p:nvSpPr>
          <p:spPr>
            <a:xfrm>
              <a:off x="6620256" y="251460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4">
                  <a:moveTo>
                    <a:pt x="1709927" y="0"/>
                  </a:moveTo>
                  <a:lnTo>
                    <a:pt x="73151" y="0"/>
                  </a:lnTo>
                  <a:lnTo>
                    <a:pt x="44684" y="5750"/>
                  </a:lnTo>
                  <a:lnTo>
                    <a:pt x="21431" y="21431"/>
                  </a:lnTo>
                  <a:lnTo>
                    <a:pt x="5750" y="44684"/>
                  </a:lnTo>
                  <a:lnTo>
                    <a:pt x="0" y="73151"/>
                  </a:lnTo>
                  <a:lnTo>
                    <a:pt x="0" y="585215"/>
                  </a:lnTo>
                  <a:lnTo>
                    <a:pt x="5750" y="613683"/>
                  </a:lnTo>
                  <a:lnTo>
                    <a:pt x="21431" y="636936"/>
                  </a:lnTo>
                  <a:lnTo>
                    <a:pt x="44684" y="652617"/>
                  </a:lnTo>
                  <a:lnTo>
                    <a:pt x="73151" y="658367"/>
                  </a:lnTo>
                  <a:lnTo>
                    <a:pt x="1709927" y="658367"/>
                  </a:lnTo>
                  <a:lnTo>
                    <a:pt x="1738395" y="652617"/>
                  </a:lnTo>
                  <a:lnTo>
                    <a:pt x="1761648" y="636936"/>
                  </a:lnTo>
                  <a:lnTo>
                    <a:pt x="1777329" y="613683"/>
                  </a:lnTo>
                  <a:lnTo>
                    <a:pt x="1783079" y="585215"/>
                  </a:lnTo>
                  <a:lnTo>
                    <a:pt x="1783079" y="73151"/>
                  </a:lnTo>
                  <a:lnTo>
                    <a:pt x="1777329" y="44684"/>
                  </a:lnTo>
                  <a:lnTo>
                    <a:pt x="1761648" y="21431"/>
                  </a:lnTo>
                  <a:lnTo>
                    <a:pt x="1738395" y="5750"/>
                  </a:lnTo>
                  <a:lnTo>
                    <a:pt x="17099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6620256" y="251460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4">
                  <a:moveTo>
                    <a:pt x="0" y="73151"/>
                  </a:moveTo>
                  <a:lnTo>
                    <a:pt x="5750" y="44684"/>
                  </a:lnTo>
                  <a:lnTo>
                    <a:pt x="21431" y="21431"/>
                  </a:lnTo>
                  <a:lnTo>
                    <a:pt x="44684" y="5750"/>
                  </a:lnTo>
                  <a:lnTo>
                    <a:pt x="73151" y="0"/>
                  </a:lnTo>
                  <a:lnTo>
                    <a:pt x="1709927" y="0"/>
                  </a:lnTo>
                  <a:lnTo>
                    <a:pt x="1738395" y="5750"/>
                  </a:lnTo>
                  <a:lnTo>
                    <a:pt x="1761648" y="21431"/>
                  </a:lnTo>
                  <a:lnTo>
                    <a:pt x="1777329" y="44684"/>
                  </a:lnTo>
                  <a:lnTo>
                    <a:pt x="1783079" y="73151"/>
                  </a:lnTo>
                  <a:lnTo>
                    <a:pt x="1783079" y="585215"/>
                  </a:lnTo>
                  <a:lnTo>
                    <a:pt x="1777329" y="613683"/>
                  </a:lnTo>
                  <a:lnTo>
                    <a:pt x="1761648" y="636936"/>
                  </a:lnTo>
                  <a:lnTo>
                    <a:pt x="1738395" y="652617"/>
                  </a:lnTo>
                  <a:lnTo>
                    <a:pt x="1709927" y="658367"/>
                  </a:lnTo>
                  <a:lnTo>
                    <a:pt x="73151" y="658367"/>
                  </a:lnTo>
                  <a:lnTo>
                    <a:pt x="44684" y="652617"/>
                  </a:lnTo>
                  <a:lnTo>
                    <a:pt x="21431" y="636936"/>
                  </a:lnTo>
                  <a:lnTo>
                    <a:pt x="5750" y="613683"/>
                  </a:lnTo>
                  <a:lnTo>
                    <a:pt x="0" y="585215"/>
                  </a:lnTo>
                  <a:lnTo>
                    <a:pt x="0" y="73151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/>
          <p:cNvSpPr txBox="1"/>
          <p:nvPr/>
        </p:nvSpPr>
        <p:spPr>
          <a:xfrm>
            <a:off x="7149465" y="2710688"/>
            <a:ext cx="72771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10" b="1">
                <a:solidFill>
                  <a:srgbClr val="007DB8"/>
                </a:solidFill>
                <a:latin typeface="Arial"/>
                <a:cs typeface="Arial"/>
              </a:rPr>
              <a:t>Dashboard</a:t>
            </a:r>
            <a:endParaRPr sz="10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409813" y="2673223"/>
            <a:ext cx="20383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solidFill>
                  <a:srgbClr val="9CCD2A"/>
                </a:solidFill>
                <a:latin typeface="Arial"/>
                <a:cs typeface="Arial"/>
              </a:rPr>
              <a:t>→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8607297" y="2508250"/>
            <a:ext cx="1795780" cy="671195"/>
            <a:chOff x="8607297" y="2508250"/>
            <a:chExt cx="1795780" cy="671195"/>
          </a:xfrm>
        </p:grpSpPr>
        <p:sp>
          <p:nvSpPr>
            <p:cNvPr id="29" name="object 29"/>
            <p:cNvSpPr/>
            <p:nvPr/>
          </p:nvSpPr>
          <p:spPr>
            <a:xfrm>
              <a:off x="8613647" y="251460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4">
                  <a:moveTo>
                    <a:pt x="1709927" y="0"/>
                  </a:moveTo>
                  <a:lnTo>
                    <a:pt x="73151" y="0"/>
                  </a:lnTo>
                  <a:lnTo>
                    <a:pt x="44684" y="5750"/>
                  </a:lnTo>
                  <a:lnTo>
                    <a:pt x="21431" y="21431"/>
                  </a:lnTo>
                  <a:lnTo>
                    <a:pt x="5750" y="44684"/>
                  </a:lnTo>
                  <a:lnTo>
                    <a:pt x="0" y="73151"/>
                  </a:lnTo>
                  <a:lnTo>
                    <a:pt x="0" y="585215"/>
                  </a:lnTo>
                  <a:lnTo>
                    <a:pt x="5750" y="613683"/>
                  </a:lnTo>
                  <a:lnTo>
                    <a:pt x="21431" y="636936"/>
                  </a:lnTo>
                  <a:lnTo>
                    <a:pt x="44684" y="652617"/>
                  </a:lnTo>
                  <a:lnTo>
                    <a:pt x="73151" y="658367"/>
                  </a:lnTo>
                  <a:lnTo>
                    <a:pt x="1709927" y="658367"/>
                  </a:lnTo>
                  <a:lnTo>
                    <a:pt x="1738395" y="652617"/>
                  </a:lnTo>
                  <a:lnTo>
                    <a:pt x="1761648" y="636936"/>
                  </a:lnTo>
                  <a:lnTo>
                    <a:pt x="1777329" y="613683"/>
                  </a:lnTo>
                  <a:lnTo>
                    <a:pt x="1783079" y="585215"/>
                  </a:lnTo>
                  <a:lnTo>
                    <a:pt x="1783079" y="73151"/>
                  </a:lnTo>
                  <a:lnTo>
                    <a:pt x="1777329" y="44684"/>
                  </a:lnTo>
                  <a:lnTo>
                    <a:pt x="1761648" y="21431"/>
                  </a:lnTo>
                  <a:lnTo>
                    <a:pt x="1738395" y="5750"/>
                  </a:lnTo>
                  <a:lnTo>
                    <a:pt x="1709927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8613647" y="2514600"/>
              <a:ext cx="1783080" cy="658495"/>
            </a:xfrm>
            <a:custGeom>
              <a:avLst/>
              <a:gdLst/>
              <a:ahLst/>
              <a:cxnLst/>
              <a:rect l="l" t="t" r="r" b="b"/>
              <a:pathLst>
                <a:path w="1783079" h="658494">
                  <a:moveTo>
                    <a:pt x="0" y="73151"/>
                  </a:moveTo>
                  <a:lnTo>
                    <a:pt x="5750" y="44684"/>
                  </a:lnTo>
                  <a:lnTo>
                    <a:pt x="21431" y="21431"/>
                  </a:lnTo>
                  <a:lnTo>
                    <a:pt x="44684" y="5750"/>
                  </a:lnTo>
                  <a:lnTo>
                    <a:pt x="73151" y="0"/>
                  </a:lnTo>
                  <a:lnTo>
                    <a:pt x="1709927" y="0"/>
                  </a:lnTo>
                  <a:lnTo>
                    <a:pt x="1738395" y="5750"/>
                  </a:lnTo>
                  <a:lnTo>
                    <a:pt x="1761648" y="21431"/>
                  </a:lnTo>
                  <a:lnTo>
                    <a:pt x="1777329" y="44684"/>
                  </a:lnTo>
                  <a:lnTo>
                    <a:pt x="1783079" y="73151"/>
                  </a:lnTo>
                  <a:lnTo>
                    <a:pt x="1783079" y="585215"/>
                  </a:lnTo>
                  <a:lnTo>
                    <a:pt x="1777329" y="613683"/>
                  </a:lnTo>
                  <a:lnTo>
                    <a:pt x="1761648" y="636936"/>
                  </a:lnTo>
                  <a:lnTo>
                    <a:pt x="1738395" y="652617"/>
                  </a:lnTo>
                  <a:lnTo>
                    <a:pt x="1709927" y="658367"/>
                  </a:lnTo>
                  <a:lnTo>
                    <a:pt x="73151" y="658367"/>
                  </a:lnTo>
                  <a:lnTo>
                    <a:pt x="44684" y="652617"/>
                  </a:lnTo>
                  <a:lnTo>
                    <a:pt x="21431" y="636936"/>
                  </a:lnTo>
                  <a:lnTo>
                    <a:pt x="5750" y="613683"/>
                  </a:lnTo>
                  <a:lnTo>
                    <a:pt x="0" y="585215"/>
                  </a:lnTo>
                  <a:lnTo>
                    <a:pt x="0" y="73151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object 31"/>
          <p:cNvSpPr txBox="1"/>
          <p:nvPr/>
        </p:nvSpPr>
        <p:spPr>
          <a:xfrm>
            <a:off x="9245345" y="2710688"/>
            <a:ext cx="522605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10" b="1">
                <a:solidFill>
                  <a:srgbClr val="007DB8"/>
                </a:solidFill>
                <a:latin typeface="Arial"/>
                <a:cs typeface="Arial"/>
              </a:rPr>
              <a:t>Decyzje</a:t>
            </a:r>
            <a:endParaRPr sz="1050">
              <a:latin typeface="Arial"/>
              <a:cs typeface="Arial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524001" y="3523234"/>
            <a:ext cx="3624579" cy="708025"/>
            <a:chOff x="524001" y="3523234"/>
            <a:chExt cx="3624579" cy="708025"/>
          </a:xfrm>
        </p:grpSpPr>
        <p:sp>
          <p:nvSpPr>
            <p:cNvPr id="33" name="object 33"/>
            <p:cNvSpPr/>
            <p:nvPr/>
          </p:nvSpPr>
          <p:spPr>
            <a:xfrm>
              <a:off x="530351" y="3529584"/>
              <a:ext cx="3611879" cy="695325"/>
            </a:xfrm>
            <a:custGeom>
              <a:avLst/>
              <a:gdLst/>
              <a:ahLst/>
              <a:cxnLst/>
              <a:rect l="l" t="t" r="r" b="b"/>
              <a:pathLst>
                <a:path w="3611879" h="695325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39"/>
                  </a:lnTo>
                  <a:lnTo>
                    <a:pt x="0" y="603503"/>
                  </a:lnTo>
                  <a:lnTo>
                    <a:pt x="7186" y="639115"/>
                  </a:lnTo>
                  <a:lnTo>
                    <a:pt x="26784" y="668178"/>
                  </a:lnTo>
                  <a:lnTo>
                    <a:pt x="55849" y="687764"/>
                  </a:lnTo>
                  <a:lnTo>
                    <a:pt x="91440" y="694943"/>
                  </a:lnTo>
                  <a:lnTo>
                    <a:pt x="3520440" y="694943"/>
                  </a:lnTo>
                  <a:lnTo>
                    <a:pt x="3556051" y="687764"/>
                  </a:lnTo>
                  <a:lnTo>
                    <a:pt x="3585114" y="668178"/>
                  </a:lnTo>
                  <a:lnTo>
                    <a:pt x="3604700" y="639115"/>
                  </a:lnTo>
                  <a:lnTo>
                    <a:pt x="3611880" y="603503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530351" y="3529584"/>
              <a:ext cx="3611879" cy="695325"/>
            </a:xfrm>
            <a:custGeom>
              <a:avLst/>
              <a:gdLst/>
              <a:ahLst/>
              <a:cxnLst/>
              <a:rect l="l" t="t" r="r" b="b"/>
              <a:pathLst>
                <a:path w="3611879" h="695325">
                  <a:moveTo>
                    <a:pt x="0" y="91439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603503"/>
                  </a:lnTo>
                  <a:lnTo>
                    <a:pt x="3604700" y="639115"/>
                  </a:lnTo>
                  <a:lnTo>
                    <a:pt x="3585114" y="668178"/>
                  </a:lnTo>
                  <a:lnTo>
                    <a:pt x="3556051" y="687764"/>
                  </a:lnTo>
                  <a:lnTo>
                    <a:pt x="3520440" y="694943"/>
                  </a:lnTo>
                  <a:lnTo>
                    <a:pt x="91440" y="694943"/>
                  </a:lnTo>
                  <a:lnTo>
                    <a:pt x="55849" y="687764"/>
                  </a:lnTo>
                  <a:lnTo>
                    <a:pt x="26784" y="668178"/>
                  </a:lnTo>
                  <a:lnTo>
                    <a:pt x="7186" y="639115"/>
                  </a:lnTo>
                  <a:lnTo>
                    <a:pt x="0" y="603503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658367" y="3712464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658367" y="3712464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7" name="object 37"/>
          <p:cNvSpPr txBox="1"/>
          <p:nvPr/>
        </p:nvSpPr>
        <p:spPr>
          <a:xfrm>
            <a:off x="791362" y="3752469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158036" y="3588824"/>
            <a:ext cx="2825750" cy="580390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Co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analizuje</a:t>
            </a:r>
            <a:r>
              <a:rPr dirty="0" sz="1100" spc="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25" b="1">
                <a:solidFill>
                  <a:srgbClr val="007DB8"/>
                </a:solidFill>
                <a:latin typeface="Arial"/>
                <a:cs typeface="Arial"/>
              </a:rPr>
              <a:t>AI?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969"/>
              </a:lnSpc>
              <a:spcBef>
                <a:spcPts val="47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Tematy,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emocje,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obiekcje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klienta,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ryzyka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zgodności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błędy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ts val="969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procesu.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4346194" y="3523234"/>
            <a:ext cx="3624579" cy="708025"/>
            <a:chOff x="4346194" y="3523234"/>
            <a:chExt cx="3624579" cy="708025"/>
          </a:xfrm>
        </p:grpSpPr>
        <p:sp>
          <p:nvSpPr>
            <p:cNvPr id="40" name="object 40"/>
            <p:cNvSpPr/>
            <p:nvPr/>
          </p:nvSpPr>
          <p:spPr>
            <a:xfrm>
              <a:off x="4352544" y="3529584"/>
              <a:ext cx="3611879" cy="695325"/>
            </a:xfrm>
            <a:custGeom>
              <a:avLst/>
              <a:gdLst/>
              <a:ahLst/>
              <a:cxnLst/>
              <a:rect l="l" t="t" r="r" b="b"/>
              <a:pathLst>
                <a:path w="3611879" h="695325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603503"/>
                  </a:lnTo>
                  <a:lnTo>
                    <a:pt x="7179" y="639115"/>
                  </a:lnTo>
                  <a:lnTo>
                    <a:pt x="26765" y="668178"/>
                  </a:lnTo>
                  <a:lnTo>
                    <a:pt x="55828" y="687764"/>
                  </a:lnTo>
                  <a:lnTo>
                    <a:pt x="91439" y="694943"/>
                  </a:lnTo>
                  <a:lnTo>
                    <a:pt x="3520439" y="694943"/>
                  </a:lnTo>
                  <a:lnTo>
                    <a:pt x="3556051" y="687764"/>
                  </a:lnTo>
                  <a:lnTo>
                    <a:pt x="3585114" y="668178"/>
                  </a:lnTo>
                  <a:lnTo>
                    <a:pt x="3604700" y="639115"/>
                  </a:lnTo>
                  <a:lnTo>
                    <a:pt x="3611879" y="603503"/>
                  </a:lnTo>
                  <a:lnTo>
                    <a:pt x="3611879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4352544" y="3529584"/>
              <a:ext cx="3611879" cy="695325"/>
            </a:xfrm>
            <a:custGeom>
              <a:avLst/>
              <a:gdLst/>
              <a:ahLst/>
              <a:cxnLst/>
              <a:rect l="l" t="t" r="r" b="b"/>
              <a:pathLst>
                <a:path w="3611879" h="695325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39"/>
                  </a:lnTo>
                  <a:lnTo>
                    <a:pt x="3611879" y="603503"/>
                  </a:lnTo>
                  <a:lnTo>
                    <a:pt x="3604700" y="639115"/>
                  </a:lnTo>
                  <a:lnTo>
                    <a:pt x="3585114" y="668178"/>
                  </a:lnTo>
                  <a:lnTo>
                    <a:pt x="3556051" y="687764"/>
                  </a:lnTo>
                  <a:lnTo>
                    <a:pt x="3520439" y="694943"/>
                  </a:lnTo>
                  <a:lnTo>
                    <a:pt x="91439" y="694943"/>
                  </a:lnTo>
                  <a:lnTo>
                    <a:pt x="55828" y="687764"/>
                  </a:lnTo>
                  <a:lnTo>
                    <a:pt x="26765" y="668178"/>
                  </a:lnTo>
                  <a:lnTo>
                    <a:pt x="7179" y="639115"/>
                  </a:lnTo>
                  <a:lnTo>
                    <a:pt x="0" y="603503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4480560" y="3712464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4480560" y="3712464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4" name="object 44"/>
          <p:cNvSpPr txBox="1"/>
          <p:nvPr/>
        </p:nvSpPr>
        <p:spPr>
          <a:xfrm>
            <a:off x="4613909" y="3752469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980559" y="3588824"/>
            <a:ext cx="2512695" cy="580390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Co</a:t>
            </a:r>
            <a:r>
              <a:rPr dirty="0" sz="1100" spc="5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widzi</a:t>
            </a:r>
            <a:r>
              <a:rPr dirty="0" sz="1100" spc="1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menedżer?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ts val="919"/>
              </a:lnSpc>
              <a:spcBef>
                <a:spcPts val="58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Trendy,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odchylenia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od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standardu,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utracone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szanse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rekomendacje.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8168385" y="3523234"/>
            <a:ext cx="3624579" cy="708025"/>
            <a:chOff x="8168385" y="3523234"/>
            <a:chExt cx="3624579" cy="708025"/>
          </a:xfrm>
        </p:grpSpPr>
        <p:sp>
          <p:nvSpPr>
            <p:cNvPr id="47" name="object 47"/>
            <p:cNvSpPr/>
            <p:nvPr/>
          </p:nvSpPr>
          <p:spPr>
            <a:xfrm>
              <a:off x="8174735" y="3529584"/>
              <a:ext cx="3611879" cy="695325"/>
            </a:xfrm>
            <a:custGeom>
              <a:avLst/>
              <a:gdLst/>
              <a:ahLst/>
              <a:cxnLst/>
              <a:rect l="l" t="t" r="r" b="b"/>
              <a:pathLst>
                <a:path w="3611879" h="695325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603503"/>
                  </a:lnTo>
                  <a:lnTo>
                    <a:pt x="7179" y="639115"/>
                  </a:lnTo>
                  <a:lnTo>
                    <a:pt x="26765" y="668178"/>
                  </a:lnTo>
                  <a:lnTo>
                    <a:pt x="55828" y="687764"/>
                  </a:lnTo>
                  <a:lnTo>
                    <a:pt x="91440" y="694943"/>
                  </a:lnTo>
                  <a:lnTo>
                    <a:pt x="3520440" y="694943"/>
                  </a:lnTo>
                  <a:lnTo>
                    <a:pt x="3556051" y="687764"/>
                  </a:lnTo>
                  <a:lnTo>
                    <a:pt x="3585114" y="668178"/>
                  </a:lnTo>
                  <a:lnTo>
                    <a:pt x="3604700" y="639115"/>
                  </a:lnTo>
                  <a:lnTo>
                    <a:pt x="3611880" y="603503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/>
            <p:cNvSpPr/>
            <p:nvPr/>
          </p:nvSpPr>
          <p:spPr>
            <a:xfrm>
              <a:off x="8174735" y="3529584"/>
              <a:ext cx="3611879" cy="695325"/>
            </a:xfrm>
            <a:custGeom>
              <a:avLst/>
              <a:gdLst/>
              <a:ahLst/>
              <a:cxnLst/>
              <a:rect l="l" t="t" r="r" b="b"/>
              <a:pathLst>
                <a:path w="3611879" h="695325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603503"/>
                  </a:lnTo>
                  <a:lnTo>
                    <a:pt x="3604700" y="639115"/>
                  </a:lnTo>
                  <a:lnTo>
                    <a:pt x="3585114" y="668178"/>
                  </a:lnTo>
                  <a:lnTo>
                    <a:pt x="3556051" y="687764"/>
                  </a:lnTo>
                  <a:lnTo>
                    <a:pt x="3520440" y="694943"/>
                  </a:lnTo>
                  <a:lnTo>
                    <a:pt x="91440" y="694943"/>
                  </a:lnTo>
                  <a:lnTo>
                    <a:pt x="55828" y="687764"/>
                  </a:lnTo>
                  <a:lnTo>
                    <a:pt x="26765" y="668178"/>
                  </a:lnTo>
                  <a:lnTo>
                    <a:pt x="7179" y="639115"/>
                  </a:lnTo>
                  <a:lnTo>
                    <a:pt x="0" y="603503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8302751" y="3712464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8302751" y="3712464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1" name="object 51"/>
          <p:cNvSpPr txBox="1"/>
          <p:nvPr/>
        </p:nvSpPr>
        <p:spPr>
          <a:xfrm>
            <a:off x="8436609" y="3752469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8803385" y="3588824"/>
            <a:ext cx="2837180" cy="580390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Jak</a:t>
            </a:r>
            <a:r>
              <a:rPr dirty="0" sz="1100" spc="1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pyta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o</a:t>
            </a:r>
            <a:r>
              <a:rPr dirty="0" sz="1100" spc="1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dane?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ts val="919"/>
              </a:lnSpc>
              <a:spcBef>
                <a:spcPts val="58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„Które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rozmowy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miały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problem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ceną?”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lub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„Gdzie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tracimy dosprzedaż?”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53" name="object 53"/>
          <p:cNvGrpSpPr/>
          <p:nvPr/>
        </p:nvGrpSpPr>
        <p:grpSpPr>
          <a:xfrm>
            <a:off x="524001" y="4382770"/>
            <a:ext cx="3624579" cy="708025"/>
            <a:chOff x="524001" y="4382770"/>
            <a:chExt cx="3624579" cy="708025"/>
          </a:xfrm>
        </p:grpSpPr>
        <p:sp>
          <p:nvSpPr>
            <p:cNvPr id="54" name="object 54"/>
            <p:cNvSpPr/>
            <p:nvPr/>
          </p:nvSpPr>
          <p:spPr>
            <a:xfrm>
              <a:off x="530351" y="4389120"/>
              <a:ext cx="3611879" cy="695325"/>
            </a:xfrm>
            <a:custGeom>
              <a:avLst/>
              <a:gdLst/>
              <a:ahLst/>
              <a:cxnLst/>
              <a:rect l="l" t="t" r="r" b="b"/>
              <a:pathLst>
                <a:path w="3611879" h="695325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39"/>
                  </a:lnTo>
                  <a:lnTo>
                    <a:pt x="0" y="603503"/>
                  </a:lnTo>
                  <a:lnTo>
                    <a:pt x="7186" y="639115"/>
                  </a:lnTo>
                  <a:lnTo>
                    <a:pt x="26784" y="668178"/>
                  </a:lnTo>
                  <a:lnTo>
                    <a:pt x="55849" y="687764"/>
                  </a:lnTo>
                  <a:lnTo>
                    <a:pt x="91440" y="694943"/>
                  </a:lnTo>
                  <a:lnTo>
                    <a:pt x="3520440" y="694943"/>
                  </a:lnTo>
                  <a:lnTo>
                    <a:pt x="3556051" y="687764"/>
                  </a:lnTo>
                  <a:lnTo>
                    <a:pt x="3585114" y="668178"/>
                  </a:lnTo>
                  <a:lnTo>
                    <a:pt x="3604700" y="639115"/>
                  </a:lnTo>
                  <a:lnTo>
                    <a:pt x="3611880" y="603503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/>
            <p:cNvSpPr/>
            <p:nvPr/>
          </p:nvSpPr>
          <p:spPr>
            <a:xfrm>
              <a:off x="530351" y="4389120"/>
              <a:ext cx="3611879" cy="695325"/>
            </a:xfrm>
            <a:custGeom>
              <a:avLst/>
              <a:gdLst/>
              <a:ahLst/>
              <a:cxnLst/>
              <a:rect l="l" t="t" r="r" b="b"/>
              <a:pathLst>
                <a:path w="3611879" h="695325">
                  <a:moveTo>
                    <a:pt x="0" y="91439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603503"/>
                  </a:lnTo>
                  <a:lnTo>
                    <a:pt x="3604700" y="639115"/>
                  </a:lnTo>
                  <a:lnTo>
                    <a:pt x="3585114" y="668178"/>
                  </a:lnTo>
                  <a:lnTo>
                    <a:pt x="3556051" y="687764"/>
                  </a:lnTo>
                  <a:lnTo>
                    <a:pt x="3520440" y="694943"/>
                  </a:lnTo>
                  <a:lnTo>
                    <a:pt x="91440" y="694943"/>
                  </a:lnTo>
                  <a:lnTo>
                    <a:pt x="55849" y="687764"/>
                  </a:lnTo>
                  <a:lnTo>
                    <a:pt x="26784" y="668178"/>
                  </a:lnTo>
                  <a:lnTo>
                    <a:pt x="7186" y="639115"/>
                  </a:lnTo>
                  <a:lnTo>
                    <a:pt x="0" y="603503"/>
                  </a:lnTo>
                  <a:lnTo>
                    <a:pt x="0" y="91439"/>
                  </a:lnTo>
                  <a:close/>
                </a:path>
              </a:pathLst>
            </a:custGeom>
            <a:ln w="12699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/>
            <p:cNvSpPr/>
            <p:nvPr/>
          </p:nvSpPr>
          <p:spPr>
            <a:xfrm>
              <a:off x="658367" y="45720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/>
            <p:cNvSpPr/>
            <p:nvPr/>
          </p:nvSpPr>
          <p:spPr>
            <a:xfrm>
              <a:off x="658367" y="45720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8" name="object 58"/>
          <p:cNvSpPr txBox="1"/>
          <p:nvPr/>
        </p:nvSpPr>
        <p:spPr>
          <a:xfrm>
            <a:off x="791362" y="4612385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158036" y="4526026"/>
            <a:ext cx="2740660" cy="45148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Efekt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jakościowy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Szybsza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poprawa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skryptów,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coaching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spójność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obsługi.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4346194" y="4382770"/>
            <a:ext cx="3624579" cy="708025"/>
            <a:chOff x="4346194" y="4382770"/>
            <a:chExt cx="3624579" cy="708025"/>
          </a:xfrm>
        </p:grpSpPr>
        <p:sp>
          <p:nvSpPr>
            <p:cNvPr id="61" name="object 61"/>
            <p:cNvSpPr/>
            <p:nvPr/>
          </p:nvSpPr>
          <p:spPr>
            <a:xfrm>
              <a:off x="4352544" y="4389120"/>
              <a:ext cx="3611879" cy="695325"/>
            </a:xfrm>
            <a:custGeom>
              <a:avLst/>
              <a:gdLst/>
              <a:ahLst/>
              <a:cxnLst/>
              <a:rect l="l" t="t" r="r" b="b"/>
              <a:pathLst>
                <a:path w="3611879" h="695325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603503"/>
                  </a:lnTo>
                  <a:lnTo>
                    <a:pt x="7179" y="639115"/>
                  </a:lnTo>
                  <a:lnTo>
                    <a:pt x="26765" y="668178"/>
                  </a:lnTo>
                  <a:lnTo>
                    <a:pt x="55828" y="687764"/>
                  </a:lnTo>
                  <a:lnTo>
                    <a:pt x="91439" y="694943"/>
                  </a:lnTo>
                  <a:lnTo>
                    <a:pt x="3520439" y="694943"/>
                  </a:lnTo>
                  <a:lnTo>
                    <a:pt x="3556051" y="687764"/>
                  </a:lnTo>
                  <a:lnTo>
                    <a:pt x="3585114" y="668178"/>
                  </a:lnTo>
                  <a:lnTo>
                    <a:pt x="3604700" y="639115"/>
                  </a:lnTo>
                  <a:lnTo>
                    <a:pt x="3611879" y="603503"/>
                  </a:lnTo>
                  <a:lnTo>
                    <a:pt x="3611879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/>
            <p:cNvSpPr/>
            <p:nvPr/>
          </p:nvSpPr>
          <p:spPr>
            <a:xfrm>
              <a:off x="4352544" y="4389120"/>
              <a:ext cx="3611879" cy="695325"/>
            </a:xfrm>
            <a:custGeom>
              <a:avLst/>
              <a:gdLst/>
              <a:ahLst/>
              <a:cxnLst/>
              <a:rect l="l" t="t" r="r" b="b"/>
              <a:pathLst>
                <a:path w="3611879" h="695325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39"/>
                  </a:lnTo>
                  <a:lnTo>
                    <a:pt x="3611879" y="603503"/>
                  </a:lnTo>
                  <a:lnTo>
                    <a:pt x="3604700" y="639115"/>
                  </a:lnTo>
                  <a:lnTo>
                    <a:pt x="3585114" y="668178"/>
                  </a:lnTo>
                  <a:lnTo>
                    <a:pt x="3556051" y="687764"/>
                  </a:lnTo>
                  <a:lnTo>
                    <a:pt x="3520439" y="694943"/>
                  </a:lnTo>
                  <a:lnTo>
                    <a:pt x="91439" y="694943"/>
                  </a:lnTo>
                  <a:lnTo>
                    <a:pt x="55828" y="687764"/>
                  </a:lnTo>
                  <a:lnTo>
                    <a:pt x="26765" y="668178"/>
                  </a:lnTo>
                  <a:lnTo>
                    <a:pt x="7179" y="639115"/>
                  </a:lnTo>
                  <a:lnTo>
                    <a:pt x="0" y="603503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/>
            <p:cNvSpPr/>
            <p:nvPr/>
          </p:nvSpPr>
          <p:spPr>
            <a:xfrm>
              <a:off x="4480560" y="45720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/>
            <p:cNvSpPr/>
            <p:nvPr/>
          </p:nvSpPr>
          <p:spPr>
            <a:xfrm>
              <a:off x="4480560" y="45720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5" name="object 65"/>
          <p:cNvSpPr txBox="1"/>
          <p:nvPr/>
        </p:nvSpPr>
        <p:spPr>
          <a:xfrm>
            <a:off x="4613909" y="4612385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3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4980559" y="4526026"/>
            <a:ext cx="2863850" cy="45148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Efekt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sprzedażowy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Lepsze</a:t>
            </a:r>
            <a:r>
              <a:rPr dirty="0" sz="85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wykrywanie cross-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sell,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upsell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ryzyka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utraty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klienta.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67" name="object 67"/>
          <p:cNvGrpSpPr/>
          <p:nvPr/>
        </p:nvGrpSpPr>
        <p:grpSpPr>
          <a:xfrm>
            <a:off x="8168385" y="4382770"/>
            <a:ext cx="3624579" cy="708025"/>
            <a:chOff x="8168385" y="4382770"/>
            <a:chExt cx="3624579" cy="708025"/>
          </a:xfrm>
        </p:grpSpPr>
        <p:sp>
          <p:nvSpPr>
            <p:cNvPr id="68" name="object 68"/>
            <p:cNvSpPr/>
            <p:nvPr/>
          </p:nvSpPr>
          <p:spPr>
            <a:xfrm>
              <a:off x="8174735" y="4389120"/>
              <a:ext cx="3611879" cy="695325"/>
            </a:xfrm>
            <a:custGeom>
              <a:avLst/>
              <a:gdLst/>
              <a:ahLst/>
              <a:cxnLst/>
              <a:rect l="l" t="t" r="r" b="b"/>
              <a:pathLst>
                <a:path w="3611879" h="695325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603503"/>
                  </a:lnTo>
                  <a:lnTo>
                    <a:pt x="7179" y="639115"/>
                  </a:lnTo>
                  <a:lnTo>
                    <a:pt x="26765" y="668178"/>
                  </a:lnTo>
                  <a:lnTo>
                    <a:pt x="55828" y="687764"/>
                  </a:lnTo>
                  <a:lnTo>
                    <a:pt x="91440" y="694943"/>
                  </a:lnTo>
                  <a:lnTo>
                    <a:pt x="3520440" y="694943"/>
                  </a:lnTo>
                  <a:lnTo>
                    <a:pt x="3556051" y="687764"/>
                  </a:lnTo>
                  <a:lnTo>
                    <a:pt x="3585114" y="668178"/>
                  </a:lnTo>
                  <a:lnTo>
                    <a:pt x="3604700" y="639115"/>
                  </a:lnTo>
                  <a:lnTo>
                    <a:pt x="3611880" y="603503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/>
            <p:cNvSpPr/>
            <p:nvPr/>
          </p:nvSpPr>
          <p:spPr>
            <a:xfrm>
              <a:off x="8174735" y="4389120"/>
              <a:ext cx="3611879" cy="695325"/>
            </a:xfrm>
            <a:custGeom>
              <a:avLst/>
              <a:gdLst/>
              <a:ahLst/>
              <a:cxnLst/>
              <a:rect l="l" t="t" r="r" b="b"/>
              <a:pathLst>
                <a:path w="3611879" h="695325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603503"/>
                  </a:lnTo>
                  <a:lnTo>
                    <a:pt x="3604700" y="639115"/>
                  </a:lnTo>
                  <a:lnTo>
                    <a:pt x="3585114" y="668178"/>
                  </a:lnTo>
                  <a:lnTo>
                    <a:pt x="3556051" y="687764"/>
                  </a:lnTo>
                  <a:lnTo>
                    <a:pt x="3520440" y="694943"/>
                  </a:lnTo>
                  <a:lnTo>
                    <a:pt x="91440" y="694943"/>
                  </a:lnTo>
                  <a:lnTo>
                    <a:pt x="55828" y="687764"/>
                  </a:lnTo>
                  <a:lnTo>
                    <a:pt x="26765" y="668178"/>
                  </a:lnTo>
                  <a:lnTo>
                    <a:pt x="7179" y="639115"/>
                  </a:lnTo>
                  <a:lnTo>
                    <a:pt x="0" y="603503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/>
            <p:cNvSpPr/>
            <p:nvPr/>
          </p:nvSpPr>
          <p:spPr>
            <a:xfrm>
              <a:off x="8302751" y="45720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/>
            <p:cNvSpPr/>
            <p:nvPr/>
          </p:nvSpPr>
          <p:spPr>
            <a:xfrm>
              <a:off x="8302751" y="45720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2" name="object 72"/>
          <p:cNvSpPr txBox="1"/>
          <p:nvPr/>
        </p:nvSpPr>
        <p:spPr>
          <a:xfrm>
            <a:off x="8436609" y="4612385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8803385" y="4448950"/>
            <a:ext cx="2422525" cy="580390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Efekt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operacyjny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969"/>
              </a:lnSpc>
              <a:spcBef>
                <a:spcPts val="46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Mniej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ręcznej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pracy,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szybsze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decyzje,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pełny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obraz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ts val="969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komunikacji.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74" name="object 74"/>
          <p:cNvGrpSpPr/>
          <p:nvPr/>
        </p:nvGrpSpPr>
        <p:grpSpPr>
          <a:xfrm>
            <a:off x="523377" y="5269113"/>
            <a:ext cx="11142345" cy="617855"/>
            <a:chOff x="523377" y="5269113"/>
            <a:chExt cx="11142345" cy="617855"/>
          </a:xfrm>
        </p:grpSpPr>
        <p:sp>
          <p:nvSpPr>
            <p:cNvPr id="75" name="object 75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11036808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12051"/>
                  </a:lnTo>
                  <a:lnTo>
                    <a:pt x="7186" y="547648"/>
                  </a:lnTo>
                  <a:lnTo>
                    <a:pt x="26784" y="576718"/>
                  </a:lnTo>
                  <a:lnTo>
                    <a:pt x="55849" y="596317"/>
                  </a:lnTo>
                  <a:lnTo>
                    <a:pt x="91440" y="603504"/>
                  </a:lnTo>
                  <a:lnTo>
                    <a:pt x="11036808" y="603504"/>
                  </a:lnTo>
                  <a:lnTo>
                    <a:pt x="11072419" y="596317"/>
                  </a:lnTo>
                  <a:lnTo>
                    <a:pt x="11101482" y="576718"/>
                  </a:lnTo>
                  <a:lnTo>
                    <a:pt x="11121068" y="547648"/>
                  </a:lnTo>
                  <a:lnTo>
                    <a:pt x="11128248" y="512051"/>
                  </a:lnTo>
                  <a:lnTo>
                    <a:pt x="11128248" y="91440"/>
                  </a:lnTo>
                  <a:lnTo>
                    <a:pt x="11121068" y="55828"/>
                  </a:lnTo>
                  <a:lnTo>
                    <a:pt x="11101482" y="26765"/>
                  </a:lnTo>
                  <a:lnTo>
                    <a:pt x="11072419" y="7179"/>
                  </a:lnTo>
                  <a:lnTo>
                    <a:pt x="11036808" y="0"/>
                  </a:lnTo>
                  <a:close/>
                </a:path>
              </a:pathLst>
            </a:custGeom>
            <a:solidFill>
              <a:srgbClr val="F4F9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11036808" y="0"/>
                  </a:lnTo>
                  <a:lnTo>
                    <a:pt x="11072419" y="7179"/>
                  </a:lnTo>
                  <a:lnTo>
                    <a:pt x="11101482" y="26765"/>
                  </a:lnTo>
                  <a:lnTo>
                    <a:pt x="11121068" y="55828"/>
                  </a:lnTo>
                  <a:lnTo>
                    <a:pt x="11128248" y="91440"/>
                  </a:lnTo>
                  <a:lnTo>
                    <a:pt x="11128248" y="512051"/>
                  </a:lnTo>
                  <a:lnTo>
                    <a:pt x="11121068" y="547648"/>
                  </a:lnTo>
                  <a:lnTo>
                    <a:pt x="11101482" y="576718"/>
                  </a:lnTo>
                  <a:lnTo>
                    <a:pt x="11072419" y="596317"/>
                  </a:lnTo>
                  <a:lnTo>
                    <a:pt x="11036808" y="603504"/>
                  </a:lnTo>
                  <a:lnTo>
                    <a:pt x="91440" y="603504"/>
                  </a:lnTo>
                  <a:lnTo>
                    <a:pt x="55849" y="596317"/>
                  </a:lnTo>
                  <a:lnTo>
                    <a:pt x="26784" y="576718"/>
                  </a:lnTo>
                  <a:lnTo>
                    <a:pt x="7186" y="547648"/>
                  </a:lnTo>
                  <a:lnTo>
                    <a:pt x="0" y="512051"/>
                  </a:lnTo>
                  <a:lnTo>
                    <a:pt x="0" y="91440"/>
                  </a:lnTo>
                  <a:close/>
                </a:path>
              </a:pathLst>
            </a:custGeom>
            <a:ln w="13949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7" name="object 77"/>
          <p:cNvSpPr txBox="1"/>
          <p:nvPr/>
        </p:nvSpPr>
        <p:spPr>
          <a:xfrm>
            <a:off x="2327275" y="5485587"/>
            <a:ext cx="7506970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To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nie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jest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AI</a:t>
            </a:r>
            <a:r>
              <a:rPr dirty="0" sz="1450" spc="-1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dla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AI.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To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technologia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użyta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do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poprawy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jakości,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sprzedaży</a:t>
            </a:r>
            <a:r>
              <a:rPr dirty="0" sz="1450" spc="-6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i</a:t>
            </a:r>
            <a:r>
              <a:rPr dirty="0" sz="1450" spc="-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kontroli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procesu.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224178" y="2361946"/>
            <a:ext cx="9805035" cy="13976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3000">
                <a:solidFill>
                  <a:srgbClr val="007BB5"/>
                </a:solidFill>
              </a:rPr>
              <a:t>„Audyt</a:t>
            </a:r>
            <a:r>
              <a:rPr dirty="0" sz="3000" spc="-4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i</a:t>
            </a:r>
            <a:r>
              <a:rPr dirty="0" sz="3000" spc="-4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optymalizacja</a:t>
            </a:r>
            <a:r>
              <a:rPr dirty="0" sz="3000" spc="-4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procesów</a:t>
            </a:r>
            <a:r>
              <a:rPr dirty="0" sz="3000" spc="-4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biznesowych</a:t>
            </a:r>
            <a:r>
              <a:rPr dirty="0" sz="3000" spc="-4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-</a:t>
            </a:r>
            <a:r>
              <a:rPr dirty="0" sz="3000" spc="-40">
                <a:solidFill>
                  <a:srgbClr val="007BB5"/>
                </a:solidFill>
              </a:rPr>
              <a:t> </a:t>
            </a:r>
            <a:r>
              <a:rPr dirty="0" sz="3000" spc="-25">
                <a:solidFill>
                  <a:srgbClr val="007BB5"/>
                </a:solidFill>
              </a:rPr>
              <a:t>jak</a:t>
            </a:r>
            <a:endParaRPr sz="3000"/>
          </a:p>
          <a:p>
            <a:pPr algn="ctr" marL="12065" marR="5080">
              <a:lnSpc>
                <a:spcPct val="100000"/>
              </a:lnSpc>
            </a:pPr>
            <a:r>
              <a:rPr dirty="0" sz="3000">
                <a:solidFill>
                  <a:srgbClr val="007BB5"/>
                </a:solidFill>
              </a:rPr>
              <a:t>MŚP</a:t>
            </a:r>
            <a:r>
              <a:rPr dirty="0" sz="3000" spc="-3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mogą</a:t>
            </a:r>
            <a:r>
              <a:rPr dirty="0" sz="3000" spc="-3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odzyskać</a:t>
            </a:r>
            <a:r>
              <a:rPr dirty="0" sz="3000" spc="-4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czas,</a:t>
            </a:r>
            <a:r>
              <a:rPr dirty="0" sz="3000" spc="-5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pieniądze,</a:t>
            </a:r>
            <a:r>
              <a:rPr dirty="0" sz="3000" spc="-3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marżę</a:t>
            </a:r>
            <a:r>
              <a:rPr dirty="0" sz="3000" spc="-4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i</a:t>
            </a:r>
            <a:r>
              <a:rPr dirty="0" sz="3000" spc="-35">
                <a:solidFill>
                  <a:srgbClr val="007BB5"/>
                </a:solidFill>
              </a:rPr>
              <a:t> </a:t>
            </a:r>
            <a:r>
              <a:rPr dirty="0" sz="3000" spc="-10">
                <a:solidFill>
                  <a:srgbClr val="007BB5"/>
                </a:solidFill>
              </a:rPr>
              <a:t>kontrolę </a:t>
            </a:r>
            <a:r>
              <a:rPr dirty="0" sz="3000">
                <a:solidFill>
                  <a:srgbClr val="007BB5"/>
                </a:solidFill>
              </a:rPr>
              <a:t>nad </a:t>
            </a:r>
            <a:r>
              <a:rPr dirty="0" sz="3000" spc="-10">
                <a:solidFill>
                  <a:srgbClr val="007BB5"/>
                </a:solidFill>
              </a:rPr>
              <a:t>firmą”</a:t>
            </a:r>
            <a:endParaRPr sz="30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685669" y="2423286"/>
            <a:ext cx="688340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>
                <a:solidFill>
                  <a:srgbClr val="007BB5"/>
                </a:solidFill>
              </a:rPr>
              <a:t>Dlaczego</a:t>
            </a:r>
            <a:r>
              <a:rPr dirty="0" sz="3000" spc="-1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automatyzacja</a:t>
            </a:r>
            <a:r>
              <a:rPr dirty="0" sz="3000" spc="-2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się</a:t>
            </a:r>
            <a:r>
              <a:rPr dirty="0" sz="3000" spc="-5">
                <a:solidFill>
                  <a:srgbClr val="007BB5"/>
                </a:solidFill>
              </a:rPr>
              <a:t> </a:t>
            </a:r>
            <a:r>
              <a:rPr dirty="0" sz="3000" spc="-10">
                <a:solidFill>
                  <a:srgbClr val="007BB5"/>
                </a:solidFill>
              </a:rPr>
              <a:t>wykłada?</a:t>
            </a:r>
            <a:endParaRPr sz="30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985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/>
              <a:t>Kupiliśmy</a:t>
            </a:r>
            <a:r>
              <a:rPr dirty="0" sz="2700" spc="-40"/>
              <a:t> </a:t>
            </a:r>
            <a:r>
              <a:rPr dirty="0" sz="2700"/>
              <a:t>system</a:t>
            </a:r>
            <a:r>
              <a:rPr dirty="0" sz="2700" spc="-20"/>
              <a:t> </a:t>
            </a:r>
            <a:r>
              <a:rPr dirty="0" sz="2700"/>
              <a:t>i</a:t>
            </a:r>
            <a:r>
              <a:rPr dirty="0" sz="2700" spc="-30"/>
              <a:t> </a:t>
            </a:r>
            <a:r>
              <a:rPr dirty="0" sz="2700"/>
              <a:t>nic</a:t>
            </a:r>
            <a:r>
              <a:rPr dirty="0" sz="2700" spc="-30"/>
              <a:t> </a:t>
            </a:r>
            <a:r>
              <a:rPr dirty="0" sz="2700"/>
              <a:t>się</a:t>
            </a:r>
            <a:r>
              <a:rPr dirty="0" sz="2700" spc="-30"/>
              <a:t> </a:t>
            </a:r>
            <a:r>
              <a:rPr dirty="0" sz="2700"/>
              <a:t>nie</a:t>
            </a:r>
            <a:r>
              <a:rPr dirty="0" sz="2700" spc="-35"/>
              <a:t> </a:t>
            </a:r>
            <a:r>
              <a:rPr dirty="0" sz="2700" spc="-10"/>
              <a:t>zmieniło</a:t>
            </a:r>
            <a:endParaRPr sz="2700"/>
          </a:p>
        </p:txBody>
      </p:sp>
      <p:grpSp>
        <p:nvGrpSpPr>
          <p:cNvPr id="3" name="object 3"/>
          <p:cNvGrpSpPr/>
          <p:nvPr/>
        </p:nvGrpSpPr>
        <p:grpSpPr>
          <a:xfrm>
            <a:off x="7810507" y="943363"/>
            <a:ext cx="3855720" cy="966469"/>
            <a:chOff x="7810507" y="943363"/>
            <a:chExt cx="3855720" cy="966469"/>
          </a:xfrm>
        </p:grpSpPr>
        <p:sp>
          <p:nvSpPr>
            <p:cNvPr id="4" name="object 4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3730752" y="0"/>
                  </a:moveTo>
                  <a:lnTo>
                    <a:pt x="109727" y="0"/>
                  </a:lnTo>
                  <a:lnTo>
                    <a:pt x="67026" y="8626"/>
                  </a:lnTo>
                  <a:lnTo>
                    <a:pt x="32146" y="32146"/>
                  </a:lnTo>
                  <a:lnTo>
                    <a:pt x="8626" y="67026"/>
                  </a:lnTo>
                  <a:lnTo>
                    <a:pt x="0" y="109727"/>
                  </a:lnTo>
                  <a:lnTo>
                    <a:pt x="0" y="841248"/>
                  </a:lnTo>
                  <a:lnTo>
                    <a:pt x="8626" y="883949"/>
                  </a:lnTo>
                  <a:lnTo>
                    <a:pt x="32146" y="918829"/>
                  </a:lnTo>
                  <a:lnTo>
                    <a:pt x="67026" y="942349"/>
                  </a:lnTo>
                  <a:lnTo>
                    <a:pt x="109727" y="950976"/>
                  </a:lnTo>
                  <a:lnTo>
                    <a:pt x="3730752" y="950976"/>
                  </a:lnTo>
                  <a:lnTo>
                    <a:pt x="3773453" y="942349"/>
                  </a:lnTo>
                  <a:lnTo>
                    <a:pt x="3808333" y="918829"/>
                  </a:lnTo>
                  <a:lnTo>
                    <a:pt x="3831853" y="883949"/>
                  </a:lnTo>
                  <a:lnTo>
                    <a:pt x="3840479" y="841248"/>
                  </a:lnTo>
                  <a:lnTo>
                    <a:pt x="3840479" y="109727"/>
                  </a:lnTo>
                  <a:lnTo>
                    <a:pt x="3831853" y="67026"/>
                  </a:lnTo>
                  <a:lnTo>
                    <a:pt x="3808333" y="32146"/>
                  </a:lnTo>
                  <a:lnTo>
                    <a:pt x="3773453" y="8626"/>
                  </a:lnTo>
                  <a:lnTo>
                    <a:pt x="3730752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0" y="109727"/>
                  </a:moveTo>
                  <a:lnTo>
                    <a:pt x="8626" y="67026"/>
                  </a:lnTo>
                  <a:lnTo>
                    <a:pt x="32146" y="32146"/>
                  </a:lnTo>
                  <a:lnTo>
                    <a:pt x="67026" y="8626"/>
                  </a:lnTo>
                  <a:lnTo>
                    <a:pt x="109727" y="0"/>
                  </a:lnTo>
                  <a:lnTo>
                    <a:pt x="3730752" y="0"/>
                  </a:lnTo>
                  <a:lnTo>
                    <a:pt x="3773453" y="8626"/>
                  </a:lnTo>
                  <a:lnTo>
                    <a:pt x="3808333" y="32146"/>
                  </a:lnTo>
                  <a:lnTo>
                    <a:pt x="3831853" y="67026"/>
                  </a:lnTo>
                  <a:lnTo>
                    <a:pt x="3840479" y="109727"/>
                  </a:lnTo>
                  <a:lnTo>
                    <a:pt x="3840479" y="841248"/>
                  </a:lnTo>
                  <a:lnTo>
                    <a:pt x="3831853" y="883949"/>
                  </a:lnTo>
                  <a:lnTo>
                    <a:pt x="3808333" y="918829"/>
                  </a:lnTo>
                  <a:lnTo>
                    <a:pt x="3773453" y="942349"/>
                  </a:lnTo>
                  <a:lnTo>
                    <a:pt x="3730752" y="950976"/>
                  </a:lnTo>
                  <a:lnTo>
                    <a:pt x="109727" y="950976"/>
                  </a:lnTo>
                  <a:lnTo>
                    <a:pt x="67026" y="942349"/>
                  </a:lnTo>
                  <a:lnTo>
                    <a:pt x="32146" y="918829"/>
                  </a:lnTo>
                  <a:lnTo>
                    <a:pt x="8626" y="883949"/>
                  </a:lnTo>
                  <a:lnTo>
                    <a:pt x="0" y="841248"/>
                  </a:lnTo>
                  <a:lnTo>
                    <a:pt x="0" y="109727"/>
                  </a:lnTo>
                  <a:close/>
                </a:path>
              </a:pathLst>
            </a:custGeom>
            <a:ln w="15224">
              <a:solidFill>
                <a:srgbClr val="007D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8035290" y="1177797"/>
            <a:ext cx="3388360" cy="497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Technologia</a:t>
            </a:r>
            <a:r>
              <a:rPr dirty="0" sz="1550" spc="-7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nie</a:t>
            </a:r>
            <a:r>
              <a:rPr dirty="0" sz="1550" spc="-8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naprawi</a:t>
            </a:r>
            <a:r>
              <a:rPr dirty="0" sz="1550" spc="-5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nieopisanego</a:t>
            </a:r>
            <a:endParaRPr sz="1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procesu</a:t>
            </a:r>
            <a:r>
              <a:rPr dirty="0" sz="1550" spc="-5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i</a:t>
            </a:r>
            <a:r>
              <a:rPr dirty="0" sz="155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braku</a:t>
            </a:r>
            <a:r>
              <a:rPr dirty="0" sz="1550" spc="-3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odpowiedzialności.</a:t>
            </a:r>
            <a:endParaRPr sz="15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27383" y="664209"/>
            <a:ext cx="13843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solidFill>
                  <a:srgbClr val="FFFFFF"/>
                </a:solidFill>
                <a:latin typeface="Arial"/>
                <a:cs typeface="Arial"/>
              </a:rPr>
              <a:t>17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7651" y="1723085"/>
            <a:ext cx="5666740" cy="6496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Problemem</a:t>
            </a:r>
            <a:r>
              <a:rPr dirty="0" sz="120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rzadko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jest</a:t>
            </a:r>
            <a:r>
              <a:rPr dirty="0" sz="120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samo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narzędzie</a:t>
            </a:r>
            <a:r>
              <a:rPr dirty="0" sz="1200" spc="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-</a:t>
            </a:r>
            <a:r>
              <a:rPr dirty="0" sz="1200" spc="6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częściej</a:t>
            </a:r>
            <a:r>
              <a:rPr dirty="0" sz="120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brak</a:t>
            </a:r>
            <a:r>
              <a:rPr dirty="0" sz="1200" spc="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przygotowania</a:t>
            </a:r>
            <a:r>
              <a:rPr dirty="0" sz="120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Arial"/>
                <a:cs typeface="Arial"/>
              </a:rPr>
              <a:t>organizacji.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Dlaczego</a:t>
            </a:r>
            <a:r>
              <a:rPr dirty="0" sz="1500" spc="-5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projekty</a:t>
            </a:r>
            <a:r>
              <a:rPr dirty="0" sz="1500" spc="-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automatyzacji</a:t>
            </a:r>
            <a:r>
              <a:rPr dirty="0" sz="1500" spc="-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się</a:t>
            </a:r>
            <a:r>
              <a:rPr dirty="0" sz="1500" spc="-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wykładają?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24001" y="2499105"/>
            <a:ext cx="3624579" cy="817880"/>
            <a:chOff x="524001" y="2499105"/>
            <a:chExt cx="3624579" cy="817880"/>
          </a:xfrm>
        </p:grpSpPr>
        <p:sp>
          <p:nvSpPr>
            <p:cNvPr id="10" name="object 10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791362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58036" y="2642108"/>
            <a:ext cx="113220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Brak</a:t>
            </a:r>
            <a:r>
              <a:rPr dirty="0" sz="1100" spc="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właściciela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58036" y="2992627"/>
            <a:ext cx="249745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Nikt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odpowiada</a:t>
            </a:r>
            <a:r>
              <a:rPr dirty="0" sz="850" spc="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za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wynik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procesu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wdrożeniu.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346194" y="2499105"/>
            <a:ext cx="3624579" cy="817880"/>
            <a:chOff x="4346194" y="2499105"/>
            <a:chExt cx="3624579" cy="817880"/>
          </a:xfrm>
        </p:grpSpPr>
        <p:sp>
          <p:nvSpPr>
            <p:cNvPr id="18" name="object 18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2"/>
                  </a:lnTo>
                  <a:lnTo>
                    <a:pt x="3520439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2"/>
                  </a:lnTo>
                  <a:lnTo>
                    <a:pt x="3611879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40"/>
                  </a:lnTo>
                  <a:lnTo>
                    <a:pt x="3611879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2"/>
                  </a:lnTo>
                  <a:lnTo>
                    <a:pt x="91439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46139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80559" y="2642108"/>
            <a:ext cx="62166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Brak</a:t>
            </a:r>
            <a:r>
              <a:rPr dirty="0" sz="1100" spc="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25" b="1">
                <a:solidFill>
                  <a:srgbClr val="007DB8"/>
                </a:solidFill>
                <a:latin typeface="Arial"/>
                <a:cs typeface="Arial"/>
              </a:rPr>
              <a:t>KPI</a:t>
            </a:r>
            <a:endParaRPr sz="11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80559" y="2992627"/>
            <a:ext cx="253682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wiadomo,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czym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poznać,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że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zmiana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się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udała.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8168385" y="2499105"/>
            <a:ext cx="3624579" cy="817880"/>
            <a:chOff x="8168385" y="2499105"/>
            <a:chExt cx="3624579" cy="817880"/>
          </a:xfrm>
        </p:grpSpPr>
        <p:sp>
          <p:nvSpPr>
            <p:cNvPr id="26" name="object 26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/>
          <p:cNvSpPr txBox="1"/>
          <p:nvPr/>
        </p:nvSpPr>
        <p:spPr>
          <a:xfrm>
            <a:off x="84366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803385" y="2642108"/>
            <a:ext cx="137477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Nieopisane</a:t>
            </a:r>
            <a:r>
              <a:rPr dirty="0" sz="1100" spc="9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procesy</a:t>
            </a:r>
            <a:endParaRPr sz="11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803385" y="2992627"/>
            <a:ext cx="242570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System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trafia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na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wyjątki,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obejścia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ręczne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zasady.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524001" y="3468370"/>
            <a:ext cx="3624579" cy="817880"/>
            <a:chOff x="524001" y="3468370"/>
            <a:chExt cx="3624579" cy="817880"/>
          </a:xfrm>
        </p:grpSpPr>
        <p:sp>
          <p:nvSpPr>
            <p:cNvPr id="34" name="object 34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/>
          <p:cNvSpPr txBox="1"/>
          <p:nvPr/>
        </p:nvSpPr>
        <p:spPr>
          <a:xfrm>
            <a:off x="791362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158036" y="3611371"/>
            <a:ext cx="108013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Niespójne</a:t>
            </a:r>
            <a:r>
              <a:rPr dirty="0" sz="1100" spc="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007DB8"/>
                </a:solidFill>
                <a:latin typeface="Arial"/>
                <a:cs typeface="Arial"/>
              </a:rPr>
              <a:t>dane</a:t>
            </a:r>
            <a:endParaRPr sz="11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158036" y="3962146"/>
            <a:ext cx="285559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Automatyzacja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działa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tylko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tak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dobrze,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jak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dane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wejściowe.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4346194" y="3468370"/>
            <a:ext cx="3624579" cy="817880"/>
            <a:chOff x="4346194" y="3468370"/>
            <a:chExt cx="3624579" cy="817880"/>
          </a:xfrm>
        </p:grpSpPr>
        <p:sp>
          <p:nvSpPr>
            <p:cNvPr id="42" name="object 42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1"/>
                  </a:lnTo>
                  <a:lnTo>
                    <a:pt x="3520439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1"/>
                  </a:lnTo>
                  <a:lnTo>
                    <a:pt x="3611879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39"/>
                  </a:lnTo>
                  <a:lnTo>
                    <a:pt x="3611879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1"/>
                  </a:lnTo>
                  <a:lnTo>
                    <a:pt x="91439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6" name="object 46"/>
          <p:cNvSpPr txBox="1"/>
          <p:nvPr/>
        </p:nvSpPr>
        <p:spPr>
          <a:xfrm>
            <a:off x="46139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3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980559" y="3611371"/>
            <a:ext cx="73152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Opór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ludzi</a:t>
            </a:r>
            <a:endParaRPr sz="11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980559" y="3962146"/>
            <a:ext cx="272605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Zespół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rozumie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celu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zmiany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albo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obawia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się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kontroli.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8168385" y="3468370"/>
            <a:ext cx="3624579" cy="817880"/>
            <a:chOff x="8168385" y="3468370"/>
            <a:chExt cx="3624579" cy="817880"/>
          </a:xfrm>
        </p:grpSpPr>
        <p:sp>
          <p:nvSpPr>
            <p:cNvPr id="50" name="object 50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4" name="object 54"/>
          <p:cNvSpPr txBox="1"/>
          <p:nvPr/>
        </p:nvSpPr>
        <p:spPr>
          <a:xfrm>
            <a:off x="84366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803385" y="3611371"/>
            <a:ext cx="2599055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Za</a:t>
            </a:r>
            <a:r>
              <a:rPr dirty="0" sz="1100" spc="2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duży</a:t>
            </a:r>
            <a:r>
              <a:rPr dirty="0" sz="1100" spc="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start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Projekt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jest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zbyt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szeroki,</a:t>
            </a:r>
            <a:r>
              <a:rPr dirty="0" sz="850" spc="-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zanim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firma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przetestuje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mały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proces.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523377" y="5269113"/>
            <a:ext cx="11142345" cy="617855"/>
            <a:chOff x="523377" y="5269113"/>
            <a:chExt cx="11142345" cy="617855"/>
          </a:xfrm>
        </p:grpSpPr>
        <p:sp>
          <p:nvSpPr>
            <p:cNvPr id="57" name="object 57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11036808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12051"/>
                  </a:lnTo>
                  <a:lnTo>
                    <a:pt x="7186" y="547648"/>
                  </a:lnTo>
                  <a:lnTo>
                    <a:pt x="26784" y="576718"/>
                  </a:lnTo>
                  <a:lnTo>
                    <a:pt x="55849" y="596317"/>
                  </a:lnTo>
                  <a:lnTo>
                    <a:pt x="91440" y="603504"/>
                  </a:lnTo>
                  <a:lnTo>
                    <a:pt x="11036808" y="603504"/>
                  </a:lnTo>
                  <a:lnTo>
                    <a:pt x="11072419" y="596317"/>
                  </a:lnTo>
                  <a:lnTo>
                    <a:pt x="11101482" y="576718"/>
                  </a:lnTo>
                  <a:lnTo>
                    <a:pt x="11121068" y="547648"/>
                  </a:lnTo>
                  <a:lnTo>
                    <a:pt x="11128248" y="512051"/>
                  </a:lnTo>
                  <a:lnTo>
                    <a:pt x="11128248" y="91440"/>
                  </a:lnTo>
                  <a:lnTo>
                    <a:pt x="11121068" y="55828"/>
                  </a:lnTo>
                  <a:lnTo>
                    <a:pt x="11101482" y="26765"/>
                  </a:lnTo>
                  <a:lnTo>
                    <a:pt x="11072419" y="7179"/>
                  </a:lnTo>
                  <a:lnTo>
                    <a:pt x="11036808" y="0"/>
                  </a:lnTo>
                  <a:close/>
                </a:path>
              </a:pathLst>
            </a:custGeom>
            <a:solidFill>
              <a:srgbClr val="F4F9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11036808" y="0"/>
                  </a:lnTo>
                  <a:lnTo>
                    <a:pt x="11072419" y="7179"/>
                  </a:lnTo>
                  <a:lnTo>
                    <a:pt x="11101482" y="26765"/>
                  </a:lnTo>
                  <a:lnTo>
                    <a:pt x="11121068" y="55828"/>
                  </a:lnTo>
                  <a:lnTo>
                    <a:pt x="11128248" y="91440"/>
                  </a:lnTo>
                  <a:lnTo>
                    <a:pt x="11128248" y="512051"/>
                  </a:lnTo>
                  <a:lnTo>
                    <a:pt x="11121068" y="547648"/>
                  </a:lnTo>
                  <a:lnTo>
                    <a:pt x="11101482" y="576718"/>
                  </a:lnTo>
                  <a:lnTo>
                    <a:pt x="11072419" y="596317"/>
                  </a:lnTo>
                  <a:lnTo>
                    <a:pt x="11036808" y="603504"/>
                  </a:lnTo>
                  <a:lnTo>
                    <a:pt x="91440" y="603504"/>
                  </a:lnTo>
                  <a:lnTo>
                    <a:pt x="55849" y="596317"/>
                  </a:lnTo>
                  <a:lnTo>
                    <a:pt x="26784" y="576718"/>
                  </a:lnTo>
                  <a:lnTo>
                    <a:pt x="7186" y="547648"/>
                  </a:lnTo>
                  <a:lnTo>
                    <a:pt x="0" y="512051"/>
                  </a:lnTo>
                  <a:lnTo>
                    <a:pt x="0" y="91440"/>
                  </a:lnTo>
                  <a:close/>
                </a:path>
              </a:pathLst>
            </a:custGeom>
            <a:ln w="13949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9" name="object 59"/>
          <p:cNvSpPr txBox="1"/>
          <p:nvPr/>
        </p:nvSpPr>
        <p:spPr>
          <a:xfrm>
            <a:off x="1720723" y="5485587"/>
            <a:ext cx="8719185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Kupiliśmy</a:t>
            </a:r>
            <a:r>
              <a:rPr dirty="0" sz="1450" spc="-5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system</a:t>
            </a:r>
            <a:r>
              <a:rPr dirty="0" sz="145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i</a:t>
            </a:r>
            <a:r>
              <a:rPr dirty="0" sz="145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nic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się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nie</a:t>
            </a:r>
            <a:r>
              <a:rPr dirty="0" sz="145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zmieniło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-</a:t>
            </a:r>
            <a:r>
              <a:rPr dirty="0" sz="145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to</a:t>
            </a:r>
            <a:r>
              <a:rPr dirty="0" sz="145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zwykle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nie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problem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systemu,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tylko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procesu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i</a:t>
            </a:r>
            <a:r>
              <a:rPr dirty="0" sz="145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odpowiedzialności.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988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/>
              <a:t>Run</a:t>
            </a:r>
            <a:r>
              <a:rPr dirty="0" sz="2500" spc="-50"/>
              <a:t> </a:t>
            </a:r>
            <a:r>
              <a:rPr dirty="0" sz="2500"/>
              <a:t>vs</a:t>
            </a:r>
            <a:r>
              <a:rPr dirty="0" sz="2500" spc="-45"/>
              <a:t> </a:t>
            </a:r>
            <a:r>
              <a:rPr dirty="0" sz="2500"/>
              <a:t>Change:</a:t>
            </a:r>
            <a:r>
              <a:rPr dirty="0" sz="2500" spc="-35"/>
              <a:t> </a:t>
            </a:r>
            <a:r>
              <a:rPr dirty="0" sz="2500"/>
              <a:t>kto</a:t>
            </a:r>
            <a:r>
              <a:rPr dirty="0" sz="2500" spc="-35"/>
              <a:t> </a:t>
            </a:r>
            <a:r>
              <a:rPr dirty="0" sz="2500"/>
              <a:t>ma</a:t>
            </a:r>
            <a:r>
              <a:rPr dirty="0" sz="2500" spc="-45"/>
              <a:t> </a:t>
            </a:r>
            <a:r>
              <a:rPr dirty="0" sz="2500"/>
              <a:t>czas</a:t>
            </a:r>
            <a:r>
              <a:rPr dirty="0" sz="2500" spc="-55"/>
              <a:t> </a:t>
            </a:r>
            <a:r>
              <a:rPr dirty="0" sz="2500"/>
              <a:t>zmieniać</a:t>
            </a:r>
            <a:r>
              <a:rPr dirty="0" sz="2500" spc="-30"/>
              <a:t> </a:t>
            </a:r>
            <a:r>
              <a:rPr dirty="0" sz="2500" spc="-10"/>
              <a:t>firmę?</a:t>
            </a:r>
            <a:endParaRPr sz="2500"/>
          </a:p>
        </p:txBody>
      </p:sp>
      <p:grpSp>
        <p:nvGrpSpPr>
          <p:cNvPr id="3" name="object 3"/>
          <p:cNvGrpSpPr/>
          <p:nvPr/>
        </p:nvGrpSpPr>
        <p:grpSpPr>
          <a:xfrm>
            <a:off x="7810507" y="943363"/>
            <a:ext cx="3855720" cy="966469"/>
            <a:chOff x="7810507" y="943363"/>
            <a:chExt cx="3855720" cy="966469"/>
          </a:xfrm>
        </p:grpSpPr>
        <p:sp>
          <p:nvSpPr>
            <p:cNvPr id="4" name="object 4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3730752" y="0"/>
                  </a:moveTo>
                  <a:lnTo>
                    <a:pt x="109727" y="0"/>
                  </a:lnTo>
                  <a:lnTo>
                    <a:pt x="67026" y="8626"/>
                  </a:lnTo>
                  <a:lnTo>
                    <a:pt x="32146" y="32146"/>
                  </a:lnTo>
                  <a:lnTo>
                    <a:pt x="8626" y="67026"/>
                  </a:lnTo>
                  <a:lnTo>
                    <a:pt x="0" y="109727"/>
                  </a:lnTo>
                  <a:lnTo>
                    <a:pt x="0" y="841248"/>
                  </a:lnTo>
                  <a:lnTo>
                    <a:pt x="8626" y="883949"/>
                  </a:lnTo>
                  <a:lnTo>
                    <a:pt x="32146" y="918829"/>
                  </a:lnTo>
                  <a:lnTo>
                    <a:pt x="67026" y="942349"/>
                  </a:lnTo>
                  <a:lnTo>
                    <a:pt x="109727" y="950976"/>
                  </a:lnTo>
                  <a:lnTo>
                    <a:pt x="3730752" y="950976"/>
                  </a:lnTo>
                  <a:lnTo>
                    <a:pt x="3773453" y="942349"/>
                  </a:lnTo>
                  <a:lnTo>
                    <a:pt x="3808333" y="918829"/>
                  </a:lnTo>
                  <a:lnTo>
                    <a:pt x="3831853" y="883949"/>
                  </a:lnTo>
                  <a:lnTo>
                    <a:pt x="3840479" y="841248"/>
                  </a:lnTo>
                  <a:lnTo>
                    <a:pt x="3840479" y="109727"/>
                  </a:lnTo>
                  <a:lnTo>
                    <a:pt x="3831853" y="67026"/>
                  </a:lnTo>
                  <a:lnTo>
                    <a:pt x="3808333" y="32146"/>
                  </a:lnTo>
                  <a:lnTo>
                    <a:pt x="3773453" y="8626"/>
                  </a:lnTo>
                  <a:lnTo>
                    <a:pt x="3730752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0" y="109727"/>
                  </a:moveTo>
                  <a:lnTo>
                    <a:pt x="8626" y="67026"/>
                  </a:lnTo>
                  <a:lnTo>
                    <a:pt x="32146" y="32146"/>
                  </a:lnTo>
                  <a:lnTo>
                    <a:pt x="67026" y="8626"/>
                  </a:lnTo>
                  <a:lnTo>
                    <a:pt x="109727" y="0"/>
                  </a:lnTo>
                  <a:lnTo>
                    <a:pt x="3730752" y="0"/>
                  </a:lnTo>
                  <a:lnTo>
                    <a:pt x="3773453" y="8626"/>
                  </a:lnTo>
                  <a:lnTo>
                    <a:pt x="3808333" y="32146"/>
                  </a:lnTo>
                  <a:lnTo>
                    <a:pt x="3831853" y="67026"/>
                  </a:lnTo>
                  <a:lnTo>
                    <a:pt x="3840479" y="109727"/>
                  </a:lnTo>
                  <a:lnTo>
                    <a:pt x="3840479" y="841248"/>
                  </a:lnTo>
                  <a:lnTo>
                    <a:pt x="3831853" y="883949"/>
                  </a:lnTo>
                  <a:lnTo>
                    <a:pt x="3808333" y="918829"/>
                  </a:lnTo>
                  <a:lnTo>
                    <a:pt x="3773453" y="942349"/>
                  </a:lnTo>
                  <a:lnTo>
                    <a:pt x="3730752" y="950976"/>
                  </a:lnTo>
                  <a:lnTo>
                    <a:pt x="109727" y="950976"/>
                  </a:lnTo>
                  <a:lnTo>
                    <a:pt x="67026" y="942349"/>
                  </a:lnTo>
                  <a:lnTo>
                    <a:pt x="32146" y="918829"/>
                  </a:lnTo>
                  <a:lnTo>
                    <a:pt x="8626" y="883949"/>
                  </a:lnTo>
                  <a:lnTo>
                    <a:pt x="0" y="841248"/>
                  </a:lnTo>
                  <a:lnTo>
                    <a:pt x="0" y="109727"/>
                  </a:lnTo>
                  <a:close/>
                </a:path>
              </a:pathLst>
            </a:custGeom>
            <a:ln w="15224">
              <a:solidFill>
                <a:srgbClr val="007D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8035290" y="1177797"/>
            <a:ext cx="3007360" cy="497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Pełny</a:t>
            </a:r>
            <a:r>
              <a:rPr dirty="0" sz="155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kalendarz</a:t>
            </a:r>
            <a:r>
              <a:rPr dirty="0" sz="1550" spc="-6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nie</a:t>
            </a:r>
            <a:r>
              <a:rPr dirty="0" sz="1550" spc="-3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jest</a:t>
            </a:r>
            <a:r>
              <a:rPr dirty="0" sz="1550" spc="-5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dowodem skuteczności.</a:t>
            </a:r>
            <a:endParaRPr sz="15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27383" y="664209"/>
            <a:ext cx="13843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solidFill>
                  <a:srgbClr val="FFFFFF"/>
                </a:solidFill>
                <a:latin typeface="Arial"/>
                <a:cs typeface="Arial"/>
              </a:rPr>
              <a:t>18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7651" y="1723085"/>
            <a:ext cx="4276725" cy="6496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120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da</a:t>
            </a:r>
            <a:r>
              <a:rPr dirty="0" sz="120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się</a:t>
            </a:r>
            <a:r>
              <a:rPr dirty="0" sz="120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usprawniać</a:t>
            </a:r>
            <a:r>
              <a:rPr dirty="0" sz="120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firmy,</a:t>
            </a:r>
            <a:r>
              <a:rPr dirty="0" sz="1200" spc="5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jeśli</a:t>
            </a:r>
            <a:r>
              <a:rPr dirty="0" sz="120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wszyscy</a:t>
            </a:r>
            <a:r>
              <a:rPr dirty="0" sz="1200" spc="6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tylko</a:t>
            </a:r>
            <a:r>
              <a:rPr dirty="0" sz="1200" spc="6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gaszą</a:t>
            </a:r>
            <a:r>
              <a:rPr dirty="0" sz="120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Arial"/>
                <a:cs typeface="Arial"/>
              </a:rPr>
              <a:t>pożary.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Dwa</a:t>
            </a:r>
            <a:r>
              <a:rPr dirty="0" sz="1500" spc="-5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typy</a:t>
            </a:r>
            <a:r>
              <a:rPr dirty="0" sz="1500" spc="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pracy</a:t>
            </a:r>
            <a:r>
              <a:rPr dirty="0" sz="1500" spc="-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w</a:t>
            </a:r>
            <a:r>
              <a:rPr dirty="0" sz="1500" spc="-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organizacji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24001" y="2480817"/>
            <a:ext cx="5334635" cy="2454275"/>
            <a:chOff x="524001" y="2480817"/>
            <a:chExt cx="5334635" cy="2454275"/>
          </a:xfrm>
        </p:grpSpPr>
        <p:sp>
          <p:nvSpPr>
            <p:cNvPr id="10" name="object 10"/>
            <p:cNvSpPr/>
            <p:nvPr/>
          </p:nvSpPr>
          <p:spPr>
            <a:xfrm>
              <a:off x="530351" y="2487167"/>
              <a:ext cx="5321935" cy="2441575"/>
            </a:xfrm>
            <a:custGeom>
              <a:avLst/>
              <a:gdLst/>
              <a:ahLst/>
              <a:cxnLst/>
              <a:rect l="l" t="t" r="r" b="b"/>
              <a:pathLst>
                <a:path w="5321935" h="2441575">
                  <a:moveTo>
                    <a:pt x="5230368" y="0"/>
                  </a:moveTo>
                  <a:lnTo>
                    <a:pt x="91427" y="0"/>
                  </a:lnTo>
                  <a:lnTo>
                    <a:pt x="55839" y="7179"/>
                  </a:lnTo>
                  <a:lnTo>
                    <a:pt x="26777" y="26765"/>
                  </a:lnTo>
                  <a:lnTo>
                    <a:pt x="7184" y="55828"/>
                  </a:lnTo>
                  <a:lnTo>
                    <a:pt x="0" y="91440"/>
                  </a:lnTo>
                  <a:lnTo>
                    <a:pt x="0" y="2350008"/>
                  </a:lnTo>
                  <a:lnTo>
                    <a:pt x="7184" y="2385619"/>
                  </a:lnTo>
                  <a:lnTo>
                    <a:pt x="26777" y="2414682"/>
                  </a:lnTo>
                  <a:lnTo>
                    <a:pt x="55839" y="2434268"/>
                  </a:lnTo>
                  <a:lnTo>
                    <a:pt x="91427" y="2441448"/>
                  </a:lnTo>
                  <a:lnTo>
                    <a:pt x="5230368" y="2441448"/>
                  </a:lnTo>
                  <a:lnTo>
                    <a:pt x="5265979" y="2434268"/>
                  </a:lnTo>
                  <a:lnTo>
                    <a:pt x="5295042" y="2414682"/>
                  </a:lnTo>
                  <a:lnTo>
                    <a:pt x="5314628" y="2385619"/>
                  </a:lnTo>
                  <a:lnTo>
                    <a:pt x="5321808" y="2350008"/>
                  </a:lnTo>
                  <a:lnTo>
                    <a:pt x="5321808" y="91440"/>
                  </a:lnTo>
                  <a:lnTo>
                    <a:pt x="5314628" y="55828"/>
                  </a:lnTo>
                  <a:lnTo>
                    <a:pt x="5295042" y="26765"/>
                  </a:lnTo>
                  <a:lnTo>
                    <a:pt x="5265979" y="7179"/>
                  </a:lnTo>
                  <a:lnTo>
                    <a:pt x="52303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30351" y="2487167"/>
              <a:ext cx="5321935" cy="2441575"/>
            </a:xfrm>
            <a:custGeom>
              <a:avLst/>
              <a:gdLst/>
              <a:ahLst/>
              <a:cxnLst/>
              <a:rect l="l" t="t" r="r" b="b"/>
              <a:pathLst>
                <a:path w="5321935" h="2441575">
                  <a:moveTo>
                    <a:pt x="0" y="91440"/>
                  </a:moveTo>
                  <a:lnTo>
                    <a:pt x="7184" y="55828"/>
                  </a:lnTo>
                  <a:lnTo>
                    <a:pt x="26777" y="26765"/>
                  </a:lnTo>
                  <a:lnTo>
                    <a:pt x="55839" y="7179"/>
                  </a:lnTo>
                  <a:lnTo>
                    <a:pt x="91427" y="0"/>
                  </a:lnTo>
                  <a:lnTo>
                    <a:pt x="5230368" y="0"/>
                  </a:lnTo>
                  <a:lnTo>
                    <a:pt x="5265979" y="7179"/>
                  </a:lnTo>
                  <a:lnTo>
                    <a:pt x="5295042" y="26765"/>
                  </a:lnTo>
                  <a:lnTo>
                    <a:pt x="5314628" y="55828"/>
                  </a:lnTo>
                  <a:lnTo>
                    <a:pt x="5321808" y="91440"/>
                  </a:lnTo>
                  <a:lnTo>
                    <a:pt x="5321808" y="2350008"/>
                  </a:lnTo>
                  <a:lnTo>
                    <a:pt x="5314628" y="2385619"/>
                  </a:lnTo>
                  <a:lnTo>
                    <a:pt x="5295042" y="2414682"/>
                  </a:lnTo>
                  <a:lnTo>
                    <a:pt x="5265979" y="2434268"/>
                  </a:lnTo>
                  <a:lnTo>
                    <a:pt x="5230368" y="2441448"/>
                  </a:lnTo>
                  <a:lnTo>
                    <a:pt x="91427" y="2441448"/>
                  </a:lnTo>
                  <a:lnTo>
                    <a:pt x="55839" y="2434268"/>
                  </a:lnTo>
                  <a:lnTo>
                    <a:pt x="26777" y="2414682"/>
                  </a:lnTo>
                  <a:lnTo>
                    <a:pt x="7184" y="2385619"/>
                  </a:lnTo>
                  <a:lnTo>
                    <a:pt x="0" y="2350008"/>
                  </a:lnTo>
                  <a:lnTo>
                    <a:pt x="0" y="91440"/>
                  </a:lnTo>
                  <a:close/>
                </a:path>
              </a:pathLst>
            </a:custGeom>
            <a:ln w="12699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530351" y="2487167"/>
              <a:ext cx="5321935" cy="421005"/>
            </a:xfrm>
            <a:custGeom>
              <a:avLst/>
              <a:gdLst/>
              <a:ahLst/>
              <a:cxnLst/>
              <a:rect l="l" t="t" r="r" b="b"/>
              <a:pathLst>
                <a:path w="5321935" h="421005">
                  <a:moveTo>
                    <a:pt x="0" y="420624"/>
                  </a:moveTo>
                  <a:lnTo>
                    <a:pt x="5321808" y="420624"/>
                  </a:lnTo>
                  <a:lnTo>
                    <a:pt x="5321808" y="0"/>
                  </a:lnTo>
                  <a:lnTo>
                    <a:pt x="0" y="0"/>
                  </a:lnTo>
                  <a:lnTo>
                    <a:pt x="0" y="420624"/>
                  </a:lnTo>
                  <a:close/>
                </a:path>
              </a:pathLst>
            </a:custGeom>
            <a:ln w="12700">
              <a:solidFill>
                <a:srgbClr val="E4F4F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/>
          <p:cNvGrpSpPr/>
          <p:nvPr/>
        </p:nvGrpSpPr>
        <p:grpSpPr>
          <a:xfrm>
            <a:off x="6330441" y="2480817"/>
            <a:ext cx="5334635" cy="2454275"/>
            <a:chOff x="6330441" y="2480817"/>
            <a:chExt cx="5334635" cy="2454275"/>
          </a:xfrm>
        </p:grpSpPr>
        <p:sp>
          <p:nvSpPr>
            <p:cNvPr id="14" name="object 14"/>
            <p:cNvSpPr/>
            <p:nvPr/>
          </p:nvSpPr>
          <p:spPr>
            <a:xfrm>
              <a:off x="6336791" y="2487167"/>
              <a:ext cx="5321935" cy="2441575"/>
            </a:xfrm>
            <a:custGeom>
              <a:avLst/>
              <a:gdLst/>
              <a:ahLst/>
              <a:cxnLst/>
              <a:rect l="l" t="t" r="r" b="b"/>
              <a:pathLst>
                <a:path w="5321934" h="2441575">
                  <a:moveTo>
                    <a:pt x="5230368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2350008"/>
                  </a:lnTo>
                  <a:lnTo>
                    <a:pt x="7179" y="2385619"/>
                  </a:lnTo>
                  <a:lnTo>
                    <a:pt x="26765" y="2414682"/>
                  </a:lnTo>
                  <a:lnTo>
                    <a:pt x="55828" y="2434268"/>
                  </a:lnTo>
                  <a:lnTo>
                    <a:pt x="91440" y="2441448"/>
                  </a:lnTo>
                  <a:lnTo>
                    <a:pt x="5230368" y="2441448"/>
                  </a:lnTo>
                  <a:lnTo>
                    <a:pt x="5265979" y="2434268"/>
                  </a:lnTo>
                  <a:lnTo>
                    <a:pt x="5295042" y="2414682"/>
                  </a:lnTo>
                  <a:lnTo>
                    <a:pt x="5314628" y="2385619"/>
                  </a:lnTo>
                  <a:lnTo>
                    <a:pt x="5321808" y="2350008"/>
                  </a:lnTo>
                  <a:lnTo>
                    <a:pt x="5321808" y="91440"/>
                  </a:lnTo>
                  <a:lnTo>
                    <a:pt x="5314628" y="55828"/>
                  </a:lnTo>
                  <a:lnTo>
                    <a:pt x="5295042" y="26765"/>
                  </a:lnTo>
                  <a:lnTo>
                    <a:pt x="5265979" y="7179"/>
                  </a:lnTo>
                  <a:lnTo>
                    <a:pt x="52303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6336791" y="2487167"/>
              <a:ext cx="5321935" cy="2441575"/>
            </a:xfrm>
            <a:custGeom>
              <a:avLst/>
              <a:gdLst/>
              <a:ahLst/>
              <a:cxnLst/>
              <a:rect l="l" t="t" r="r" b="b"/>
              <a:pathLst>
                <a:path w="5321934" h="2441575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5230368" y="0"/>
                  </a:lnTo>
                  <a:lnTo>
                    <a:pt x="5265979" y="7179"/>
                  </a:lnTo>
                  <a:lnTo>
                    <a:pt x="5295042" y="26765"/>
                  </a:lnTo>
                  <a:lnTo>
                    <a:pt x="5314628" y="55828"/>
                  </a:lnTo>
                  <a:lnTo>
                    <a:pt x="5321808" y="91440"/>
                  </a:lnTo>
                  <a:lnTo>
                    <a:pt x="5321808" y="2350008"/>
                  </a:lnTo>
                  <a:lnTo>
                    <a:pt x="5314628" y="2385619"/>
                  </a:lnTo>
                  <a:lnTo>
                    <a:pt x="5295042" y="2414682"/>
                  </a:lnTo>
                  <a:lnTo>
                    <a:pt x="5265979" y="2434268"/>
                  </a:lnTo>
                  <a:lnTo>
                    <a:pt x="5230368" y="2441448"/>
                  </a:lnTo>
                  <a:lnTo>
                    <a:pt x="91440" y="2441448"/>
                  </a:lnTo>
                  <a:lnTo>
                    <a:pt x="55828" y="2434268"/>
                  </a:lnTo>
                  <a:lnTo>
                    <a:pt x="26765" y="2414682"/>
                  </a:lnTo>
                  <a:lnTo>
                    <a:pt x="7179" y="2385619"/>
                  </a:lnTo>
                  <a:lnTo>
                    <a:pt x="0" y="2350008"/>
                  </a:lnTo>
                  <a:lnTo>
                    <a:pt x="0" y="91440"/>
                  </a:lnTo>
                  <a:close/>
                </a:path>
              </a:pathLst>
            </a:custGeom>
            <a:ln w="12699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6336791" y="2487167"/>
              <a:ext cx="5321935" cy="421005"/>
            </a:xfrm>
            <a:custGeom>
              <a:avLst/>
              <a:gdLst/>
              <a:ahLst/>
              <a:cxnLst/>
              <a:rect l="l" t="t" r="r" b="b"/>
              <a:pathLst>
                <a:path w="5321934" h="421005">
                  <a:moveTo>
                    <a:pt x="0" y="420624"/>
                  </a:moveTo>
                  <a:lnTo>
                    <a:pt x="5321808" y="420624"/>
                  </a:lnTo>
                  <a:lnTo>
                    <a:pt x="5321808" y="0"/>
                  </a:lnTo>
                  <a:lnTo>
                    <a:pt x="0" y="0"/>
                  </a:lnTo>
                  <a:lnTo>
                    <a:pt x="0" y="420624"/>
                  </a:lnTo>
                  <a:close/>
                </a:path>
              </a:pathLst>
            </a:custGeom>
            <a:ln w="12700">
              <a:solidFill>
                <a:srgbClr val="F4F9E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530351" y="2487167"/>
            <a:ext cx="5321935" cy="421005"/>
          </a:xfrm>
          <a:prstGeom prst="rect">
            <a:avLst/>
          </a:prstGeom>
          <a:solidFill>
            <a:srgbClr val="E4F4FA"/>
          </a:solidFill>
        </p:spPr>
        <p:txBody>
          <a:bodyPr wrap="square" lIns="0" tIns="93980" rIns="0" bIns="0" rtlCol="0" vert="horz">
            <a:spAutoFit/>
          </a:bodyPr>
          <a:lstStyle/>
          <a:p>
            <a:pPr marL="219075">
              <a:lnSpc>
                <a:spcPct val="100000"/>
              </a:lnSpc>
              <a:spcBef>
                <a:spcPts val="740"/>
              </a:spcBef>
            </a:pPr>
            <a:r>
              <a:rPr dirty="0" sz="1250" b="1">
                <a:solidFill>
                  <a:srgbClr val="007DB8"/>
                </a:solidFill>
                <a:latin typeface="Arial"/>
                <a:cs typeface="Arial"/>
              </a:rPr>
              <a:t>RUN:</a:t>
            </a:r>
            <a:r>
              <a:rPr dirty="0" sz="1250" spc="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007DB8"/>
                </a:solidFill>
                <a:latin typeface="Arial"/>
                <a:cs typeface="Arial"/>
              </a:rPr>
              <a:t>bieżące</a:t>
            </a:r>
            <a:r>
              <a:rPr dirty="0" sz="1250" spc="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007DB8"/>
                </a:solidFill>
                <a:latin typeface="Arial"/>
                <a:cs typeface="Arial"/>
              </a:rPr>
              <a:t>dowożenie</a:t>
            </a:r>
            <a:endParaRPr sz="12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36791" y="2487167"/>
            <a:ext cx="5321935" cy="421005"/>
          </a:xfrm>
          <a:prstGeom prst="rect">
            <a:avLst/>
          </a:prstGeom>
          <a:solidFill>
            <a:srgbClr val="F4F9E6"/>
          </a:solidFill>
        </p:spPr>
        <p:txBody>
          <a:bodyPr wrap="square" lIns="0" tIns="93980" rIns="0" bIns="0" rtlCol="0" vert="horz">
            <a:spAutoFit/>
          </a:bodyPr>
          <a:lstStyle/>
          <a:p>
            <a:pPr marL="219710">
              <a:lnSpc>
                <a:spcPct val="100000"/>
              </a:lnSpc>
              <a:spcBef>
                <a:spcPts val="740"/>
              </a:spcBef>
            </a:pPr>
            <a:r>
              <a:rPr dirty="0" sz="1250" b="1">
                <a:solidFill>
                  <a:srgbClr val="007DB8"/>
                </a:solidFill>
                <a:latin typeface="Arial"/>
                <a:cs typeface="Arial"/>
              </a:rPr>
              <a:t>CHANGE:</a:t>
            </a:r>
            <a:r>
              <a:rPr dirty="0" sz="1250" spc="1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007DB8"/>
                </a:solidFill>
                <a:latin typeface="Arial"/>
                <a:cs typeface="Arial"/>
              </a:rPr>
              <a:t>zmienianie</a:t>
            </a:r>
            <a:r>
              <a:rPr dirty="0" sz="1250" spc="-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007DB8"/>
                </a:solidFill>
                <a:latin typeface="Arial"/>
                <a:cs typeface="Arial"/>
              </a:rPr>
              <a:t>firmy</a:t>
            </a:r>
            <a:endParaRPr sz="12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02283" y="3359911"/>
            <a:ext cx="1885314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realizacja</a:t>
            </a:r>
            <a:r>
              <a:rPr dirty="0" sz="9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zamówień</a:t>
            </a:r>
            <a:r>
              <a:rPr dirty="0" sz="9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9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dokumentów</a:t>
            </a:r>
            <a:endParaRPr sz="9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02283" y="3652520"/>
            <a:ext cx="1341755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reagowanie</a:t>
            </a:r>
            <a:r>
              <a:rPr dirty="0" sz="9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na</a:t>
            </a:r>
            <a:r>
              <a:rPr dirty="0" sz="9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problemy</a:t>
            </a:r>
            <a:endParaRPr sz="9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02283" y="3945382"/>
            <a:ext cx="1736725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gaszenie</a:t>
            </a:r>
            <a:r>
              <a:rPr dirty="0" sz="9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pożarów</a:t>
            </a:r>
            <a:r>
              <a:rPr dirty="0" sz="9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9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koordynacja</a:t>
            </a:r>
            <a:endParaRPr sz="9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73683" y="3067304"/>
            <a:ext cx="1697989" cy="13366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95"/>
              </a:spcBef>
              <a:buClr>
                <a:srgbClr val="9CCD2A"/>
              </a:buClr>
              <a:buSzPct val="121052"/>
              <a:buChar char="•"/>
              <a:tabLst>
                <a:tab pos="240665" algn="l"/>
              </a:tabLst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operacje</a:t>
            </a:r>
            <a:r>
              <a:rPr dirty="0" sz="9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9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obsługa</a:t>
            </a:r>
            <a:r>
              <a:rPr dirty="0" sz="9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klientów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dirty="0" sz="1150" spc="-50">
                <a:solidFill>
                  <a:srgbClr val="9CCD2A"/>
                </a:solidFill>
                <a:latin typeface="Arial"/>
                <a:cs typeface="Arial"/>
              </a:rPr>
              <a:t>•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50" spc="-50">
                <a:solidFill>
                  <a:srgbClr val="9CCD2A"/>
                </a:solidFill>
                <a:latin typeface="Arial"/>
                <a:cs typeface="Arial"/>
              </a:rPr>
              <a:t>•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50" spc="-50">
                <a:solidFill>
                  <a:srgbClr val="9CCD2A"/>
                </a:solidFill>
                <a:latin typeface="Arial"/>
                <a:cs typeface="Arial"/>
              </a:rPr>
              <a:t>•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50" spc="-50">
                <a:solidFill>
                  <a:srgbClr val="9CCD2A"/>
                </a:solidFill>
                <a:latin typeface="Arial"/>
                <a:cs typeface="Arial"/>
              </a:rPr>
              <a:t>•</a:t>
            </a:r>
            <a:endParaRPr sz="11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02283" y="4237989"/>
            <a:ext cx="1394460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praca</a:t>
            </a:r>
            <a:r>
              <a:rPr dirty="0" sz="9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konieczna</a:t>
            </a:r>
            <a:r>
              <a:rPr dirty="0" sz="9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tu</a:t>
            </a:r>
            <a:r>
              <a:rPr dirty="0" sz="9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 teraz</a:t>
            </a:r>
            <a:endParaRPr sz="9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800468" y="3359911"/>
            <a:ext cx="1860550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standardy,</a:t>
            </a:r>
            <a:r>
              <a:rPr dirty="0" sz="9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KPI</a:t>
            </a:r>
            <a:r>
              <a:rPr dirty="0" sz="9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9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odpowiedzialność</a:t>
            </a:r>
            <a:endParaRPr sz="9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800468" y="3652520"/>
            <a:ext cx="1902460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automatyzacja</a:t>
            </a:r>
            <a:r>
              <a:rPr dirty="0" sz="9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oraz</a:t>
            </a:r>
            <a:r>
              <a:rPr dirty="0" sz="9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eliminacja</a:t>
            </a:r>
            <a:r>
              <a:rPr dirty="0" sz="9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 spc="-20">
                <a:solidFill>
                  <a:srgbClr val="545454"/>
                </a:solidFill>
                <a:latin typeface="Arial"/>
                <a:cs typeface="Arial"/>
              </a:rPr>
              <a:t>strat</a:t>
            </a:r>
            <a:endParaRPr sz="9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800468" y="3945382"/>
            <a:ext cx="2096770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projektowanie</a:t>
            </a:r>
            <a:r>
              <a:rPr dirty="0" sz="950" spc="-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lepszego</a:t>
            </a:r>
            <a:r>
              <a:rPr dirty="0" sz="9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sposobu</a:t>
            </a:r>
            <a:r>
              <a:rPr dirty="0" sz="950" spc="-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pracy</a:t>
            </a:r>
            <a:endParaRPr sz="9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571868" y="3067304"/>
            <a:ext cx="1510665" cy="13366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95"/>
              </a:spcBef>
              <a:buClr>
                <a:srgbClr val="9CCD2A"/>
              </a:buClr>
              <a:buSzPct val="121052"/>
              <a:buChar char="•"/>
              <a:tabLst>
                <a:tab pos="240665" algn="l"/>
              </a:tabLst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usprawnianie</a:t>
            </a:r>
            <a:r>
              <a:rPr dirty="0" sz="950" spc="-7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procesów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dirty="0" sz="1150" spc="-50">
                <a:solidFill>
                  <a:srgbClr val="9CCD2A"/>
                </a:solidFill>
                <a:latin typeface="Arial"/>
                <a:cs typeface="Arial"/>
              </a:rPr>
              <a:t>•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50" spc="-50">
                <a:solidFill>
                  <a:srgbClr val="9CCD2A"/>
                </a:solidFill>
                <a:latin typeface="Arial"/>
                <a:cs typeface="Arial"/>
              </a:rPr>
              <a:t>•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50" spc="-50">
                <a:solidFill>
                  <a:srgbClr val="9CCD2A"/>
                </a:solidFill>
                <a:latin typeface="Arial"/>
                <a:cs typeface="Arial"/>
              </a:rPr>
              <a:t>•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50" spc="-50">
                <a:solidFill>
                  <a:srgbClr val="9CCD2A"/>
                </a:solidFill>
                <a:latin typeface="Arial"/>
                <a:cs typeface="Arial"/>
              </a:rPr>
              <a:t>•</a:t>
            </a:r>
            <a:endParaRPr sz="11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800468" y="4237989"/>
            <a:ext cx="1859914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czas</a:t>
            </a:r>
            <a:r>
              <a:rPr dirty="0" sz="9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menedżera</a:t>
            </a:r>
            <a:r>
              <a:rPr dirty="0" sz="9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na</a:t>
            </a:r>
            <a:r>
              <a:rPr dirty="0" sz="9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realną</a:t>
            </a:r>
            <a:r>
              <a:rPr dirty="0" sz="9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zmianę</a:t>
            </a:r>
            <a:endParaRPr sz="95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523377" y="5269113"/>
            <a:ext cx="11142345" cy="617855"/>
            <a:chOff x="523377" y="5269113"/>
            <a:chExt cx="11142345" cy="617855"/>
          </a:xfrm>
        </p:grpSpPr>
        <p:sp>
          <p:nvSpPr>
            <p:cNvPr id="30" name="object 30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11036808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12051"/>
                  </a:lnTo>
                  <a:lnTo>
                    <a:pt x="7186" y="547648"/>
                  </a:lnTo>
                  <a:lnTo>
                    <a:pt x="26784" y="576718"/>
                  </a:lnTo>
                  <a:lnTo>
                    <a:pt x="55849" y="596317"/>
                  </a:lnTo>
                  <a:lnTo>
                    <a:pt x="91440" y="603504"/>
                  </a:lnTo>
                  <a:lnTo>
                    <a:pt x="11036808" y="603504"/>
                  </a:lnTo>
                  <a:lnTo>
                    <a:pt x="11072419" y="596317"/>
                  </a:lnTo>
                  <a:lnTo>
                    <a:pt x="11101482" y="576718"/>
                  </a:lnTo>
                  <a:lnTo>
                    <a:pt x="11121068" y="547648"/>
                  </a:lnTo>
                  <a:lnTo>
                    <a:pt x="11128248" y="512051"/>
                  </a:lnTo>
                  <a:lnTo>
                    <a:pt x="11128248" y="91440"/>
                  </a:lnTo>
                  <a:lnTo>
                    <a:pt x="11121068" y="55828"/>
                  </a:lnTo>
                  <a:lnTo>
                    <a:pt x="11101482" y="26765"/>
                  </a:lnTo>
                  <a:lnTo>
                    <a:pt x="11072419" y="7179"/>
                  </a:lnTo>
                  <a:lnTo>
                    <a:pt x="11036808" y="0"/>
                  </a:lnTo>
                  <a:close/>
                </a:path>
              </a:pathLst>
            </a:custGeom>
            <a:solidFill>
              <a:srgbClr val="F4F9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11036808" y="0"/>
                  </a:lnTo>
                  <a:lnTo>
                    <a:pt x="11072419" y="7179"/>
                  </a:lnTo>
                  <a:lnTo>
                    <a:pt x="11101482" y="26765"/>
                  </a:lnTo>
                  <a:lnTo>
                    <a:pt x="11121068" y="55828"/>
                  </a:lnTo>
                  <a:lnTo>
                    <a:pt x="11128248" y="91440"/>
                  </a:lnTo>
                  <a:lnTo>
                    <a:pt x="11128248" y="512051"/>
                  </a:lnTo>
                  <a:lnTo>
                    <a:pt x="11121068" y="547648"/>
                  </a:lnTo>
                  <a:lnTo>
                    <a:pt x="11101482" y="576718"/>
                  </a:lnTo>
                  <a:lnTo>
                    <a:pt x="11072419" y="596317"/>
                  </a:lnTo>
                  <a:lnTo>
                    <a:pt x="11036808" y="603504"/>
                  </a:lnTo>
                  <a:lnTo>
                    <a:pt x="91440" y="603504"/>
                  </a:lnTo>
                  <a:lnTo>
                    <a:pt x="55849" y="596317"/>
                  </a:lnTo>
                  <a:lnTo>
                    <a:pt x="26784" y="576718"/>
                  </a:lnTo>
                  <a:lnTo>
                    <a:pt x="7186" y="547648"/>
                  </a:lnTo>
                  <a:lnTo>
                    <a:pt x="0" y="512051"/>
                  </a:lnTo>
                  <a:lnTo>
                    <a:pt x="0" y="91440"/>
                  </a:lnTo>
                  <a:close/>
                </a:path>
              </a:pathLst>
            </a:custGeom>
            <a:ln w="13949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/>
          <p:cNvSpPr txBox="1"/>
          <p:nvPr/>
        </p:nvSpPr>
        <p:spPr>
          <a:xfrm>
            <a:off x="3368421" y="5485587"/>
            <a:ext cx="5424170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Proces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nie</a:t>
            </a:r>
            <a:r>
              <a:rPr dirty="0" sz="1450" spc="-1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działa,</a:t>
            </a:r>
            <a:r>
              <a:rPr dirty="0" sz="145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jeśli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każda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decyzja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wraca</a:t>
            </a:r>
            <a:r>
              <a:rPr dirty="0" sz="1450" spc="-1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na</a:t>
            </a:r>
            <a:r>
              <a:rPr dirty="0" sz="1450" spc="-1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biurko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właściciela.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116960" y="2423286"/>
            <a:ext cx="6025515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>
                <a:solidFill>
                  <a:srgbClr val="007BB5"/>
                </a:solidFill>
              </a:rPr>
              <a:t>Od</a:t>
            </a:r>
            <a:r>
              <a:rPr dirty="0" sz="3000" spc="-1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czego</a:t>
            </a:r>
            <a:r>
              <a:rPr dirty="0" sz="3000" spc="-2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zacząć</a:t>
            </a:r>
            <a:r>
              <a:rPr dirty="0" sz="3000" spc="-2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po</a:t>
            </a:r>
            <a:r>
              <a:rPr dirty="0" sz="3000" spc="-20">
                <a:solidFill>
                  <a:srgbClr val="007BB5"/>
                </a:solidFill>
              </a:rPr>
              <a:t> </a:t>
            </a:r>
            <a:r>
              <a:rPr dirty="0" sz="3000" spc="-10">
                <a:solidFill>
                  <a:srgbClr val="007BB5"/>
                </a:solidFill>
              </a:rPr>
              <a:t>konferencji?</a:t>
            </a:r>
            <a:endParaRPr sz="3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985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/>
              <a:t>Który</a:t>
            </a:r>
            <a:r>
              <a:rPr dirty="0" sz="2700" spc="-45"/>
              <a:t> </a:t>
            </a:r>
            <a:r>
              <a:rPr dirty="0" sz="2700"/>
              <a:t>proces</a:t>
            </a:r>
            <a:r>
              <a:rPr dirty="0" sz="2700" spc="-35"/>
              <a:t> </a:t>
            </a:r>
            <a:r>
              <a:rPr dirty="0" sz="2700"/>
              <a:t>audytować</a:t>
            </a:r>
            <a:r>
              <a:rPr dirty="0" sz="2700" spc="-15"/>
              <a:t> </a:t>
            </a:r>
            <a:r>
              <a:rPr dirty="0" sz="2700"/>
              <a:t>jako</a:t>
            </a:r>
            <a:r>
              <a:rPr dirty="0" sz="2700" spc="-35"/>
              <a:t> </a:t>
            </a:r>
            <a:r>
              <a:rPr dirty="0" sz="2700" spc="-10"/>
              <a:t>pierwszy?</a:t>
            </a:r>
            <a:endParaRPr sz="2700"/>
          </a:p>
        </p:txBody>
      </p:sp>
      <p:grpSp>
        <p:nvGrpSpPr>
          <p:cNvPr id="3" name="object 3"/>
          <p:cNvGrpSpPr/>
          <p:nvPr/>
        </p:nvGrpSpPr>
        <p:grpSpPr>
          <a:xfrm>
            <a:off x="7810507" y="943363"/>
            <a:ext cx="3855720" cy="966469"/>
            <a:chOff x="7810507" y="943363"/>
            <a:chExt cx="3855720" cy="966469"/>
          </a:xfrm>
        </p:grpSpPr>
        <p:sp>
          <p:nvSpPr>
            <p:cNvPr id="4" name="object 4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3730752" y="0"/>
                  </a:moveTo>
                  <a:lnTo>
                    <a:pt x="109727" y="0"/>
                  </a:lnTo>
                  <a:lnTo>
                    <a:pt x="67026" y="8626"/>
                  </a:lnTo>
                  <a:lnTo>
                    <a:pt x="32146" y="32146"/>
                  </a:lnTo>
                  <a:lnTo>
                    <a:pt x="8626" y="67026"/>
                  </a:lnTo>
                  <a:lnTo>
                    <a:pt x="0" y="109727"/>
                  </a:lnTo>
                  <a:lnTo>
                    <a:pt x="0" y="841248"/>
                  </a:lnTo>
                  <a:lnTo>
                    <a:pt x="8626" y="883949"/>
                  </a:lnTo>
                  <a:lnTo>
                    <a:pt x="32146" y="918829"/>
                  </a:lnTo>
                  <a:lnTo>
                    <a:pt x="67026" y="942349"/>
                  </a:lnTo>
                  <a:lnTo>
                    <a:pt x="109727" y="950976"/>
                  </a:lnTo>
                  <a:lnTo>
                    <a:pt x="3730752" y="950976"/>
                  </a:lnTo>
                  <a:lnTo>
                    <a:pt x="3773453" y="942349"/>
                  </a:lnTo>
                  <a:lnTo>
                    <a:pt x="3808333" y="918829"/>
                  </a:lnTo>
                  <a:lnTo>
                    <a:pt x="3831853" y="883949"/>
                  </a:lnTo>
                  <a:lnTo>
                    <a:pt x="3840479" y="841248"/>
                  </a:lnTo>
                  <a:lnTo>
                    <a:pt x="3840479" y="109727"/>
                  </a:lnTo>
                  <a:lnTo>
                    <a:pt x="3831853" y="67026"/>
                  </a:lnTo>
                  <a:lnTo>
                    <a:pt x="3808333" y="32146"/>
                  </a:lnTo>
                  <a:lnTo>
                    <a:pt x="3773453" y="8626"/>
                  </a:lnTo>
                  <a:lnTo>
                    <a:pt x="3730752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0" y="109727"/>
                  </a:moveTo>
                  <a:lnTo>
                    <a:pt x="8626" y="67026"/>
                  </a:lnTo>
                  <a:lnTo>
                    <a:pt x="32146" y="32146"/>
                  </a:lnTo>
                  <a:lnTo>
                    <a:pt x="67026" y="8626"/>
                  </a:lnTo>
                  <a:lnTo>
                    <a:pt x="109727" y="0"/>
                  </a:lnTo>
                  <a:lnTo>
                    <a:pt x="3730752" y="0"/>
                  </a:lnTo>
                  <a:lnTo>
                    <a:pt x="3773453" y="8626"/>
                  </a:lnTo>
                  <a:lnTo>
                    <a:pt x="3808333" y="32146"/>
                  </a:lnTo>
                  <a:lnTo>
                    <a:pt x="3831853" y="67026"/>
                  </a:lnTo>
                  <a:lnTo>
                    <a:pt x="3840479" y="109727"/>
                  </a:lnTo>
                  <a:lnTo>
                    <a:pt x="3840479" y="841248"/>
                  </a:lnTo>
                  <a:lnTo>
                    <a:pt x="3831853" y="883949"/>
                  </a:lnTo>
                  <a:lnTo>
                    <a:pt x="3808333" y="918829"/>
                  </a:lnTo>
                  <a:lnTo>
                    <a:pt x="3773453" y="942349"/>
                  </a:lnTo>
                  <a:lnTo>
                    <a:pt x="3730752" y="950976"/>
                  </a:lnTo>
                  <a:lnTo>
                    <a:pt x="109727" y="950976"/>
                  </a:lnTo>
                  <a:lnTo>
                    <a:pt x="67026" y="942349"/>
                  </a:lnTo>
                  <a:lnTo>
                    <a:pt x="32146" y="918829"/>
                  </a:lnTo>
                  <a:lnTo>
                    <a:pt x="8626" y="883949"/>
                  </a:lnTo>
                  <a:lnTo>
                    <a:pt x="0" y="841248"/>
                  </a:lnTo>
                  <a:lnTo>
                    <a:pt x="0" y="109727"/>
                  </a:lnTo>
                  <a:close/>
                </a:path>
              </a:pathLst>
            </a:custGeom>
            <a:ln w="15224">
              <a:solidFill>
                <a:srgbClr val="007D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8035290" y="1215898"/>
            <a:ext cx="3086100" cy="421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Nie</a:t>
            </a:r>
            <a:r>
              <a:rPr dirty="0" sz="130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zaczynaj</a:t>
            </a:r>
            <a:r>
              <a:rPr dirty="0" sz="1300" spc="-2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od</a:t>
            </a:r>
            <a:r>
              <a:rPr dirty="0" sz="130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całej</a:t>
            </a:r>
            <a:r>
              <a:rPr dirty="0" sz="130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firmy.</a:t>
            </a:r>
            <a:r>
              <a:rPr dirty="0" sz="1300" spc="-2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Zacznij</a:t>
            </a:r>
            <a:r>
              <a:rPr dirty="0" sz="1300" spc="-25">
                <a:solidFill>
                  <a:srgbClr val="007DB8"/>
                </a:solidFill>
                <a:latin typeface="Arial"/>
                <a:cs typeface="Arial"/>
              </a:rPr>
              <a:t> od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procesu,</a:t>
            </a:r>
            <a:r>
              <a:rPr dirty="0" sz="1300" spc="-1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który</a:t>
            </a:r>
            <a:r>
              <a:rPr dirty="0" sz="1300" spc="-3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da</a:t>
            </a:r>
            <a:r>
              <a:rPr dirty="0" sz="1300" spc="-2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szybki</a:t>
            </a:r>
            <a:r>
              <a:rPr dirty="0" sz="1300" spc="-1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i</a:t>
            </a:r>
            <a:r>
              <a:rPr dirty="0" sz="130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mierzalny</a:t>
            </a:r>
            <a:r>
              <a:rPr dirty="0" sz="1300" spc="-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7DB8"/>
                </a:solidFill>
                <a:latin typeface="Arial"/>
                <a:cs typeface="Arial"/>
              </a:rPr>
              <a:t>efekt.</a:t>
            </a:r>
            <a:endParaRPr sz="1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27383" y="664209"/>
            <a:ext cx="13843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solidFill>
                  <a:srgbClr val="FFFFFF"/>
                </a:solidFill>
                <a:latin typeface="Arial"/>
                <a:cs typeface="Arial"/>
              </a:rPr>
              <a:t>20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7651" y="1723085"/>
            <a:ext cx="5259070" cy="6496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Zacznij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od</a:t>
            </a:r>
            <a:r>
              <a:rPr dirty="0" sz="120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jednego procesu,</a:t>
            </a:r>
            <a:r>
              <a:rPr dirty="0" sz="1200" spc="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który</a:t>
            </a:r>
            <a:r>
              <a:rPr dirty="0" sz="1200" spc="5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najbardziej</a:t>
            </a:r>
            <a:r>
              <a:rPr dirty="0" sz="1200" spc="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boli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zespół,</a:t>
            </a:r>
            <a:r>
              <a:rPr dirty="0" sz="120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klienta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albo</a:t>
            </a:r>
            <a:r>
              <a:rPr dirty="0" sz="1200" spc="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Arial"/>
                <a:cs typeface="Arial"/>
              </a:rPr>
              <a:t>wynik.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Karta</a:t>
            </a:r>
            <a:r>
              <a:rPr dirty="0" sz="1500" spc="-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oceny</a:t>
            </a:r>
            <a:r>
              <a:rPr dirty="0" sz="1500" spc="-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procesu</a:t>
            </a:r>
            <a:r>
              <a:rPr dirty="0" sz="1500" spc="-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w</a:t>
            </a:r>
            <a:r>
              <a:rPr dirty="0" sz="1500" spc="-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skali</a:t>
            </a:r>
            <a:r>
              <a:rPr dirty="0" sz="1500" spc="-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1</a:t>
            </a: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-</a:t>
            </a:r>
            <a:r>
              <a:rPr dirty="0" sz="1500" spc="-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spc="-50" b="1">
                <a:solidFill>
                  <a:srgbClr val="007DB8"/>
                </a:solidFill>
                <a:latin typeface="Arial"/>
                <a:cs typeface="Arial"/>
              </a:rPr>
              <a:t>5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24001" y="2499105"/>
            <a:ext cx="3624579" cy="817880"/>
            <a:chOff x="524001" y="2499105"/>
            <a:chExt cx="3624579" cy="817880"/>
          </a:xfrm>
        </p:grpSpPr>
        <p:sp>
          <p:nvSpPr>
            <p:cNvPr id="10" name="object 10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791362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58036" y="2642108"/>
            <a:ext cx="98171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Częstotliwość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58036" y="2992627"/>
            <a:ext cx="198882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Ile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razy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miesiącu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proces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się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powtarza?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346194" y="2499105"/>
            <a:ext cx="3624579" cy="817880"/>
            <a:chOff x="4346194" y="2499105"/>
            <a:chExt cx="3624579" cy="817880"/>
          </a:xfrm>
        </p:grpSpPr>
        <p:sp>
          <p:nvSpPr>
            <p:cNvPr id="18" name="object 18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2"/>
                  </a:lnTo>
                  <a:lnTo>
                    <a:pt x="3520439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2"/>
                  </a:lnTo>
                  <a:lnTo>
                    <a:pt x="3611879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40"/>
                  </a:lnTo>
                  <a:lnTo>
                    <a:pt x="3611879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2"/>
                  </a:lnTo>
                  <a:lnTo>
                    <a:pt x="91439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46139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80559" y="2642108"/>
            <a:ext cx="85026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Liczba</a:t>
            </a:r>
            <a:r>
              <a:rPr dirty="0" sz="1100" spc="5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007DB8"/>
                </a:solidFill>
                <a:latin typeface="Arial"/>
                <a:cs typeface="Arial"/>
              </a:rPr>
              <a:t>osób</a:t>
            </a:r>
            <a:endParaRPr sz="11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80559" y="2992627"/>
            <a:ext cx="271462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Ile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osób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bierze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nim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udział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przekazuje sobie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zadania?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8168385" y="2499105"/>
            <a:ext cx="3624579" cy="817880"/>
            <a:chOff x="8168385" y="2499105"/>
            <a:chExt cx="3624579" cy="817880"/>
          </a:xfrm>
        </p:grpSpPr>
        <p:sp>
          <p:nvSpPr>
            <p:cNvPr id="26" name="object 26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/>
          <p:cNvSpPr txBox="1"/>
          <p:nvPr/>
        </p:nvSpPr>
        <p:spPr>
          <a:xfrm>
            <a:off x="84366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803385" y="2642108"/>
            <a:ext cx="66611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Poprawki</a:t>
            </a:r>
            <a:endParaRPr sz="11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803385" y="2992627"/>
            <a:ext cx="26460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Ile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razy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trzeba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coś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poprawiać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lub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odtwarzać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ustalenia?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524001" y="3468370"/>
            <a:ext cx="3624579" cy="817880"/>
            <a:chOff x="524001" y="3468370"/>
            <a:chExt cx="3624579" cy="817880"/>
          </a:xfrm>
        </p:grpSpPr>
        <p:sp>
          <p:nvSpPr>
            <p:cNvPr id="34" name="object 34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/>
          <p:cNvSpPr txBox="1"/>
          <p:nvPr/>
        </p:nvSpPr>
        <p:spPr>
          <a:xfrm>
            <a:off x="791362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158036" y="3611371"/>
            <a:ext cx="89789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Ręczne</a:t>
            </a:r>
            <a:r>
              <a:rPr dirty="0" sz="1100" spc="5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007DB8"/>
                </a:solidFill>
                <a:latin typeface="Arial"/>
                <a:cs typeface="Arial"/>
              </a:rPr>
              <a:t>dane</a:t>
            </a:r>
            <a:endParaRPr sz="11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158036" y="3962146"/>
            <a:ext cx="28619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Ile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jest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przepisywania,</a:t>
            </a:r>
            <a:r>
              <a:rPr dirty="0" sz="85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kopiowania</a:t>
            </a:r>
            <a:r>
              <a:rPr dirty="0" sz="85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sprawdzania</a:t>
            </a:r>
            <a:r>
              <a:rPr dirty="0" sz="85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statusów?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4346194" y="3468370"/>
            <a:ext cx="3624579" cy="817880"/>
            <a:chOff x="4346194" y="3468370"/>
            <a:chExt cx="3624579" cy="817880"/>
          </a:xfrm>
        </p:grpSpPr>
        <p:sp>
          <p:nvSpPr>
            <p:cNvPr id="42" name="object 42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1"/>
                  </a:lnTo>
                  <a:lnTo>
                    <a:pt x="3520439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1"/>
                  </a:lnTo>
                  <a:lnTo>
                    <a:pt x="3611879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39"/>
                  </a:lnTo>
                  <a:lnTo>
                    <a:pt x="3611879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1"/>
                  </a:lnTo>
                  <a:lnTo>
                    <a:pt x="91439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6" name="object 46"/>
          <p:cNvSpPr txBox="1"/>
          <p:nvPr/>
        </p:nvSpPr>
        <p:spPr>
          <a:xfrm>
            <a:off x="46139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3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980559" y="3611371"/>
            <a:ext cx="117538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Wpływ</a:t>
            </a:r>
            <a:r>
              <a:rPr dirty="0" sz="1100" spc="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na</a:t>
            </a:r>
            <a:r>
              <a:rPr dirty="0" sz="1100" spc="2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klienta</a:t>
            </a:r>
            <a:endParaRPr sz="11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980559" y="3962146"/>
            <a:ext cx="254889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Czy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klient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widzi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opóźnienie,</a:t>
            </a:r>
            <a:r>
              <a:rPr dirty="0" sz="850" spc="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błąd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lub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brak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informacji?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8168385" y="3468370"/>
            <a:ext cx="3624579" cy="817880"/>
            <a:chOff x="8168385" y="3468370"/>
            <a:chExt cx="3624579" cy="817880"/>
          </a:xfrm>
        </p:grpSpPr>
        <p:sp>
          <p:nvSpPr>
            <p:cNvPr id="50" name="object 50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4" name="object 54"/>
          <p:cNvSpPr txBox="1"/>
          <p:nvPr/>
        </p:nvSpPr>
        <p:spPr>
          <a:xfrm>
            <a:off x="84366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803385" y="3611371"/>
            <a:ext cx="112331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Wpływ</a:t>
            </a:r>
            <a:r>
              <a:rPr dirty="0" sz="1100" spc="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na</a:t>
            </a:r>
            <a:r>
              <a:rPr dirty="0" sz="1100" spc="2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wynik</a:t>
            </a:r>
            <a:endParaRPr sz="11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803385" y="3962146"/>
            <a:ext cx="259651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Jak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proces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wpływa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na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koszty,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przychody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albo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marżę?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523377" y="5269113"/>
            <a:ext cx="11142345" cy="617855"/>
            <a:chOff x="523377" y="5269113"/>
            <a:chExt cx="11142345" cy="617855"/>
          </a:xfrm>
        </p:grpSpPr>
        <p:sp>
          <p:nvSpPr>
            <p:cNvPr id="58" name="object 58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11036808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12051"/>
                  </a:lnTo>
                  <a:lnTo>
                    <a:pt x="7186" y="547648"/>
                  </a:lnTo>
                  <a:lnTo>
                    <a:pt x="26784" y="576718"/>
                  </a:lnTo>
                  <a:lnTo>
                    <a:pt x="55849" y="596317"/>
                  </a:lnTo>
                  <a:lnTo>
                    <a:pt x="91440" y="603504"/>
                  </a:lnTo>
                  <a:lnTo>
                    <a:pt x="11036808" y="603504"/>
                  </a:lnTo>
                  <a:lnTo>
                    <a:pt x="11072419" y="596317"/>
                  </a:lnTo>
                  <a:lnTo>
                    <a:pt x="11101482" y="576718"/>
                  </a:lnTo>
                  <a:lnTo>
                    <a:pt x="11121068" y="547648"/>
                  </a:lnTo>
                  <a:lnTo>
                    <a:pt x="11128248" y="512051"/>
                  </a:lnTo>
                  <a:lnTo>
                    <a:pt x="11128248" y="91440"/>
                  </a:lnTo>
                  <a:lnTo>
                    <a:pt x="11121068" y="55828"/>
                  </a:lnTo>
                  <a:lnTo>
                    <a:pt x="11101482" y="26765"/>
                  </a:lnTo>
                  <a:lnTo>
                    <a:pt x="11072419" y="7179"/>
                  </a:lnTo>
                  <a:lnTo>
                    <a:pt x="11036808" y="0"/>
                  </a:lnTo>
                  <a:close/>
                </a:path>
              </a:pathLst>
            </a:custGeom>
            <a:solidFill>
              <a:srgbClr val="F4F9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11036808" y="0"/>
                  </a:lnTo>
                  <a:lnTo>
                    <a:pt x="11072419" y="7179"/>
                  </a:lnTo>
                  <a:lnTo>
                    <a:pt x="11101482" y="26765"/>
                  </a:lnTo>
                  <a:lnTo>
                    <a:pt x="11121068" y="55828"/>
                  </a:lnTo>
                  <a:lnTo>
                    <a:pt x="11128248" y="91440"/>
                  </a:lnTo>
                  <a:lnTo>
                    <a:pt x="11128248" y="512051"/>
                  </a:lnTo>
                  <a:lnTo>
                    <a:pt x="11121068" y="547648"/>
                  </a:lnTo>
                  <a:lnTo>
                    <a:pt x="11101482" y="576718"/>
                  </a:lnTo>
                  <a:lnTo>
                    <a:pt x="11072419" y="596317"/>
                  </a:lnTo>
                  <a:lnTo>
                    <a:pt x="11036808" y="603504"/>
                  </a:lnTo>
                  <a:lnTo>
                    <a:pt x="91440" y="603504"/>
                  </a:lnTo>
                  <a:lnTo>
                    <a:pt x="55849" y="596317"/>
                  </a:lnTo>
                  <a:lnTo>
                    <a:pt x="26784" y="576718"/>
                  </a:lnTo>
                  <a:lnTo>
                    <a:pt x="7186" y="547648"/>
                  </a:lnTo>
                  <a:lnTo>
                    <a:pt x="0" y="512051"/>
                  </a:lnTo>
                  <a:lnTo>
                    <a:pt x="0" y="91440"/>
                  </a:lnTo>
                  <a:close/>
                </a:path>
              </a:pathLst>
            </a:custGeom>
            <a:ln w="13949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0" name="object 60"/>
          <p:cNvSpPr txBox="1"/>
          <p:nvPr/>
        </p:nvSpPr>
        <p:spPr>
          <a:xfrm>
            <a:off x="2039239" y="5485587"/>
            <a:ext cx="8081645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Proces</a:t>
            </a:r>
            <a:r>
              <a:rPr dirty="0" sz="1450" spc="-5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z</a:t>
            </a:r>
            <a:r>
              <a:rPr dirty="0" sz="145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najwyższym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wynikiem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jest</a:t>
            </a:r>
            <a:r>
              <a:rPr dirty="0" sz="1450" spc="-5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najlepszym</a:t>
            </a:r>
            <a:r>
              <a:rPr dirty="0" sz="1450" spc="-6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kandydatem</a:t>
            </a:r>
            <a:r>
              <a:rPr dirty="0" sz="1450" spc="-5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do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pierwszego</a:t>
            </a:r>
            <a:r>
              <a:rPr dirty="0" sz="1450" spc="-5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audytu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i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optymalizacji.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985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/>
              <a:t>Pierwszy</a:t>
            </a:r>
            <a:r>
              <a:rPr dirty="0" sz="2700" spc="-50"/>
              <a:t> </a:t>
            </a:r>
            <a:r>
              <a:rPr dirty="0" sz="2700"/>
              <a:t>audyt</a:t>
            </a:r>
            <a:r>
              <a:rPr dirty="0" sz="2700" spc="15"/>
              <a:t> </a:t>
            </a:r>
            <a:r>
              <a:rPr dirty="0" sz="2700"/>
              <a:t>procesu</a:t>
            </a:r>
            <a:r>
              <a:rPr dirty="0" sz="2700" spc="-20"/>
              <a:t> </a:t>
            </a:r>
            <a:r>
              <a:rPr dirty="0" sz="2700"/>
              <a:t>w</a:t>
            </a:r>
            <a:r>
              <a:rPr dirty="0" sz="2700" spc="-25"/>
              <a:t> </a:t>
            </a:r>
            <a:r>
              <a:rPr dirty="0" sz="2700"/>
              <a:t>7</a:t>
            </a:r>
            <a:r>
              <a:rPr dirty="0" sz="2700" spc="-20"/>
              <a:t> </a:t>
            </a:r>
            <a:r>
              <a:rPr dirty="0" sz="2700" spc="-25"/>
              <a:t>dni</a:t>
            </a:r>
            <a:endParaRPr sz="2700"/>
          </a:p>
        </p:txBody>
      </p:sp>
      <p:grpSp>
        <p:nvGrpSpPr>
          <p:cNvPr id="3" name="object 3"/>
          <p:cNvGrpSpPr/>
          <p:nvPr/>
        </p:nvGrpSpPr>
        <p:grpSpPr>
          <a:xfrm>
            <a:off x="7810507" y="943363"/>
            <a:ext cx="3855720" cy="966469"/>
            <a:chOff x="7810507" y="943363"/>
            <a:chExt cx="3855720" cy="966469"/>
          </a:xfrm>
        </p:grpSpPr>
        <p:sp>
          <p:nvSpPr>
            <p:cNvPr id="4" name="object 4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3730752" y="0"/>
                  </a:moveTo>
                  <a:lnTo>
                    <a:pt x="109727" y="0"/>
                  </a:lnTo>
                  <a:lnTo>
                    <a:pt x="67026" y="8626"/>
                  </a:lnTo>
                  <a:lnTo>
                    <a:pt x="32146" y="32146"/>
                  </a:lnTo>
                  <a:lnTo>
                    <a:pt x="8626" y="67026"/>
                  </a:lnTo>
                  <a:lnTo>
                    <a:pt x="0" y="109727"/>
                  </a:lnTo>
                  <a:lnTo>
                    <a:pt x="0" y="841248"/>
                  </a:lnTo>
                  <a:lnTo>
                    <a:pt x="8626" y="883949"/>
                  </a:lnTo>
                  <a:lnTo>
                    <a:pt x="32146" y="918829"/>
                  </a:lnTo>
                  <a:lnTo>
                    <a:pt x="67026" y="942349"/>
                  </a:lnTo>
                  <a:lnTo>
                    <a:pt x="109727" y="950976"/>
                  </a:lnTo>
                  <a:lnTo>
                    <a:pt x="3730752" y="950976"/>
                  </a:lnTo>
                  <a:lnTo>
                    <a:pt x="3773453" y="942349"/>
                  </a:lnTo>
                  <a:lnTo>
                    <a:pt x="3808333" y="918829"/>
                  </a:lnTo>
                  <a:lnTo>
                    <a:pt x="3831853" y="883949"/>
                  </a:lnTo>
                  <a:lnTo>
                    <a:pt x="3840479" y="841248"/>
                  </a:lnTo>
                  <a:lnTo>
                    <a:pt x="3840479" y="109727"/>
                  </a:lnTo>
                  <a:lnTo>
                    <a:pt x="3831853" y="67026"/>
                  </a:lnTo>
                  <a:lnTo>
                    <a:pt x="3808333" y="32146"/>
                  </a:lnTo>
                  <a:lnTo>
                    <a:pt x="3773453" y="8626"/>
                  </a:lnTo>
                  <a:lnTo>
                    <a:pt x="3730752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0" y="109727"/>
                  </a:moveTo>
                  <a:lnTo>
                    <a:pt x="8626" y="67026"/>
                  </a:lnTo>
                  <a:lnTo>
                    <a:pt x="32146" y="32146"/>
                  </a:lnTo>
                  <a:lnTo>
                    <a:pt x="67026" y="8626"/>
                  </a:lnTo>
                  <a:lnTo>
                    <a:pt x="109727" y="0"/>
                  </a:lnTo>
                  <a:lnTo>
                    <a:pt x="3730752" y="0"/>
                  </a:lnTo>
                  <a:lnTo>
                    <a:pt x="3773453" y="8626"/>
                  </a:lnTo>
                  <a:lnTo>
                    <a:pt x="3808333" y="32146"/>
                  </a:lnTo>
                  <a:lnTo>
                    <a:pt x="3831853" y="67026"/>
                  </a:lnTo>
                  <a:lnTo>
                    <a:pt x="3840479" y="109727"/>
                  </a:lnTo>
                  <a:lnTo>
                    <a:pt x="3840479" y="841248"/>
                  </a:lnTo>
                  <a:lnTo>
                    <a:pt x="3831853" y="883949"/>
                  </a:lnTo>
                  <a:lnTo>
                    <a:pt x="3808333" y="918829"/>
                  </a:lnTo>
                  <a:lnTo>
                    <a:pt x="3773453" y="942349"/>
                  </a:lnTo>
                  <a:lnTo>
                    <a:pt x="3730752" y="950976"/>
                  </a:lnTo>
                  <a:lnTo>
                    <a:pt x="109727" y="950976"/>
                  </a:lnTo>
                  <a:lnTo>
                    <a:pt x="67026" y="942349"/>
                  </a:lnTo>
                  <a:lnTo>
                    <a:pt x="32146" y="918829"/>
                  </a:lnTo>
                  <a:lnTo>
                    <a:pt x="8626" y="883949"/>
                  </a:lnTo>
                  <a:lnTo>
                    <a:pt x="0" y="841248"/>
                  </a:lnTo>
                  <a:lnTo>
                    <a:pt x="0" y="109727"/>
                  </a:lnTo>
                  <a:close/>
                </a:path>
              </a:pathLst>
            </a:custGeom>
            <a:ln w="15224">
              <a:solidFill>
                <a:srgbClr val="007D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8035290" y="1215898"/>
            <a:ext cx="2883535" cy="421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Najpierw</a:t>
            </a:r>
            <a:r>
              <a:rPr dirty="0" sz="1300" spc="-3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zobacz,</a:t>
            </a:r>
            <a:r>
              <a:rPr dirty="0" sz="1300" spc="-3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potem</a:t>
            </a:r>
            <a:r>
              <a:rPr dirty="0" sz="1300" spc="-1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uprość,</a:t>
            </a:r>
            <a:r>
              <a:rPr dirty="0" sz="1300" spc="-2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7DB8"/>
                </a:solidFill>
                <a:latin typeface="Arial"/>
                <a:cs typeface="Arial"/>
              </a:rPr>
              <a:t>potem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automatyzuj,</a:t>
            </a:r>
            <a:r>
              <a:rPr dirty="0" sz="1300" spc="1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a</a:t>
            </a:r>
            <a:r>
              <a:rPr dirty="0" sz="130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na</a:t>
            </a:r>
            <a:r>
              <a:rPr dirty="0" sz="1300" spc="-3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końcu</a:t>
            </a:r>
            <a:r>
              <a:rPr dirty="0" sz="1300" spc="-2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mierz</a:t>
            </a:r>
            <a:r>
              <a:rPr dirty="0" sz="1300" spc="-2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7DB8"/>
                </a:solidFill>
                <a:latin typeface="Arial"/>
                <a:cs typeface="Arial"/>
              </a:rPr>
              <a:t>efekty.</a:t>
            </a:r>
            <a:endParaRPr sz="1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27383" y="664209"/>
            <a:ext cx="13843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solidFill>
                  <a:srgbClr val="FFFFFF"/>
                </a:solidFill>
                <a:latin typeface="Arial"/>
                <a:cs typeface="Arial"/>
              </a:rPr>
              <a:t>21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7651" y="1723085"/>
            <a:ext cx="3541395" cy="6496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Mały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audyt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można</a:t>
            </a:r>
            <a:r>
              <a:rPr dirty="0" sz="1200" spc="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zrobić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bez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wielkiego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projektu</a:t>
            </a:r>
            <a:r>
              <a:rPr dirty="0" sz="120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545454"/>
                </a:solidFill>
                <a:latin typeface="Arial"/>
                <a:cs typeface="Arial"/>
              </a:rPr>
              <a:t>IT.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Tygodniowy</a:t>
            </a:r>
            <a:r>
              <a:rPr dirty="0" sz="1500" spc="-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plan</a:t>
            </a:r>
            <a:r>
              <a:rPr dirty="0" sz="1500" spc="-5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działania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24001" y="2499105"/>
            <a:ext cx="3624579" cy="817880"/>
            <a:chOff x="524001" y="2499105"/>
            <a:chExt cx="3624579" cy="817880"/>
          </a:xfrm>
        </p:grpSpPr>
        <p:sp>
          <p:nvSpPr>
            <p:cNvPr id="10" name="object 10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791362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58036" y="2642108"/>
            <a:ext cx="264668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Dzień</a:t>
            </a:r>
            <a:r>
              <a:rPr dirty="0" sz="1100" spc="5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1:</a:t>
            </a:r>
            <a:r>
              <a:rPr dirty="0" sz="1100" spc="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wybierz</a:t>
            </a:r>
            <a:r>
              <a:rPr dirty="0" sz="1100" spc="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proces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Częsty,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powtarzalny,</a:t>
            </a:r>
            <a:r>
              <a:rPr dirty="0" sz="850" spc="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czasochłonny,</a:t>
            </a:r>
            <a:r>
              <a:rPr dirty="0" sz="85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podatny</a:t>
            </a:r>
            <a:r>
              <a:rPr dirty="0" sz="85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na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błędy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 ważny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dla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wyniku.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4346194" y="2499105"/>
            <a:ext cx="3624579" cy="817880"/>
            <a:chOff x="4346194" y="2499105"/>
            <a:chExt cx="3624579" cy="817880"/>
          </a:xfrm>
        </p:grpSpPr>
        <p:sp>
          <p:nvSpPr>
            <p:cNvPr id="17" name="object 17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2"/>
                  </a:lnTo>
                  <a:lnTo>
                    <a:pt x="3520439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2"/>
                  </a:lnTo>
                  <a:lnTo>
                    <a:pt x="3611879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40"/>
                  </a:lnTo>
                  <a:lnTo>
                    <a:pt x="3611879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2"/>
                  </a:lnTo>
                  <a:lnTo>
                    <a:pt x="91439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46139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80559" y="2651886"/>
            <a:ext cx="1847214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Dzień</a:t>
            </a:r>
            <a:r>
              <a:rPr dirty="0" sz="1000" spc="-1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2:</a:t>
            </a:r>
            <a:r>
              <a:rPr dirty="0" sz="1000" spc="-1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porozmawiaj</a:t>
            </a:r>
            <a:r>
              <a:rPr dirty="0" sz="1000" spc="-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z</a:t>
            </a:r>
            <a:r>
              <a:rPr dirty="0" sz="1000" spc="-1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007DB8"/>
                </a:solidFill>
                <a:latin typeface="Arial"/>
                <a:cs typeface="Arial"/>
              </a:rPr>
              <a:t>ludźmi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80559" y="2927730"/>
            <a:ext cx="2676525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Zapytaj,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gdzie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proces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czeka,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gdzie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bolą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błędy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co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robią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ręcznie.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8168385" y="2499105"/>
            <a:ext cx="3624579" cy="817880"/>
            <a:chOff x="8168385" y="2499105"/>
            <a:chExt cx="3624579" cy="817880"/>
          </a:xfrm>
        </p:grpSpPr>
        <p:sp>
          <p:nvSpPr>
            <p:cNvPr id="25" name="object 25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/>
          <p:cNvSpPr txBox="1"/>
          <p:nvPr/>
        </p:nvSpPr>
        <p:spPr>
          <a:xfrm>
            <a:off x="84366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803385" y="2642108"/>
            <a:ext cx="150558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Dzień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3: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narysuj</a:t>
            </a:r>
            <a:r>
              <a:rPr dirty="0" sz="1100" spc="7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As-</a:t>
            </a:r>
            <a:r>
              <a:rPr dirty="0" sz="1100" spc="-25" b="1">
                <a:solidFill>
                  <a:srgbClr val="007DB8"/>
                </a:solidFill>
                <a:latin typeface="Arial"/>
                <a:cs typeface="Arial"/>
              </a:rPr>
              <a:t>Is</a:t>
            </a:r>
            <a:endParaRPr sz="11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803385" y="2992627"/>
            <a:ext cx="241681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Zapisz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obecny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przebieg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procesu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bez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upiększania.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524001" y="3468370"/>
            <a:ext cx="3624579" cy="817880"/>
            <a:chOff x="524001" y="3468370"/>
            <a:chExt cx="3624579" cy="817880"/>
          </a:xfrm>
        </p:grpSpPr>
        <p:sp>
          <p:nvSpPr>
            <p:cNvPr id="33" name="object 33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7" name="object 37"/>
          <p:cNvSpPr txBox="1"/>
          <p:nvPr/>
        </p:nvSpPr>
        <p:spPr>
          <a:xfrm>
            <a:off x="791362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158036" y="3611371"/>
            <a:ext cx="2806065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Dzień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4: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zaznacz</a:t>
            </a:r>
            <a:r>
              <a:rPr dirty="0" sz="1100" spc="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straty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Oczekiwanie,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poprawki,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dublowanie,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ręczne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dane,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zbędne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akceptacje.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4346194" y="3468370"/>
            <a:ext cx="3624579" cy="817880"/>
            <a:chOff x="4346194" y="3468370"/>
            <a:chExt cx="3624579" cy="817880"/>
          </a:xfrm>
        </p:grpSpPr>
        <p:sp>
          <p:nvSpPr>
            <p:cNvPr id="40" name="object 40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1"/>
                  </a:lnTo>
                  <a:lnTo>
                    <a:pt x="3520439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1"/>
                  </a:lnTo>
                  <a:lnTo>
                    <a:pt x="3611879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39"/>
                  </a:lnTo>
                  <a:lnTo>
                    <a:pt x="3611879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1"/>
                  </a:lnTo>
                  <a:lnTo>
                    <a:pt x="91439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4" name="object 44"/>
          <p:cNvSpPr txBox="1"/>
          <p:nvPr/>
        </p:nvSpPr>
        <p:spPr>
          <a:xfrm>
            <a:off x="46139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3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980559" y="3621404"/>
            <a:ext cx="205803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Dzień</a:t>
            </a:r>
            <a:r>
              <a:rPr dirty="0" sz="1000" spc="-2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007DB8"/>
                </a:solidFill>
                <a:latin typeface="Arial"/>
                <a:cs typeface="Arial"/>
              </a:rPr>
              <a:t>5–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6:</a:t>
            </a:r>
            <a:r>
              <a:rPr dirty="0" sz="1000" spc="-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zaprojektuj</a:t>
            </a:r>
            <a:r>
              <a:rPr dirty="0" sz="1000" spc="-1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i</a:t>
            </a:r>
            <a:r>
              <a:rPr dirty="0" sz="1000" spc="-2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007DB8"/>
                </a:solidFill>
                <a:latin typeface="Arial"/>
                <a:cs typeface="Arial"/>
              </a:rPr>
              <a:t>przetestuj</a:t>
            </a:r>
            <a:endParaRPr sz="10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980559" y="3962146"/>
            <a:ext cx="246189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Prostszy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To-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Be,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mała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zmiana,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ograniczony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zakres.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8168385" y="3468370"/>
            <a:ext cx="3624579" cy="817880"/>
            <a:chOff x="8168385" y="3468370"/>
            <a:chExt cx="3624579" cy="817880"/>
          </a:xfrm>
        </p:grpSpPr>
        <p:sp>
          <p:nvSpPr>
            <p:cNvPr id="48" name="object 48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2" name="object 52"/>
          <p:cNvSpPr txBox="1"/>
          <p:nvPr/>
        </p:nvSpPr>
        <p:spPr>
          <a:xfrm>
            <a:off x="84366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803385" y="3611371"/>
            <a:ext cx="142938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Dzień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7:</a:t>
            </a:r>
            <a:r>
              <a:rPr dirty="0" sz="1100" spc="5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zmierz</a:t>
            </a:r>
            <a:r>
              <a:rPr dirty="0" sz="1100" spc="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007DB8"/>
                </a:solidFill>
                <a:latin typeface="Arial"/>
                <a:cs typeface="Arial"/>
              </a:rPr>
              <a:t>efekt</a:t>
            </a:r>
            <a:endParaRPr sz="11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8803385" y="3962146"/>
            <a:ext cx="257048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Porównaj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czas,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błędy,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poprawki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obciążenie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zespołu.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523377" y="5269113"/>
            <a:ext cx="11142345" cy="617855"/>
            <a:chOff x="523377" y="5269113"/>
            <a:chExt cx="11142345" cy="617855"/>
          </a:xfrm>
        </p:grpSpPr>
        <p:sp>
          <p:nvSpPr>
            <p:cNvPr id="56" name="object 56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11036808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12051"/>
                  </a:lnTo>
                  <a:lnTo>
                    <a:pt x="7186" y="547648"/>
                  </a:lnTo>
                  <a:lnTo>
                    <a:pt x="26784" y="576718"/>
                  </a:lnTo>
                  <a:lnTo>
                    <a:pt x="55849" y="596317"/>
                  </a:lnTo>
                  <a:lnTo>
                    <a:pt x="91440" y="603504"/>
                  </a:lnTo>
                  <a:lnTo>
                    <a:pt x="11036808" y="603504"/>
                  </a:lnTo>
                  <a:lnTo>
                    <a:pt x="11072419" y="596317"/>
                  </a:lnTo>
                  <a:lnTo>
                    <a:pt x="11101482" y="576718"/>
                  </a:lnTo>
                  <a:lnTo>
                    <a:pt x="11121068" y="547648"/>
                  </a:lnTo>
                  <a:lnTo>
                    <a:pt x="11128248" y="512051"/>
                  </a:lnTo>
                  <a:lnTo>
                    <a:pt x="11128248" y="91440"/>
                  </a:lnTo>
                  <a:lnTo>
                    <a:pt x="11121068" y="55828"/>
                  </a:lnTo>
                  <a:lnTo>
                    <a:pt x="11101482" y="26765"/>
                  </a:lnTo>
                  <a:lnTo>
                    <a:pt x="11072419" y="7179"/>
                  </a:lnTo>
                  <a:lnTo>
                    <a:pt x="11036808" y="0"/>
                  </a:lnTo>
                  <a:close/>
                </a:path>
              </a:pathLst>
            </a:custGeom>
            <a:solidFill>
              <a:srgbClr val="F4F9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11036808" y="0"/>
                  </a:lnTo>
                  <a:lnTo>
                    <a:pt x="11072419" y="7179"/>
                  </a:lnTo>
                  <a:lnTo>
                    <a:pt x="11101482" y="26765"/>
                  </a:lnTo>
                  <a:lnTo>
                    <a:pt x="11121068" y="55828"/>
                  </a:lnTo>
                  <a:lnTo>
                    <a:pt x="11128248" y="91440"/>
                  </a:lnTo>
                  <a:lnTo>
                    <a:pt x="11128248" y="512051"/>
                  </a:lnTo>
                  <a:lnTo>
                    <a:pt x="11121068" y="547648"/>
                  </a:lnTo>
                  <a:lnTo>
                    <a:pt x="11101482" y="576718"/>
                  </a:lnTo>
                  <a:lnTo>
                    <a:pt x="11072419" y="596317"/>
                  </a:lnTo>
                  <a:lnTo>
                    <a:pt x="11036808" y="603504"/>
                  </a:lnTo>
                  <a:lnTo>
                    <a:pt x="91440" y="603504"/>
                  </a:lnTo>
                  <a:lnTo>
                    <a:pt x="55849" y="596317"/>
                  </a:lnTo>
                  <a:lnTo>
                    <a:pt x="26784" y="576718"/>
                  </a:lnTo>
                  <a:lnTo>
                    <a:pt x="7186" y="547648"/>
                  </a:lnTo>
                  <a:lnTo>
                    <a:pt x="0" y="512051"/>
                  </a:lnTo>
                  <a:lnTo>
                    <a:pt x="0" y="91440"/>
                  </a:lnTo>
                  <a:close/>
                </a:path>
              </a:pathLst>
            </a:custGeom>
            <a:ln w="13949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8" name="object 58"/>
          <p:cNvSpPr txBox="1"/>
          <p:nvPr/>
        </p:nvSpPr>
        <p:spPr>
          <a:xfrm>
            <a:off x="1510411" y="5503875"/>
            <a:ext cx="9136380" cy="2139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Małe</a:t>
            </a:r>
            <a:r>
              <a:rPr dirty="0" sz="1200" spc="10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usprawnienie</a:t>
            </a:r>
            <a:r>
              <a:rPr dirty="0" sz="1200" spc="1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w</a:t>
            </a:r>
            <a:r>
              <a:rPr dirty="0" sz="1200" spc="9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często</a:t>
            </a:r>
            <a:r>
              <a:rPr dirty="0" sz="1200" spc="9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powtarzanym</a:t>
            </a:r>
            <a:r>
              <a:rPr dirty="0" sz="1200" spc="17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procesie</a:t>
            </a:r>
            <a:r>
              <a:rPr dirty="0" sz="1200" spc="114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może</a:t>
            </a:r>
            <a:r>
              <a:rPr dirty="0" sz="1200" spc="8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dać</a:t>
            </a:r>
            <a:r>
              <a:rPr dirty="0" sz="1200" spc="10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większy</a:t>
            </a:r>
            <a:r>
              <a:rPr dirty="0" sz="1200" spc="1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efekt</a:t>
            </a:r>
            <a:r>
              <a:rPr dirty="0" sz="1200" spc="1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niż</a:t>
            </a:r>
            <a:r>
              <a:rPr dirty="0" sz="1200" spc="8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duży</a:t>
            </a:r>
            <a:r>
              <a:rPr dirty="0" sz="1200" spc="10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projekt,</a:t>
            </a:r>
            <a:r>
              <a:rPr dirty="0" sz="1200" spc="1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który</a:t>
            </a:r>
            <a:r>
              <a:rPr dirty="0" sz="1200" spc="10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nie</a:t>
            </a:r>
            <a:r>
              <a:rPr dirty="0" sz="1200" spc="9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wychodzi</a:t>
            </a:r>
            <a:r>
              <a:rPr dirty="0" sz="1200" spc="16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poza</a:t>
            </a:r>
            <a:r>
              <a:rPr dirty="0" sz="1200" spc="9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333333"/>
                </a:solidFill>
                <a:latin typeface="Arial"/>
                <a:cs typeface="Arial"/>
              </a:rPr>
              <a:t>prezentację.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639948" y="2357373"/>
            <a:ext cx="697103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>
                <a:solidFill>
                  <a:srgbClr val="007BB5"/>
                </a:solidFill>
              </a:rPr>
              <a:t>Najważniejsze</a:t>
            </a:r>
            <a:r>
              <a:rPr dirty="0" sz="3000" spc="-4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wnioski</a:t>
            </a:r>
            <a:r>
              <a:rPr dirty="0" sz="3000" spc="-2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i</a:t>
            </a:r>
            <a:r>
              <a:rPr dirty="0" sz="3000" spc="-45">
                <a:solidFill>
                  <a:srgbClr val="007BB5"/>
                </a:solidFill>
              </a:rPr>
              <a:t> </a:t>
            </a:r>
            <a:r>
              <a:rPr dirty="0" sz="3000" spc="-10">
                <a:solidFill>
                  <a:srgbClr val="007BB5"/>
                </a:solidFill>
              </a:rPr>
              <a:t>rekomendacje</a:t>
            </a:r>
            <a:endParaRPr sz="30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985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/>
              <a:t>6</a:t>
            </a:r>
            <a:r>
              <a:rPr dirty="0" sz="2700" spc="-10"/>
              <a:t> </a:t>
            </a:r>
            <a:r>
              <a:rPr dirty="0" sz="2700"/>
              <a:t>zasad</a:t>
            </a:r>
            <a:r>
              <a:rPr dirty="0" sz="2700" spc="-10"/>
              <a:t> </a:t>
            </a:r>
            <a:r>
              <a:rPr dirty="0" sz="2700"/>
              <a:t>skutecznej </a:t>
            </a:r>
            <a:r>
              <a:rPr dirty="0" sz="2700" spc="-10"/>
              <a:t>optymalizacji</a:t>
            </a:r>
            <a:endParaRPr sz="2700"/>
          </a:p>
        </p:txBody>
      </p:sp>
      <p:grpSp>
        <p:nvGrpSpPr>
          <p:cNvPr id="3" name="object 3"/>
          <p:cNvGrpSpPr/>
          <p:nvPr/>
        </p:nvGrpSpPr>
        <p:grpSpPr>
          <a:xfrm>
            <a:off x="7810507" y="943363"/>
            <a:ext cx="3855720" cy="966469"/>
            <a:chOff x="7810507" y="943363"/>
            <a:chExt cx="3855720" cy="966469"/>
          </a:xfrm>
        </p:grpSpPr>
        <p:sp>
          <p:nvSpPr>
            <p:cNvPr id="4" name="object 4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3730752" y="0"/>
                  </a:moveTo>
                  <a:lnTo>
                    <a:pt x="109727" y="0"/>
                  </a:lnTo>
                  <a:lnTo>
                    <a:pt x="67026" y="8626"/>
                  </a:lnTo>
                  <a:lnTo>
                    <a:pt x="32146" y="32146"/>
                  </a:lnTo>
                  <a:lnTo>
                    <a:pt x="8626" y="67026"/>
                  </a:lnTo>
                  <a:lnTo>
                    <a:pt x="0" y="109727"/>
                  </a:lnTo>
                  <a:lnTo>
                    <a:pt x="0" y="841248"/>
                  </a:lnTo>
                  <a:lnTo>
                    <a:pt x="8626" y="883949"/>
                  </a:lnTo>
                  <a:lnTo>
                    <a:pt x="32146" y="918829"/>
                  </a:lnTo>
                  <a:lnTo>
                    <a:pt x="67026" y="942349"/>
                  </a:lnTo>
                  <a:lnTo>
                    <a:pt x="109727" y="950976"/>
                  </a:lnTo>
                  <a:lnTo>
                    <a:pt x="3730752" y="950976"/>
                  </a:lnTo>
                  <a:lnTo>
                    <a:pt x="3773453" y="942349"/>
                  </a:lnTo>
                  <a:lnTo>
                    <a:pt x="3808333" y="918829"/>
                  </a:lnTo>
                  <a:lnTo>
                    <a:pt x="3831853" y="883949"/>
                  </a:lnTo>
                  <a:lnTo>
                    <a:pt x="3840479" y="841248"/>
                  </a:lnTo>
                  <a:lnTo>
                    <a:pt x="3840479" y="109727"/>
                  </a:lnTo>
                  <a:lnTo>
                    <a:pt x="3831853" y="67026"/>
                  </a:lnTo>
                  <a:lnTo>
                    <a:pt x="3808333" y="32146"/>
                  </a:lnTo>
                  <a:lnTo>
                    <a:pt x="3773453" y="8626"/>
                  </a:lnTo>
                  <a:lnTo>
                    <a:pt x="3730752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0" y="109727"/>
                  </a:moveTo>
                  <a:lnTo>
                    <a:pt x="8626" y="67026"/>
                  </a:lnTo>
                  <a:lnTo>
                    <a:pt x="32146" y="32146"/>
                  </a:lnTo>
                  <a:lnTo>
                    <a:pt x="67026" y="8626"/>
                  </a:lnTo>
                  <a:lnTo>
                    <a:pt x="109727" y="0"/>
                  </a:lnTo>
                  <a:lnTo>
                    <a:pt x="3730752" y="0"/>
                  </a:lnTo>
                  <a:lnTo>
                    <a:pt x="3773453" y="8626"/>
                  </a:lnTo>
                  <a:lnTo>
                    <a:pt x="3808333" y="32146"/>
                  </a:lnTo>
                  <a:lnTo>
                    <a:pt x="3831853" y="67026"/>
                  </a:lnTo>
                  <a:lnTo>
                    <a:pt x="3840479" y="109727"/>
                  </a:lnTo>
                  <a:lnTo>
                    <a:pt x="3840479" y="841248"/>
                  </a:lnTo>
                  <a:lnTo>
                    <a:pt x="3831853" y="883949"/>
                  </a:lnTo>
                  <a:lnTo>
                    <a:pt x="3808333" y="918829"/>
                  </a:lnTo>
                  <a:lnTo>
                    <a:pt x="3773453" y="942349"/>
                  </a:lnTo>
                  <a:lnTo>
                    <a:pt x="3730752" y="950976"/>
                  </a:lnTo>
                  <a:lnTo>
                    <a:pt x="109727" y="950976"/>
                  </a:lnTo>
                  <a:lnTo>
                    <a:pt x="67026" y="942349"/>
                  </a:lnTo>
                  <a:lnTo>
                    <a:pt x="32146" y="918829"/>
                  </a:lnTo>
                  <a:lnTo>
                    <a:pt x="8626" y="883949"/>
                  </a:lnTo>
                  <a:lnTo>
                    <a:pt x="0" y="841248"/>
                  </a:lnTo>
                  <a:lnTo>
                    <a:pt x="0" y="109727"/>
                  </a:lnTo>
                  <a:close/>
                </a:path>
              </a:pathLst>
            </a:custGeom>
            <a:ln w="15224">
              <a:solidFill>
                <a:srgbClr val="007D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8035290" y="1296162"/>
            <a:ext cx="3361690" cy="2616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Nie</a:t>
            </a:r>
            <a:r>
              <a:rPr dirty="0" sz="155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diagnozujesz</a:t>
            </a:r>
            <a:r>
              <a:rPr dirty="0" sz="1550" spc="-3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-</a:t>
            </a:r>
            <a:r>
              <a:rPr dirty="0" sz="1550" spc="-5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nie</a:t>
            </a:r>
            <a:r>
              <a:rPr dirty="0" sz="155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optymalizujesz.</a:t>
            </a:r>
            <a:endParaRPr sz="15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27383" y="664209"/>
            <a:ext cx="13843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solidFill>
                  <a:srgbClr val="FFFFFF"/>
                </a:solidFill>
                <a:latin typeface="Arial"/>
                <a:cs typeface="Arial"/>
              </a:rPr>
              <a:t>23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7651" y="1723085"/>
            <a:ext cx="5120640" cy="6496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Dobra</a:t>
            </a:r>
            <a:r>
              <a:rPr dirty="0" sz="120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optymalizacja</a:t>
            </a:r>
            <a:r>
              <a:rPr dirty="0" sz="1200" spc="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zaczyna</a:t>
            </a:r>
            <a:r>
              <a:rPr dirty="0" sz="1200" spc="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się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od</a:t>
            </a:r>
            <a:r>
              <a:rPr dirty="0" sz="1200" spc="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diagnozy</a:t>
            </a:r>
            <a:r>
              <a:rPr dirty="0" sz="120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120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przygotowania</a:t>
            </a:r>
            <a:r>
              <a:rPr dirty="0" sz="1200" spc="5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Arial"/>
                <a:cs typeface="Arial"/>
              </a:rPr>
              <a:t>organizacji.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Najważniejsze</a:t>
            </a:r>
            <a:r>
              <a:rPr dirty="0" sz="1500" spc="-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wnioski</a:t>
            </a:r>
            <a:r>
              <a:rPr dirty="0" sz="1500" spc="-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dla </a:t>
            </a: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uczestników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24001" y="2499105"/>
            <a:ext cx="3624579" cy="817880"/>
            <a:chOff x="524001" y="2499105"/>
            <a:chExt cx="3624579" cy="817880"/>
          </a:xfrm>
        </p:grpSpPr>
        <p:sp>
          <p:nvSpPr>
            <p:cNvPr id="10" name="object 10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791362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58036" y="2642108"/>
            <a:ext cx="275590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Najpierw</a:t>
            </a:r>
            <a:r>
              <a:rPr dirty="0" sz="1100" spc="9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007DB8"/>
                </a:solidFill>
                <a:latin typeface="Arial"/>
                <a:cs typeface="Arial"/>
              </a:rPr>
              <a:t>audyt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Zobacz,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jak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proces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naprawdę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działa,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zanim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zaczniesz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go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zmieniać.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4346194" y="2499105"/>
            <a:ext cx="3624579" cy="817880"/>
            <a:chOff x="4346194" y="2499105"/>
            <a:chExt cx="3624579" cy="817880"/>
          </a:xfrm>
        </p:grpSpPr>
        <p:sp>
          <p:nvSpPr>
            <p:cNvPr id="17" name="object 17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2"/>
                  </a:lnTo>
                  <a:lnTo>
                    <a:pt x="3520439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2"/>
                  </a:lnTo>
                  <a:lnTo>
                    <a:pt x="3611879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40"/>
                  </a:lnTo>
                  <a:lnTo>
                    <a:pt x="3611879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2"/>
                  </a:lnTo>
                  <a:lnTo>
                    <a:pt x="91439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46139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80559" y="2642108"/>
            <a:ext cx="2403475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Nie</a:t>
            </a:r>
            <a:r>
              <a:rPr dirty="0" sz="1100" spc="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ufaj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gotowcom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przyjmuj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rozwiązania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bez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poznania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przyczyny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problemu.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8168385" y="2499105"/>
            <a:ext cx="3624579" cy="817880"/>
            <a:chOff x="8168385" y="2499105"/>
            <a:chExt cx="3624579" cy="817880"/>
          </a:xfrm>
        </p:grpSpPr>
        <p:sp>
          <p:nvSpPr>
            <p:cNvPr id="24" name="object 24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/>
          <p:cNvSpPr txBox="1"/>
          <p:nvPr/>
        </p:nvSpPr>
        <p:spPr>
          <a:xfrm>
            <a:off x="84366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803385" y="2642108"/>
            <a:ext cx="257302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Określ</a:t>
            </a:r>
            <a:r>
              <a:rPr dirty="0" sz="1100" spc="5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korzyść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Ustal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oczekiwany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efekt: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czas,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błędy,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koszt,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marża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lub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jakość.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524001" y="3468370"/>
            <a:ext cx="3624579" cy="817880"/>
            <a:chOff x="524001" y="3468370"/>
            <a:chExt cx="3624579" cy="817880"/>
          </a:xfrm>
        </p:grpSpPr>
        <p:sp>
          <p:nvSpPr>
            <p:cNvPr id="31" name="object 31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/>
          <p:cNvSpPr txBox="1"/>
          <p:nvPr/>
        </p:nvSpPr>
        <p:spPr>
          <a:xfrm>
            <a:off x="791362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158036" y="3611371"/>
            <a:ext cx="262636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Zacznij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od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jednego</a:t>
            </a:r>
            <a:r>
              <a:rPr dirty="0" sz="1100" spc="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procesu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Wybierz</a:t>
            </a:r>
            <a:r>
              <a:rPr dirty="0" sz="850" spc="-6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najprostszy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proces,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który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da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szybki,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widoczny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rezultat.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4346194" y="3468370"/>
            <a:ext cx="3624579" cy="817880"/>
            <a:chOff x="4346194" y="3468370"/>
            <a:chExt cx="3624579" cy="817880"/>
          </a:xfrm>
        </p:grpSpPr>
        <p:sp>
          <p:nvSpPr>
            <p:cNvPr id="38" name="object 38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1"/>
                  </a:lnTo>
                  <a:lnTo>
                    <a:pt x="3520439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1"/>
                  </a:lnTo>
                  <a:lnTo>
                    <a:pt x="3611879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39"/>
                  </a:lnTo>
                  <a:lnTo>
                    <a:pt x="3611879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1"/>
                  </a:lnTo>
                  <a:lnTo>
                    <a:pt x="91439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2" name="object 42"/>
          <p:cNvSpPr txBox="1"/>
          <p:nvPr/>
        </p:nvSpPr>
        <p:spPr>
          <a:xfrm>
            <a:off x="46139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3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980559" y="3611371"/>
            <a:ext cx="273304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Optymalizacja</a:t>
            </a:r>
            <a:r>
              <a:rPr dirty="0" sz="1100" spc="114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trwa</a:t>
            </a:r>
            <a:r>
              <a:rPr dirty="0" sz="1100" spc="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ciągle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To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projekt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datą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końcową,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tylko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sposób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zarządzania firmą.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8168385" y="3468370"/>
            <a:ext cx="3624579" cy="817880"/>
            <a:chOff x="8168385" y="3468370"/>
            <a:chExt cx="3624579" cy="817880"/>
          </a:xfrm>
        </p:grpSpPr>
        <p:sp>
          <p:nvSpPr>
            <p:cNvPr id="45" name="object 45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9" name="object 49"/>
          <p:cNvSpPr txBox="1"/>
          <p:nvPr/>
        </p:nvSpPr>
        <p:spPr>
          <a:xfrm>
            <a:off x="84366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8803385" y="3611371"/>
            <a:ext cx="2699385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Przygotuj</a:t>
            </a:r>
            <a:r>
              <a:rPr dirty="0" sz="1100" spc="7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organizację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Potrzebne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są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role,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dane,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właściciele,</a:t>
            </a:r>
            <a:r>
              <a:rPr dirty="0" sz="850" spc="-5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KPI,</a:t>
            </a:r>
            <a:r>
              <a:rPr dirty="0" sz="850" spc="-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komunikacja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 gotowość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ludzi.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523377" y="5269113"/>
            <a:ext cx="11142345" cy="617855"/>
            <a:chOff x="523377" y="5269113"/>
            <a:chExt cx="11142345" cy="617855"/>
          </a:xfrm>
        </p:grpSpPr>
        <p:sp>
          <p:nvSpPr>
            <p:cNvPr id="52" name="object 52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11036808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12051"/>
                  </a:lnTo>
                  <a:lnTo>
                    <a:pt x="7186" y="547648"/>
                  </a:lnTo>
                  <a:lnTo>
                    <a:pt x="26784" y="576718"/>
                  </a:lnTo>
                  <a:lnTo>
                    <a:pt x="55849" y="596317"/>
                  </a:lnTo>
                  <a:lnTo>
                    <a:pt x="91440" y="603504"/>
                  </a:lnTo>
                  <a:lnTo>
                    <a:pt x="11036808" y="603504"/>
                  </a:lnTo>
                  <a:lnTo>
                    <a:pt x="11072419" y="596317"/>
                  </a:lnTo>
                  <a:lnTo>
                    <a:pt x="11101482" y="576718"/>
                  </a:lnTo>
                  <a:lnTo>
                    <a:pt x="11121068" y="547648"/>
                  </a:lnTo>
                  <a:lnTo>
                    <a:pt x="11128248" y="512051"/>
                  </a:lnTo>
                  <a:lnTo>
                    <a:pt x="11128248" y="91440"/>
                  </a:lnTo>
                  <a:lnTo>
                    <a:pt x="11121068" y="55828"/>
                  </a:lnTo>
                  <a:lnTo>
                    <a:pt x="11101482" y="26765"/>
                  </a:lnTo>
                  <a:lnTo>
                    <a:pt x="11072419" y="7179"/>
                  </a:lnTo>
                  <a:lnTo>
                    <a:pt x="11036808" y="0"/>
                  </a:lnTo>
                  <a:close/>
                </a:path>
              </a:pathLst>
            </a:custGeom>
            <a:solidFill>
              <a:srgbClr val="F4F9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11036808" y="0"/>
                  </a:lnTo>
                  <a:lnTo>
                    <a:pt x="11072419" y="7179"/>
                  </a:lnTo>
                  <a:lnTo>
                    <a:pt x="11101482" y="26765"/>
                  </a:lnTo>
                  <a:lnTo>
                    <a:pt x="11121068" y="55828"/>
                  </a:lnTo>
                  <a:lnTo>
                    <a:pt x="11128248" y="91440"/>
                  </a:lnTo>
                  <a:lnTo>
                    <a:pt x="11128248" y="512051"/>
                  </a:lnTo>
                  <a:lnTo>
                    <a:pt x="11121068" y="547648"/>
                  </a:lnTo>
                  <a:lnTo>
                    <a:pt x="11101482" y="576718"/>
                  </a:lnTo>
                  <a:lnTo>
                    <a:pt x="11072419" y="596317"/>
                  </a:lnTo>
                  <a:lnTo>
                    <a:pt x="11036808" y="603504"/>
                  </a:lnTo>
                  <a:lnTo>
                    <a:pt x="91440" y="603504"/>
                  </a:lnTo>
                  <a:lnTo>
                    <a:pt x="55849" y="596317"/>
                  </a:lnTo>
                  <a:lnTo>
                    <a:pt x="26784" y="576718"/>
                  </a:lnTo>
                  <a:lnTo>
                    <a:pt x="7186" y="547648"/>
                  </a:lnTo>
                  <a:lnTo>
                    <a:pt x="0" y="512051"/>
                  </a:lnTo>
                  <a:lnTo>
                    <a:pt x="0" y="91440"/>
                  </a:lnTo>
                  <a:close/>
                </a:path>
              </a:pathLst>
            </a:custGeom>
            <a:ln w="13949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4" name="object 54"/>
          <p:cNvSpPr txBox="1"/>
          <p:nvPr/>
        </p:nvSpPr>
        <p:spPr>
          <a:xfrm>
            <a:off x="2959735" y="5485587"/>
            <a:ext cx="6240780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Technologia</a:t>
            </a:r>
            <a:r>
              <a:rPr dirty="0" sz="1450" spc="-7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nie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wdraża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zmiany.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Zmianę</a:t>
            </a:r>
            <a:r>
              <a:rPr dirty="0" sz="1450" spc="-6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wdraża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przygotowana</a:t>
            </a:r>
            <a:r>
              <a:rPr dirty="0" sz="1450" spc="-5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organizacja.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Firma</a:t>
            </a:r>
            <a:r>
              <a:rPr dirty="0" spc="-40"/>
              <a:t> </a:t>
            </a:r>
            <a:r>
              <a:rPr dirty="0"/>
              <a:t>nie</a:t>
            </a:r>
            <a:r>
              <a:rPr dirty="0" spc="-20"/>
              <a:t> </a:t>
            </a:r>
            <a:r>
              <a:rPr dirty="0"/>
              <a:t>musi</a:t>
            </a:r>
            <a:r>
              <a:rPr dirty="0" spc="-25"/>
              <a:t> </a:t>
            </a:r>
            <a:r>
              <a:rPr dirty="0"/>
              <a:t>pracować</a:t>
            </a:r>
            <a:r>
              <a:rPr dirty="0" spc="-50"/>
              <a:t> </a:t>
            </a:r>
            <a:r>
              <a:rPr dirty="0"/>
              <a:t>więcej.</a:t>
            </a:r>
            <a:r>
              <a:rPr dirty="0" spc="-55"/>
              <a:t> </a:t>
            </a:r>
            <a:r>
              <a:rPr dirty="0"/>
              <a:t>Musi</a:t>
            </a:r>
            <a:r>
              <a:rPr dirty="0" spc="-30"/>
              <a:t> </a:t>
            </a:r>
            <a:r>
              <a:rPr dirty="0"/>
              <a:t>mniej</a:t>
            </a:r>
            <a:r>
              <a:rPr dirty="0" spc="-30"/>
              <a:t> </a:t>
            </a:r>
            <a:r>
              <a:rPr dirty="0" spc="-10"/>
              <a:t>tracić</a:t>
            </a:r>
          </a:p>
          <a:p>
            <a:pPr marL="12700">
              <a:lnSpc>
                <a:spcPct val="100000"/>
              </a:lnSpc>
            </a:pPr>
            <a:r>
              <a:rPr dirty="0"/>
              <a:t>po</a:t>
            </a:r>
            <a:r>
              <a:rPr dirty="0" spc="-10"/>
              <a:t> drodze.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810507" y="943363"/>
            <a:ext cx="3855720" cy="966469"/>
            <a:chOff x="7810507" y="943363"/>
            <a:chExt cx="3855720" cy="966469"/>
          </a:xfrm>
        </p:grpSpPr>
        <p:sp>
          <p:nvSpPr>
            <p:cNvPr id="4" name="object 4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3730752" y="0"/>
                  </a:moveTo>
                  <a:lnTo>
                    <a:pt x="109727" y="0"/>
                  </a:lnTo>
                  <a:lnTo>
                    <a:pt x="67026" y="8626"/>
                  </a:lnTo>
                  <a:lnTo>
                    <a:pt x="32146" y="32146"/>
                  </a:lnTo>
                  <a:lnTo>
                    <a:pt x="8626" y="67026"/>
                  </a:lnTo>
                  <a:lnTo>
                    <a:pt x="0" y="109727"/>
                  </a:lnTo>
                  <a:lnTo>
                    <a:pt x="0" y="841248"/>
                  </a:lnTo>
                  <a:lnTo>
                    <a:pt x="8626" y="883949"/>
                  </a:lnTo>
                  <a:lnTo>
                    <a:pt x="32146" y="918829"/>
                  </a:lnTo>
                  <a:lnTo>
                    <a:pt x="67026" y="942349"/>
                  </a:lnTo>
                  <a:lnTo>
                    <a:pt x="109727" y="950976"/>
                  </a:lnTo>
                  <a:lnTo>
                    <a:pt x="3730752" y="950976"/>
                  </a:lnTo>
                  <a:lnTo>
                    <a:pt x="3773453" y="942349"/>
                  </a:lnTo>
                  <a:lnTo>
                    <a:pt x="3808333" y="918829"/>
                  </a:lnTo>
                  <a:lnTo>
                    <a:pt x="3831853" y="883949"/>
                  </a:lnTo>
                  <a:lnTo>
                    <a:pt x="3840479" y="841248"/>
                  </a:lnTo>
                  <a:lnTo>
                    <a:pt x="3840479" y="109727"/>
                  </a:lnTo>
                  <a:lnTo>
                    <a:pt x="3831853" y="67026"/>
                  </a:lnTo>
                  <a:lnTo>
                    <a:pt x="3808333" y="32146"/>
                  </a:lnTo>
                  <a:lnTo>
                    <a:pt x="3773453" y="8626"/>
                  </a:lnTo>
                  <a:lnTo>
                    <a:pt x="3730752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0" y="109727"/>
                  </a:moveTo>
                  <a:lnTo>
                    <a:pt x="8626" y="67026"/>
                  </a:lnTo>
                  <a:lnTo>
                    <a:pt x="32146" y="32146"/>
                  </a:lnTo>
                  <a:lnTo>
                    <a:pt x="67026" y="8626"/>
                  </a:lnTo>
                  <a:lnTo>
                    <a:pt x="109727" y="0"/>
                  </a:lnTo>
                  <a:lnTo>
                    <a:pt x="3730752" y="0"/>
                  </a:lnTo>
                  <a:lnTo>
                    <a:pt x="3773453" y="8626"/>
                  </a:lnTo>
                  <a:lnTo>
                    <a:pt x="3808333" y="32146"/>
                  </a:lnTo>
                  <a:lnTo>
                    <a:pt x="3831853" y="67026"/>
                  </a:lnTo>
                  <a:lnTo>
                    <a:pt x="3840479" y="109727"/>
                  </a:lnTo>
                  <a:lnTo>
                    <a:pt x="3840479" y="841248"/>
                  </a:lnTo>
                  <a:lnTo>
                    <a:pt x="3831853" y="883949"/>
                  </a:lnTo>
                  <a:lnTo>
                    <a:pt x="3808333" y="918829"/>
                  </a:lnTo>
                  <a:lnTo>
                    <a:pt x="3773453" y="942349"/>
                  </a:lnTo>
                  <a:lnTo>
                    <a:pt x="3730752" y="950976"/>
                  </a:lnTo>
                  <a:lnTo>
                    <a:pt x="109727" y="950976"/>
                  </a:lnTo>
                  <a:lnTo>
                    <a:pt x="67026" y="942349"/>
                  </a:lnTo>
                  <a:lnTo>
                    <a:pt x="32146" y="918829"/>
                  </a:lnTo>
                  <a:lnTo>
                    <a:pt x="8626" y="883949"/>
                  </a:lnTo>
                  <a:lnTo>
                    <a:pt x="0" y="841248"/>
                  </a:lnTo>
                  <a:lnTo>
                    <a:pt x="0" y="109727"/>
                  </a:lnTo>
                  <a:close/>
                </a:path>
              </a:pathLst>
            </a:custGeom>
            <a:ln w="15224">
              <a:solidFill>
                <a:srgbClr val="007D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8035290" y="1116837"/>
            <a:ext cx="2958465" cy="619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Audyt</a:t>
            </a:r>
            <a:r>
              <a:rPr dirty="0" sz="1300" spc="-3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procesów</a:t>
            </a:r>
            <a:r>
              <a:rPr dirty="0" sz="1300" spc="-2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to</a:t>
            </a:r>
            <a:r>
              <a:rPr dirty="0" sz="130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nie</a:t>
            </a:r>
            <a:r>
              <a:rPr dirty="0" sz="130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kontrola</a:t>
            </a:r>
            <a:r>
              <a:rPr dirty="0" sz="1300" spc="-2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ludzi.</a:t>
            </a:r>
            <a:r>
              <a:rPr dirty="0" sz="130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007DB8"/>
                </a:solidFill>
                <a:latin typeface="Arial"/>
                <a:cs typeface="Arial"/>
              </a:rPr>
              <a:t>To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kontrola</a:t>
            </a:r>
            <a:r>
              <a:rPr dirty="0" sz="130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przepływu</a:t>
            </a:r>
            <a:r>
              <a:rPr dirty="0" sz="1300" spc="-3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pracy,</a:t>
            </a:r>
            <a:r>
              <a:rPr dirty="0" sz="130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pieniędzy</a:t>
            </a:r>
            <a:r>
              <a:rPr dirty="0" sz="130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 spc="-50">
                <a:solidFill>
                  <a:srgbClr val="007DB8"/>
                </a:solidFill>
                <a:latin typeface="Arial"/>
                <a:cs typeface="Arial"/>
              </a:rPr>
              <a:t>i </a:t>
            </a:r>
            <a:r>
              <a:rPr dirty="0" sz="1300" spc="-10">
                <a:solidFill>
                  <a:srgbClr val="007DB8"/>
                </a:solidFill>
                <a:latin typeface="Arial"/>
                <a:cs typeface="Arial"/>
              </a:rPr>
              <a:t>informacji.</a:t>
            </a:r>
            <a:endParaRPr sz="1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27383" y="664209"/>
            <a:ext cx="13843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solidFill>
                  <a:srgbClr val="FFFFFF"/>
                </a:solidFill>
                <a:latin typeface="Arial"/>
                <a:cs typeface="Arial"/>
              </a:rPr>
              <a:t>24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7651" y="1723085"/>
            <a:ext cx="5589905" cy="6496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Audyt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procesów</a:t>
            </a:r>
            <a:r>
              <a:rPr dirty="0" sz="1200" spc="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to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sposób</a:t>
            </a:r>
            <a:r>
              <a:rPr dirty="0" sz="120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na</a:t>
            </a:r>
            <a:r>
              <a:rPr dirty="0" sz="1200" spc="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odzyskanie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czasu,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pieniędzy,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marży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120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Arial"/>
                <a:cs typeface="Arial"/>
              </a:rPr>
              <a:t>sprawczości.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Rekomendacje</a:t>
            </a:r>
            <a:r>
              <a:rPr dirty="0" sz="1500" spc="-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do</a:t>
            </a:r>
            <a:r>
              <a:rPr dirty="0" sz="1500" spc="-6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zapamiętania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24001" y="2480817"/>
            <a:ext cx="3624579" cy="817880"/>
            <a:chOff x="524001" y="2480817"/>
            <a:chExt cx="3624579" cy="817880"/>
          </a:xfrm>
        </p:grpSpPr>
        <p:sp>
          <p:nvSpPr>
            <p:cNvPr id="10" name="object 10"/>
            <p:cNvSpPr/>
            <p:nvPr/>
          </p:nvSpPr>
          <p:spPr>
            <a:xfrm>
              <a:off x="530351" y="2487167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30351" y="2487167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658367" y="2670047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658367" y="2670047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791362" y="2709798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58036" y="2623820"/>
            <a:ext cx="1786889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Nie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automatyzuj</a:t>
            </a:r>
            <a:r>
              <a:rPr dirty="0" sz="1100" spc="8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bałaganu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58036" y="2974339"/>
            <a:ext cx="243332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Najpierw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zobacz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proces,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potem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kupuj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technologię.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346194" y="2480817"/>
            <a:ext cx="3624579" cy="817880"/>
            <a:chOff x="4346194" y="2480817"/>
            <a:chExt cx="3624579" cy="817880"/>
          </a:xfrm>
        </p:grpSpPr>
        <p:sp>
          <p:nvSpPr>
            <p:cNvPr id="18" name="object 18"/>
            <p:cNvSpPr/>
            <p:nvPr/>
          </p:nvSpPr>
          <p:spPr>
            <a:xfrm>
              <a:off x="4352544" y="2487167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2"/>
                  </a:lnTo>
                  <a:lnTo>
                    <a:pt x="3520439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2"/>
                  </a:lnTo>
                  <a:lnTo>
                    <a:pt x="3611879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4352544" y="2487167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40"/>
                  </a:lnTo>
                  <a:lnTo>
                    <a:pt x="3611879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2"/>
                  </a:lnTo>
                  <a:lnTo>
                    <a:pt x="91439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4480560" y="2670047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4480560" y="2670047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4613909" y="2709798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80559" y="2623820"/>
            <a:ext cx="89852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Mierz</a:t>
            </a:r>
            <a:r>
              <a:rPr dirty="0" sz="1100" spc="5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proces</a:t>
            </a:r>
            <a:endParaRPr sz="11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80559" y="2974339"/>
            <a:ext cx="281432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Proces,</a:t>
            </a:r>
            <a:r>
              <a:rPr dirty="0" sz="850" spc="-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którego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mierzysz,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kosztuje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więcej,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niż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myślisz.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8168385" y="2480817"/>
            <a:ext cx="3624579" cy="817880"/>
            <a:chOff x="8168385" y="2480817"/>
            <a:chExt cx="3624579" cy="817880"/>
          </a:xfrm>
        </p:grpSpPr>
        <p:sp>
          <p:nvSpPr>
            <p:cNvPr id="26" name="object 26"/>
            <p:cNvSpPr/>
            <p:nvPr/>
          </p:nvSpPr>
          <p:spPr>
            <a:xfrm>
              <a:off x="8174735" y="2487167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8174735" y="2487167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8302751" y="2670047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8302751" y="2670047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/>
          <p:cNvSpPr txBox="1"/>
          <p:nvPr/>
        </p:nvSpPr>
        <p:spPr>
          <a:xfrm>
            <a:off x="8436609" y="2709798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803385" y="2623820"/>
            <a:ext cx="178435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Usuwaj</a:t>
            </a:r>
            <a:r>
              <a:rPr dirty="0" sz="1100" spc="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zbędne</a:t>
            </a:r>
            <a:r>
              <a:rPr dirty="0" sz="1100" spc="10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czynności</a:t>
            </a:r>
            <a:endParaRPr sz="11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803385" y="2974339"/>
            <a:ext cx="279908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Najtańsza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automatyzacja</a:t>
            </a:r>
            <a:r>
              <a:rPr dirty="0" sz="85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to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usunięcie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kroku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bez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wartości.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524001" y="3450082"/>
            <a:ext cx="3624579" cy="817880"/>
            <a:chOff x="524001" y="3450082"/>
            <a:chExt cx="3624579" cy="817880"/>
          </a:xfrm>
        </p:grpSpPr>
        <p:sp>
          <p:nvSpPr>
            <p:cNvPr id="34" name="object 34"/>
            <p:cNvSpPr/>
            <p:nvPr/>
          </p:nvSpPr>
          <p:spPr>
            <a:xfrm>
              <a:off x="530351" y="3456432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530351" y="3456432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658367" y="3639312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658367" y="3639312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/>
          <p:cNvSpPr txBox="1"/>
          <p:nvPr/>
        </p:nvSpPr>
        <p:spPr>
          <a:xfrm>
            <a:off x="791362" y="367931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158036" y="3603116"/>
            <a:ext cx="176974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Nie</a:t>
            </a:r>
            <a:r>
              <a:rPr dirty="0" sz="1000" spc="-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każdy</a:t>
            </a:r>
            <a:r>
              <a:rPr dirty="0" sz="1000" spc="-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wzrost</a:t>
            </a:r>
            <a:r>
              <a:rPr dirty="0" sz="1000" spc="-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7DB8"/>
                </a:solidFill>
                <a:latin typeface="Arial"/>
                <a:cs typeface="Arial"/>
              </a:rPr>
              <a:t>jest</a:t>
            </a:r>
            <a:r>
              <a:rPr dirty="0" sz="1000" spc="-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007DB8"/>
                </a:solidFill>
                <a:latin typeface="Arial"/>
                <a:cs typeface="Arial"/>
              </a:rPr>
              <a:t>zdrowy</a:t>
            </a:r>
            <a:endParaRPr sz="10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158036" y="3943858"/>
            <a:ext cx="273812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Więcej</a:t>
            </a:r>
            <a:r>
              <a:rPr dirty="0" sz="850" spc="-6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klientów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ludzi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zawsze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oznacza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więcej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zysku.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4346194" y="3450082"/>
            <a:ext cx="3624579" cy="817880"/>
            <a:chOff x="4346194" y="3450082"/>
            <a:chExt cx="3624579" cy="817880"/>
          </a:xfrm>
        </p:grpSpPr>
        <p:sp>
          <p:nvSpPr>
            <p:cNvPr id="42" name="object 42"/>
            <p:cNvSpPr/>
            <p:nvPr/>
          </p:nvSpPr>
          <p:spPr>
            <a:xfrm>
              <a:off x="4352544" y="3456432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1"/>
                  </a:lnTo>
                  <a:lnTo>
                    <a:pt x="3520439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1"/>
                  </a:lnTo>
                  <a:lnTo>
                    <a:pt x="3611879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4352544" y="3456432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39"/>
                  </a:lnTo>
                  <a:lnTo>
                    <a:pt x="3611879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1"/>
                  </a:lnTo>
                  <a:lnTo>
                    <a:pt x="91439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4480560" y="3639312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/>
            <p:cNvSpPr/>
            <p:nvPr/>
          </p:nvSpPr>
          <p:spPr>
            <a:xfrm>
              <a:off x="4480560" y="3639312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6" name="object 46"/>
          <p:cNvSpPr txBox="1"/>
          <p:nvPr/>
        </p:nvSpPr>
        <p:spPr>
          <a:xfrm>
            <a:off x="4613909" y="367931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3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980559" y="3593083"/>
            <a:ext cx="1780539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AI</a:t>
            </a:r>
            <a:r>
              <a:rPr dirty="0" sz="1100" spc="5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nie</a:t>
            </a:r>
            <a:r>
              <a:rPr dirty="0" sz="1100" spc="2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zastąpi</a:t>
            </a:r>
            <a:r>
              <a:rPr dirty="0" sz="1100" spc="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zarządzania</a:t>
            </a:r>
            <a:endParaRPr sz="11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980559" y="3943858"/>
            <a:ext cx="248793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Może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je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wzmocnić,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ale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wykona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za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firmę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decyzji.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8168385" y="3450082"/>
            <a:ext cx="3624579" cy="817880"/>
            <a:chOff x="8168385" y="3450082"/>
            <a:chExt cx="3624579" cy="817880"/>
          </a:xfrm>
        </p:grpSpPr>
        <p:sp>
          <p:nvSpPr>
            <p:cNvPr id="50" name="object 50"/>
            <p:cNvSpPr/>
            <p:nvPr/>
          </p:nvSpPr>
          <p:spPr>
            <a:xfrm>
              <a:off x="8174735" y="3456432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8174735" y="3456432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/>
            <p:cNvSpPr/>
            <p:nvPr/>
          </p:nvSpPr>
          <p:spPr>
            <a:xfrm>
              <a:off x="8302751" y="3639312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/>
            <p:cNvSpPr/>
            <p:nvPr/>
          </p:nvSpPr>
          <p:spPr>
            <a:xfrm>
              <a:off x="8302751" y="3639312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4" name="object 54"/>
          <p:cNvSpPr txBox="1"/>
          <p:nvPr/>
        </p:nvSpPr>
        <p:spPr>
          <a:xfrm>
            <a:off x="8436609" y="367931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803385" y="3593083"/>
            <a:ext cx="190627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Zacznij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od</a:t>
            </a:r>
            <a:r>
              <a:rPr dirty="0" sz="1100" spc="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jednego</a:t>
            </a:r>
            <a:r>
              <a:rPr dirty="0" sz="1100" spc="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procesu</a:t>
            </a:r>
            <a:endParaRPr sz="11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803385" y="3943858"/>
            <a:ext cx="246507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od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rewolucji.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Od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miejsca,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które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boli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najbardziej.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523377" y="5269113"/>
            <a:ext cx="11142345" cy="617855"/>
            <a:chOff x="523377" y="5269113"/>
            <a:chExt cx="11142345" cy="617855"/>
          </a:xfrm>
        </p:grpSpPr>
        <p:sp>
          <p:nvSpPr>
            <p:cNvPr id="58" name="object 58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11036808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12051"/>
                  </a:lnTo>
                  <a:lnTo>
                    <a:pt x="7186" y="547648"/>
                  </a:lnTo>
                  <a:lnTo>
                    <a:pt x="26784" y="576718"/>
                  </a:lnTo>
                  <a:lnTo>
                    <a:pt x="55849" y="596317"/>
                  </a:lnTo>
                  <a:lnTo>
                    <a:pt x="91440" y="603504"/>
                  </a:lnTo>
                  <a:lnTo>
                    <a:pt x="11036808" y="603504"/>
                  </a:lnTo>
                  <a:lnTo>
                    <a:pt x="11072419" y="596317"/>
                  </a:lnTo>
                  <a:lnTo>
                    <a:pt x="11101482" y="576718"/>
                  </a:lnTo>
                  <a:lnTo>
                    <a:pt x="11121068" y="547648"/>
                  </a:lnTo>
                  <a:lnTo>
                    <a:pt x="11128248" y="512051"/>
                  </a:lnTo>
                  <a:lnTo>
                    <a:pt x="11128248" y="91440"/>
                  </a:lnTo>
                  <a:lnTo>
                    <a:pt x="11121068" y="55828"/>
                  </a:lnTo>
                  <a:lnTo>
                    <a:pt x="11101482" y="26765"/>
                  </a:lnTo>
                  <a:lnTo>
                    <a:pt x="11072419" y="7179"/>
                  </a:lnTo>
                  <a:lnTo>
                    <a:pt x="11036808" y="0"/>
                  </a:lnTo>
                  <a:close/>
                </a:path>
              </a:pathLst>
            </a:custGeom>
            <a:solidFill>
              <a:srgbClr val="F4F9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11036808" y="0"/>
                  </a:lnTo>
                  <a:lnTo>
                    <a:pt x="11072419" y="7179"/>
                  </a:lnTo>
                  <a:lnTo>
                    <a:pt x="11101482" y="26765"/>
                  </a:lnTo>
                  <a:lnTo>
                    <a:pt x="11121068" y="55828"/>
                  </a:lnTo>
                  <a:lnTo>
                    <a:pt x="11128248" y="91440"/>
                  </a:lnTo>
                  <a:lnTo>
                    <a:pt x="11128248" y="512051"/>
                  </a:lnTo>
                  <a:lnTo>
                    <a:pt x="11121068" y="547648"/>
                  </a:lnTo>
                  <a:lnTo>
                    <a:pt x="11101482" y="576718"/>
                  </a:lnTo>
                  <a:lnTo>
                    <a:pt x="11072419" y="596317"/>
                  </a:lnTo>
                  <a:lnTo>
                    <a:pt x="11036808" y="603504"/>
                  </a:lnTo>
                  <a:lnTo>
                    <a:pt x="91440" y="603504"/>
                  </a:lnTo>
                  <a:lnTo>
                    <a:pt x="55849" y="596317"/>
                  </a:lnTo>
                  <a:lnTo>
                    <a:pt x="26784" y="576718"/>
                  </a:lnTo>
                  <a:lnTo>
                    <a:pt x="7186" y="547648"/>
                  </a:lnTo>
                  <a:lnTo>
                    <a:pt x="0" y="512051"/>
                  </a:lnTo>
                  <a:lnTo>
                    <a:pt x="0" y="91440"/>
                  </a:lnTo>
                  <a:close/>
                </a:path>
              </a:pathLst>
            </a:custGeom>
            <a:ln w="13949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0" name="object 60"/>
          <p:cNvSpPr txBox="1"/>
          <p:nvPr/>
        </p:nvSpPr>
        <p:spPr>
          <a:xfrm>
            <a:off x="2128773" y="5412435"/>
            <a:ext cx="7945755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Po</a:t>
            </a:r>
            <a:r>
              <a:rPr dirty="0" sz="1450" spc="-1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tej</a:t>
            </a:r>
            <a:r>
              <a:rPr dirty="0" sz="145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prelekcji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wystarczy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wybrać</a:t>
            </a:r>
            <a:r>
              <a:rPr dirty="0" sz="1450" spc="-1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jeden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proces,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zobaczyć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go</a:t>
            </a:r>
            <a:r>
              <a:rPr dirty="0" sz="1450" spc="-1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</a:t>
            </a:r>
            <a:r>
              <a:rPr dirty="0" sz="145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całości,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uprościć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i</a:t>
            </a:r>
            <a:r>
              <a:rPr dirty="0" sz="145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zmierzyć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efekt.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871340" y="1391869"/>
            <a:ext cx="4448810" cy="940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4445">
              <a:lnSpc>
                <a:spcPct val="100000"/>
              </a:lnSpc>
              <a:spcBef>
                <a:spcPts val="100"/>
              </a:spcBef>
            </a:pPr>
            <a:r>
              <a:rPr dirty="0" sz="3000">
                <a:solidFill>
                  <a:srgbClr val="007BB5"/>
                </a:solidFill>
              </a:rPr>
              <a:t>Dziękuję</a:t>
            </a:r>
            <a:r>
              <a:rPr dirty="0" sz="3000" spc="-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za </a:t>
            </a:r>
            <a:r>
              <a:rPr dirty="0" sz="3000" spc="-10">
                <a:solidFill>
                  <a:srgbClr val="007BB5"/>
                </a:solidFill>
              </a:rPr>
              <a:t>uwagę</a:t>
            </a:r>
            <a:endParaRPr sz="3000"/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3000">
                <a:solidFill>
                  <a:srgbClr val="007BB5"/>
                </a:solidFill>
              </a:rPr>
              <a:t>i</a:t>
            </a:r>
            <a:r>
              <a:rPr dirty="0" sz="3000" spc="-2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zapraszam</a:t>
            </a:r>
            <a:r>
              <a:rPr dirty="0" sz="3000" spc="-6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do</a:t>
            </a:r>
            <a:r>
              <a:rPr dirty="0" sz="3000" spc="-20">
                <a:solidFill>
                  <a:srgbClr val="007BB5"/>
                </a:solidFill>
              </a:rPr>
              <a:t> </a:t>
            </a:r>
            <a:r>
              <a:rPr dirty="0" sz="3000" spc="-10">
                <a:solidFill>
                  <a:srgbClr val="007BB5"/>
                </a:solidFill>
              </a:rPr>
              <a:t>kontaktu</a:t>
            </a:r>
            <a:endParaRPr sz="3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98164" y="2518295"/>
            <a:ext cx="6111494" cy="31384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714491" y="1051051"/>
            <a:ext cx="3156585" cy="42227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600">
                <a:solidFill>
                  <a:srgbClr val="007BB5"/>
                </a:solidFill>
              </a:rPr>
              <a:t>Tomasz</a:t>
            </a:r>
            <a:r>
              <a:rPr dirty="0" sz="2600" spc="-5">
                <a:solidFill>
                  <a:srgbClr val="007BB5"/>
                </a:solidFill>
              </a:rPr>
              <a:t> </a:t>
            </a:r>
            <a:r>
              <a:rPr dirty="0" sz="2600" spc="-10">
                <a:solidFill>
                  <a:srgbClr val="007BB5"/>
                </a:solidFill>
              </a:rPr>
              <a:t>Jastrzębski</a:t>
            </a:r>
            <a:endParaRPr sz="26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5300"/>
              </a:lnSpc>
              <a:spcBef>
                <a:spcPts val="100"/>
              </a:spcBef>
            </a:pPr>
            <a:r>
              <a:rPr dirty="0"/>
              <a:t>praktyk</a:t>
            </a:r>
            <a:r>
              <a:rPr dirty="0" spc="-45"/>
              <a:t> </a:t>
            </a:r>
            <a:r>
              <a:rPr dirty="0"/>
              <a:t>transformacji</a:t>
            </a:r>
            <a:r>
              <a:rPr dirty="0" spc="-45"/>
              <a:t> </a:t>
            </a:r>
            <a:r>
              <a:rPr dirty="0"/>
              <a:t>biznesowej</a:t>
            </a:r>
            <a:r>
              <a:rPr dirty="0" spc="-20"/>
              <a:t> </a:t>
            </a:r>
            <a:r>
              <a:rPr dirty="0"/>
              <a:t>z</a:t>
            </a:r>
            <a:r>
              <a:rPr dirty="0" spc="-30"/>
              <a:t> </a:t>
            </a:r>
            <a:r>
              <a:rPr dirty="0"/>
              <a:t>ponad</a:t>
            </a:r>
            <a:r>
              <a:rPr dirty="0" spc="-40"/>
              <a:t> </a:t>
            </a:r>
            <a:r>
              <a:rPr dirty="0" spc="-10"/>
              <a:t>20-</a:t>
            </a:r>
            <a:r>
              <a:rPr dirty="0"/>
              <a:t>letnim</a:t>
            </a:r>
            <a:r>
              <a:rPr dirty="0" spc="-40"/>
              <a:t> </a:t>
            </a:r>
            <a:r>
              <a:rPr dirty="0" spc="-10"/>
              <a:t>doświadczeniem</a:t>
            </a:r>
            <a:r>
              <a:rPr dirty="0" spc="-35"/>
              <a:t> </a:t>
            </a:r>
            <a:r>
              <a:rPr dirty="0" spc="-50"/>
              <a:t>w </a:t>
            </a:r>
            <a:r>
              <a:rPr dirty="0"/>
              <a:t>analizie,</a:t>
            </a:r>
            <a:r>
              <a:rPr dirty="0" spc="-70"/>
              <a:t> </a:t>
            </a:r>
            <a:r>
              <a:rPr dirty="0"/>
              <a:t>optymalizacji</a:t>
            </a:r>
            <a:r>
              <a:rPr dirty="0" spc="-50"/>
              <a:t> </a:t>
            </a:r>
            <a:r>
              <a:rPr dirty="0"/>
              <a:t>i</a:t>
            </a:r>
            <a:r>
              <a:rPr dirty="0" spc="-55"/>
              <a:t> </a:t>
            </a:r>
            <a:r>
              <a:rPr dirty="0"/>
              <a:t>cyfryzacji</a:t>
            </a:r>
            <a:r>
              <a:rPr dirty="0" spc="-40"/>
              <a:t> </a:t>
            </a:r>
            <a:r>
              <a:rPr dirty="0" spc="-10"/>
              <a:t>procesów.</a:t>
            </a:r>
          </a:p>
          <a:p>
            <a:pPr marL="12700" marR="360680">
              <a:lnSpc>
                <a:spcPct val="114999"/>
              </a:lnSpc>
              <a:spcBef>
                <a:spcPts val="1195"/>
              </a:spcBef>
            </a:pPr>
            <a:r>
              <a:rPr dirty="0"/>
              <a:t>Wspiera</a:t>
            </a:r>
            <a:r>
              <a:rPr dirty="0" spc="-80"/>
              <a:t> </a:t>
            </a:r>
            <a:r>
              <a:rPr dirty="0"/>
              <a:t>organizacje</a:t>
            </a:r>
            <a:r>
              <a:rPr dirty="0" spc="-55"/>
              <a:t> </a:t>
            </a:r>
            <a:r>
              <a:rPr dirty="0"/>
              <a:t>w</a:t>
            </a:r>
            <a:r>
              <a:rPr dirty="0" spc="-40"/>
              <a:t> </a:t>
            </a:r>
            <a:r>
              <a:rPr dirty="0"/>
              <a:t>usprawnianiu</a:t>
            </a:r>
            <a:r>
              <a:rPr dirty="0" spc="-35"/>
              <a:t> </a:t>
            </a:r>
            <a:r>
              <a:rPr dirty="0"/>
              <a:t>sposobu</a:t>
            </a:r>
            <a:r>
              <a:rPr dirty="0" spc="-65"/>
              <a:t> </a:t>
            </a:r>
            <a:r>
              <a:rPr dirty="0"/>
              <a:t>działania:</a:t>
            </a:r>
            <a:r>
              <a:rPr dirty="0" spc="-60"/>
              <a:t> </a:t>
            </a:r>
            <a:r>
              <a:rPr dirty="0"/>
              <a:t>od</a:t>
            </a:r>
            <a:r>
              <a:rPr dirty="0" spc="-45"/>
              <a:t> </a:t>
            </a:r>
            <a:r>
              <a:rPr dirty="0" spc="-10"/>
              <a:t>audytu </a:t>
            </a:r>
            <a:r>
              <a:rPr dirty="0"/>
              <a:t>procesów,</a:t>
            </a:r>
            <a:r>
              <a:rPr dirty="0" spc="-70"/>
              <a:t> </a:t>
            </a:r>
            <a:r>
              <a:rPr dirty="0"/>
              <a:t>przez</a:t>
            </a:r>
            <a:r>
              <a:rPr dirty="0" spc="-65"/>
              <a:t> </a:t>
            </a:r>
            <a:r>
              <a:rPr dirty="0"/>
              <a:t>projektowanie</a:t>
            </a:r>
            <a:r>
              <a:rPr dirty="0" spc="-50"/>
              <a:t> </a:t>
            </a:r>
            <a:r>
              <a:rPr dirty="0"/>
              <a:t>zmian,</a:t>
            </a:r>
            <a:r>
              <a:rPr dirty="0" spc="-65"/>
              <a:t> </a:t>
            </a:r>
            <a:r>
              <a:rPr dirty="0"/>
              <a:t>po</a:t>
            </a:r>
            <a:r>
              <a:rPr dirty="0" spc="-55"/>
              <a:t> </a:t>
            </a:r>
            <a:r>
              <a:rPr dirty="0"/>
              <a:t>wdrażanie</a:t>
            </a:r>
            <a:r>
              <a:rPr dirty="0" spc="-35"/>
              <a:t> </a:t>
            </a:r>
            <a:r>
              <a:rPr dirty="0" spc="-10"/>
              <a:t>technologii, </a:t>
            </a:r>
            <a:r>
              <a:rPr dirty="0"/>
              <a:t>automatyzacji</a:t>
            </a:r>
            <a:r>
              <a:rPr dirty="0" spc="-60"/>
              <a:t> </a:t>
            </a:r>
            <a:r>
              <a:rPr dirty="0"/>
              <a:t>i</a:t>
            </a:r>
            <a:r>
              <a:rPr dirty="0" spc="-40"/>
              <a:t> </a:t>
            </a:r>
            <a:r>
              <a:rPr dirty="0" spc="-25"/>
              <a:t>AI.</a:t>
            </a:r>
          </a:p>
          <a:p>
            <a:pPr marL="12700" marR="825500">
              <a:lnSpc>
                <a:spcPct val="114900"/>
              </a:lnSpc>
              <a:spcBef>
                <a:spcPts val="1210"/>
              </a:spcBef>
            </a:pPr>
            <a:r>
              <a:rPr dirty="0"/>
              <a:t>Reprezentuje</a:t>
            </a:r>
            <a:r>
              <a:rPr dirty="0" spc="-70"/>
              <a:t> </a:t>
            </a:r>
            <a:r>
              <a:rPr dirty="0"/>
              <a:t>BestPractice.pl</a:t>
            </a:r>
            <a:r>
              <a:rPr dirty="0" spc="-55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firmę</a:t>
            </a:r>
            <a:r>
              <a:rPr dirty="0" spc="-35"/>
              <a:t> </a:t>
            </a:r>
            <a:r>
              <a:rPr dirty="0"/>
              <a:t>doradczą,</a:t>
            </a:r>
            <a:r>
              <a:rPr dirty="0" spc="-80"/>
              <a:t> </a:t>
            </a:r>
            <a:r>
              <a:rPr dirty="0"/>
              <a:t>która</a:t>
            </a:r>
            <a:r>
              <a:rPr dirty="0" spc="-50"/>
              <a:t> </a:t>
            </a:r>
            <a:r>
              <a:rPr dirty="0" spc="-10"/>
              <a:t>pomaga </a:t>
            </a:r>
            <a:r>
              <a:rPr dirty="0"/>
              <a:t>organizacjom</a:t>
            </a:r>
            <a:r>
              <a:rPr dirty="0" spc="-75"/>
              <a:t> </a:t>
            </a:r>
            <a:r>
              <a:rPr dirty="0" spc="-10"/>
              <a:t>optymalizować</a:t>
            </a:r>
            <a:r>
              <a:rPr dirty="0" spc="-20"/>
              <a:t> </a:t>
            </a:r>
            <a:r>
              <a:rPr dirty="0"/>
              <a:t>procesy,</a:t>
            </a:r>
            <a:r>
              <a:rPr dirty="0" spc="-45"/>
              <a:t> </a:t>
            </a:r>
            <a:r>
              <a:rPr dirty="0"/>
              <a:t>wdrażać</a:t>
            </a:r>
            <a:r>
              <a:rPr dirty="0" spc="-30"/>
              <a:t> </a:t>
            </a:r>
            <a:r>
              <a:rPr dirty="0" spc="-10"/>
              <a:t>nowoczesne </a:t>
            </a:r>
            <a:r>
              <a:rPr dirty="0"/>
              <a:t>technologie</a:t>
            </a:r>
            <a:r>
              <a:rPr dirty="0" spc="-70"/>
              <a:t> </a:t>
            </a:r>
            <a:r>
              <a:rPr dirty="0"/>
              <a:t>i</a:t>
            </a:r>
            <a:r>
              <a:rPr dirty="0" spc="-30"/>
              <a:t> </a:t>
            </a:r>
            <a:r>
              <a:rPr dirty="0"/>
              <a:t>rozwijać</a:t>
            </a:r>
            <a:r>
              <a:rPr dirty="0" spc="-30"/>
              <a:t> </a:t>
            </a:r>
            <a:r>
              <a:rPr dirty="0"/>
              <a:t>zespoły,</a:t>
            </a:r>
            <a:r>
              <a:rPr dirty="0" spc="-45"/>
              <a:t> </a:t>
            </a:r>
            <a:r>
              <a:rPr dirty="0"/>
              <a:t>aby</a:t>
            </a:r>
            <a:r>
              <a:rPr dirty="0" spc="-50"/>
              <a:t> </a:t>
            </a:r>
            <a:r>
              <a:rPr dirty="0"/>
              <a:t>zwiększać</a:t>
            </a:r>
            <a:r>
              <a:rPr dirty="0" spc="-40"/>
              <a:t> </a:t>
            </a:r>
            <a:r>
              <a:rPr dirty="0"/>
              <a:t>skuteczność</a:t>
            </a:r>
            <a:r>
              <a:rPr dirty="0" spc="-70"/>
              <a:t> </a:t>
            </a:r>
            <a:r>
              <a:rPr dirty="0" spc="-50"/>
              <a:t>i </a:t>
            </a:r>
            <a:r>
              <a:rPr dirty="0"/>
              <a:t>konkurencyjność</a:t>
            </a:r>
            <a:r>
              <a:rPr dirty="0" spc="-75"/>
              <a:t> </a:t>
            </a:r>
            <a:r>
              <a:rPr dirty="0" spc="-10"/>
              <a:t>działania.</a:t>
            </a:r>
          </a:p>
          <a:p>
            <a:pPr marL="12700">
              <a:lnSpc>
                <a:spcPct val="100000"/>
              </a:lnSpc>
              <a:spcBef>
                <a:spcPts val="1480"/>
              </a:spcBef>
            </a:pPr>
            <a:r>
              <a:rPr dirty="0" sz="1900" b="1">
                <a:latin typeface="Arial"/>
                <a:cs typeface="Arial"/>
              </a:rPr>
              <a:t>Nasza</a:t>
            </a:r>
            <a:r>
              <a:rPr dirty="0" sz="1900" spc="-45" b="1">
                <a:latin typeface="Arial"/>
                <a:cs typeface="Arial"/>
              </a:rPr>
              <a:t> </a:t>
            </a:r>
            <a:r>
              <a:rPr dirty="0" sz="1900" spc="-10" b="1">
                <a:latin typeface="Arial"/>
                <a:cs typeface="Arial"/>
              </a:rPr>
              <a:t>zasada:</a:t>
            </a:r>
            <a:endParaRPr sz="1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/>
              <a:t>Najpierw</a:t>
            </a:r>
            <a:r>
              <a:rPr dirty="0" spc="-45"/>
              <a:t> </a:t>
            </a:r>
            <a:r>
              <a:rPr dirty="0"/>
              <a:t>diagnoza.</a:t>
            </a:r>
            <a:r>
              <a:rPr dirty="0" spc="-65"/>
              <a:t> </a:t>
            </a:r>
            <a:r>
              <a:rPr dirty="0"/>
              <a:t>Potem</a:t>
            </a:r>
            <a:r>
              <a:rPr dirty="0" spc="-50"/>
              <a:t> </a:t>
            </a:r>
            <a:r>
              <a:rPr dirty="0"/>
              <a:t>optymalizacja.</a:t>
            </a:r>
            <a:r>
              <a:rPr dirty="0" spc="-60"/>
              <a:t> </a:t>
            </a:r>
            <a:r>
              <a:rPr dirty="0"/>
              <a:t>Na</a:t>
            </a:r>
            <a:r>
              <a:rPr dirty="0" spc="-40"/>
              <a:t> </a:t>
            </a:r>
            <a:r>
              <a:rPr dirty="0"/>
              <a:t>końcu</a:t>
            </a:r>
            <a:r>
              <a:rPr dirty="0" spc="-55"/>
              <a:t> </a:t>
            </a:r>
            <a:r>
              <a:rPr dirty="0" spc="-10"/>
              <a:t>technologia.</a:t>
            </a:r>
          </a:p>
        </p:txBody>
      </p:sp>
      <p:pic>
        <p:nvPicPr>
          <p:cNvPr id="4" name="object 4" descr="TomekJ_PP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1828" y="1028191"/>
            <a:ext cx="4917186" cy="45332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524125" y="2357373"/>
            <a:ext cx="7202805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>
                <a:solidFill>
                  <a:srgbClr val="007BB5"/>
                </a:solidFill>
              </a:rPr>
              <a:t>Gdzie</a:t>
            </a:r>
            <a:r>
              <a:rPr dirty="0" sz="3000" spc="-6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uciekają</a:t>
            </a:r>
            <a:r>
              <a:rPr dirty="0" sz="3000" spc="-8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czas,</a:t>
            </a:r>
            <a:r>
              <a:rPr dirty="0" sz="3000" spc="-8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pieniądze</a:t>
            </a:r>
            <a:r>
              <a:rPr dirty="0" sz="3000" spc="-55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i</a:t>
            </a:r>
            <a:r>
              <a:rPr dirty="0" sz="3000" spc="-65">
                <a:solidFill>
                  <a:srgbClr val="007BB5"/>
                </a:solidFill>
              </a:rPr>
              <a:t> </a:t>
            </a:r>
            <a:r>
              <a:rPr dirty="0" sz="3000" spc="-10">
                <a:solidFill>
                  <a:srgbClr val="007BB5"/>
                </a:solidFill>
              </a:rPr>
              <a:t>marża?</a:t>
            </a:r>
            <a:endParaRPr sz="3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988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/>
              <a:t>Gdzie</a:t>
            </a:r>
            <a:r>
              <a:rPr dirty="0" sz="2500" spc="-70"/>
              <a:t> </a:t>
            </a:r>
            <a:r>
              <a:rPr dirty="0" sz="2500"/>
              <a:t>naprawdę</a:t>
            </a:r>
            <a:r>
              <a:rPr dirty="0" sz="2500" spc="-100"/>
              <a:t> </a:t>
            </a:r>
            <a:r>
              <a:rPr dirty="0" sz="2500"/>
              <a:t>uciekają</a:t>
            </a:r>
            <a:r>
              <a:rPr dirty="0" sz="2500" spc="-90"/>
              <a:t> </a:t>
            </a:r>
            <a:r>
              <a:rPr dirty="0" sz="2500"/>
              <a:t>pieniądze</a:t>
            </a:r>
            <a:r>
              <a:rPr dirty="0" sz="2500" spc="-70"/>
              <a:t> </a:t>
            </a:r>
            <a:r>
              <a:rPr dirty="0" sz="2500"/>
              <a:t>w</a:t>
            </a:r>
            <a:r>
              <a:rPr dirty="0" sz="2500" spc="-70"/>
              <a:t> </a:t>
            </a:r>
            <a:r>
              <a:rPr dirty="0" sz="2500" spc="-20"/>
              <a:t>MŚP?</a:t>
            </a:r>
            <a:endParaRPr sz="2500"/>
          </a:p>
        </p:txBody>
      </p:sp>
      <p:grpSp>
        <p:nvGrpSpPr>
          <p:cNvPr id="3" name="object 3"/>
          <p:cNvGrpSpPr/>
          <p:nvPr/>
        </p:nvGrpSpPr>
        <p:grpSpPr>
          <a:xfrm>
            <a:off x="7810507" y="943363"/>
            <a:ext cx="3855720" cy="966469"/>
            <a:chOff x="7810507" y="943363"/>
            <a:chExt cx="3855720" cy="966469"/>
          </a:xfrm>
        </p:grpSpPr>
        <p:sp>
          <p:nvSpPr>
            <p:cNvPr id="4" name="object 4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3730752" y="0"/>
                  </a:moveTo>
                  <a:lnTo>
                    <a:pt x="109727" y="0"/>
                  </a:lnTo>
                  <a:lnTo>
                    <a:pt x="67026" y="8626"/>
                  </a:lnTo>
                  <a:lnTo>
                    <a:pt x="32146" y="32146"/>
                  </a:lnTo>
                  <a:lnTo>
                    <a:pt x="8626" y="67026"/>
                  </a:lnTo>
                  <a:lnTo>
                    <a:pt x="0" y="109727"/>
                  </a:lnTo>
                  <a:lnTo>
                    <a:pt x="0" y="841248"/>
                  </a:lnTo>
                  <a:lnTo>
                    <a:pt x="8626" y="883949"/>
                  </a:lnTo>
                  <a:lnTo>
                    <a:pt x="32146" y="918829"/>
                  </a:lnTo>
                  <a:lnTo>
                    <a:pt x="67026" y="942349"/>
                  </a:lnTo>
                  <a:lnTo>
                    <a:pt x="109727" y="950976"/>
                  </a:lnTo>
                  <a:lnTo>
                    <a:pt x="3730752" y="950976"/>
                  </a:lnTo>
                  <a:lnTo>
                    <a:pt x="3773453" y="942349"/>
                  </a:lnTo>
                  <a:lnTo>
                    <a:pt x="3808333" y="918829"/>
                  </a:lnTo>
                  <a:lnTo>
                    <a:pt x="3831853" y="883949"/>
                  </a:lnTo>
                  <a:lnTo>
                    <a:pt x="3840479" y="841248"/>
                  </a:lnTo>
                  <a:lnTo>
                    <a:pt x="3840479" y="109727"/>
                  </a:lnTo>
                  <a:lnTo>
                    <a:pt x="3831853" y="67026"/>
                  </a:lnTo>
                  <a:lnTo>
                    <a:pt x="3808333" y="32146"/>
                  </a:lnTo>
                  <a:lnTo>
                    <a:pt x="3773453" y="8626"/>
                  </a:lnTo>
                  <a:lnTo>
                    <a:pt x="3730752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0" y="109727"/>
                  </a:moveTo>
                  <a:lnTo>
                    <a:pt x="8626" y="67026"/>
                  </a:lnTo>
                  <a:lnTo>
                    <a:pt x="32146" y="32146"/>
                  </a:lnTo>
                  <a:lnTo>
                    <a:pt x="67026" y="8626"/>
                  </a:lnTo>
                  <a:lnTo>
                    <a:pt x="109727" y="0"/>
                  </a:lnTo>
                  <a:lnTo>
                    <a:pt x="3730752" y="0"/>
                  </a:lnTo>
                  <a:lnTo>
                    <a:pt x="3773453" y="8626"/>
                  </a:lnTo>
                  <a:lnTo>
                    <a:pt x="3808333" y="32146"/>
                  </a:lnTo>
                  <a:lnTo>
                    <a:pt x="3831853" y="67026"/>
                  </a:lnTo>
                  <a:lnTo>
                    <a:pt x="3840479" y="109727"/>
                  </a:lnTo>
                  <a:lnTo>
                    <a:pt x="3840479" y="841248"/>
                  </a:lnTo>
                  <a:lnTo>
                    <a:pt x="3831853" y="883949"/>
                  </a:lnTo>
                  <a:lnTo>
                    <a:pt x="3808333" y="918829"/>
                  </a:lnTo>
                  <a:lnTo>
                    <a:pt x="3773453" y="942349"/>
                  </a:lnTo>
                  <a:lnTo>
                    <a:pt x="3730752" y="950976"/>
                  </a:lnTo>
                  <a:lnTo>
                    <a:pt x="109727" y="950976"/>
                  </a:lnTo>
                  <a:lnTo>
                    <a:pt x="67026" y="942349"/>
                  </a:lnTo>
                  <a:lnTo>
                    <a:pt x="32146" y="918829"/>
                  </a:lnTo>
                  <a:lnTo>
                    <a:pt x="8626" y="883949"/>
                  </a:lnTo>
                  <a:lnTo>
                    <a:pt x="0" y="841248"/>
                  </a:lnTo>
                  <a:lnTo>
                    <a:pt x="0" y="109727"/>
                  </a:lnTo>
                  <a:close/>
                </a:path>
              </a:pathLst>
            </a:custGeom>
            <a:ln w="15224">
              <a:solidFill>
                <a:srgbClr val="007D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8035290" y="1177797"/>
            <a:ext cx="3259454" cy="497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Firma</a:t>
            </a:r>
            <a:r>
              <a:rPr dirty="0" sz="155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nie</a:t>
            </a:r>
            <a:r>
              <a:rPr dirty="0" sz="155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zawsze</a:t>
            </a:r>
            <a:r>
              <a:rPr dirty="0" sz="1550" spc="-3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traci</a:t>
            </a:r>
            <a:r>
              <a:rPr dirty="0" sz="1550" spc="-5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na</a:t>
            </a:r>
            <a:r>
              <a:rPr dirty="0" sz="155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sprzedaży.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Często</a:t>
            </a:r>
            <a:r>
              <a:rPr dirty="0" sz="1550" spc="-6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traci</a:t>
            </a:r>
            <a:r>
              <a:rPr dirty="0" sz="1550" spc="-5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w</a:t>
            </a:r>
            <a:r>
              <a:rPr dirty="0" sz="155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sposobie</a:t>
            </a:r>
            <a:r>
              <a:rPr dirty="0" sz="1550" spc="-6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działania.</a:t>
            </a:r>
            <a:endParaRPr sz="15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27383" y="664209"/>
            <a:ext cx="13843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solidFill>
                  <a:srgbClr val="FFFFFF"/>
                </a:solidFill>
                <a:latin typeface="Arial"/>
                <a:cs typeface="Arial"/>
              </a:rPr>
              <a:t>02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7651" y="1723085"/>
            <a:ext cx="6362700" cy="6496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Ukryte</a:t>
            </a:r>
            <a:r>
              <a:rPr dirty="0" sz="120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straty</a:t>
            </a:r>
            <a:r>
              <a:rPr dirty="0" sz="1200" spc="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1200" spc="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powstają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w</a:t>
            </a:r>
            <a:r>
              <a:rPr dirty="0" sz="1200" spc="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jednym</a:t>
            </a:r>
            <a:r>
              <a:rPr dirty="0" sz="120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miejscu</a:t>
            </a:r>
            <a:r>
              <a:rPr dirty="0" sz="1200" spc="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-</a:t>
            </a:r>
            <a:r>
              <a:rPr dirty="0" sz="120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pojawiają</a:t>
            </a:r>
            <a:r>
              <a:rPr dirty="0" sz="1200" spc="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się</a:t>
            </a:r>
            <a:r>
              <a:rPr dirty="0" sz="120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w</a:t>
            </a:r>
            <a:r>
              <a:rPr dirty="0" sz="1200" spc="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codziennym</a:t>
            </a:r>
            <a:r>
              <a:rPr dirty="0" sz="120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przepływie</a:t>
            </a:r>
            <a:r>
              <a:rPr dirty="0" sz="1200" spc="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Arial"/>
                <a:cs typeface="Arial"/>
              </a:rPr>
              <a:t>pracy.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Mapa</a:t>
            </a:r>
            <a:r>
              <a:rPr dirty="0" sz="1500" spc="-3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„wycieków”</a:t>
            </a:r>
            <a:r>
              <a:rPr dirty="0" sz="1500" spc="-6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w</a:t>
            </a:r>
            <a:r>
              <a:rPr dirty="0" sz="1500" spc="-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procesach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24001" y="2499105"/>
            <a:ext cx="3624579" cy="817880"/>
            <a:chOff x="524001" y="2499105"/>
            <a:chExt cx="3624579" cy="817880"/>
          </a:xfrm>
        </p:grpSpPr>
        <p:sp>
          <p:nvSpPr>
            <p:cNvPr id="10" name="object 10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791362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58036" y="2642108"/>
            <a:ext cx="1799589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Ręczne</a:t>
            </a:r>
            <a:r>
              <a:rPr dirty="0" sz="1100" spc="5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przepisywanie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Mail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→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Excel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→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CRM/ERP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→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raport.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Te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same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dane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wpisywane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kilka</a:t>
            </a:r>
            <a:r>
              <a:rPr dirty="0" sz="850" spc="-5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razy.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4346194" y="2499105"/>
            <a:ext cx="3624579" cy="817880"/>
            <a:chOff x="4346194" y="2499105"/>
            <a:chExt cx="3624579" cy="817880"/>
          </a:xfrm>
        </p:grpSpPr>
        <p:sp>
          <p:nvSpPr>
            <p:cNvPr id="17" name="object 17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2"/>
                  </a:lnTo>
                  <a:lnTo>
                    <a:pt x="3520439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2"/>
                  </a:lnTo>
                  <a:lnTo>
                    <a:pt x="3611879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40"/>
                  </a:lnTo>
                  <a:lnTo>
                    <a:pt x="3611879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2"/>
                  </a:lnTo>
                  <a:lnTo>
                    <a:pt x="91439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46139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80559" y="2642108"/>
            <a:ext cx="262509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Oczekiwanie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i</a:t>
            </a:r>
            <a:r>
              <a:rPr dirty="0" sz="1100" spc="8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opóźnienia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Proces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czeka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na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dane,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akceptację,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decyzję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albo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jedną osobę.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8168385" y="2499105"/>
            <a:ext cx="3624579" cy="817880"/>
            <a:chOff x="8168385" y="2499105"/>
            <a:chExt cx="3624579" cy="817880"/>
          </a:xfrm>
        </p:grpSpPr>
        <p:sp>
          <p:nvSpPr>
            <p:cNvPr id="24" name="object 24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/>
          <p:cNvSpPr txBox="1"/>
          <p:nvPr/>
        </p:nvSpPr>
        <p:spPr>
          <a:xfrm>
            <a:off x="84366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803385" y="2642108"/>
            <a:ext cx="243332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Poprawianie</a:t>
            </a:r>
            <a:r>
              <a:rPr dirty="0" sz="1100" spc="10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błędów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Zespół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naprawia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skutki</a:t>
            </a:r>
            <a:r>
              <a:rPr dirty="0" sz="850" spc="-6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zamiast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usuwać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przyczyny problemów.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524001" y="3468370"/>
            <a:ext cx="3624579" cy="817880"/>
            <a:chOff x="524001" y="3468370"/>
            <a:chExt cx="3624579" cy="817880"/>
          </a:xfrm>
        </p:grpSpPr>
        <p:sp>
          <p:nvSpPr>
            <p:cNvPr id="31" name="object 31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/>
          <p:cNvSpPr txBox="1"/>
          <p:nvPr/>
        </p:nvSpPr>
        <p:spPr>
          <a:xfrm>
            <a:off x="791362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158036" y="3611371"/>
            <a:ext cx="2651125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Brak</a:t>
            </a:r>
            <a:r>
              <a:rPr dirty="0" sz="1100" spc="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właściciela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wiadomo,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kto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odpowiada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 za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wynik,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decyzję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status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sprawy.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4346194" y="3468370"/>
            <a:ext cx="3624579" cy="817880"/>
            <a:chOff x="4346194" y="3468370"/>
            <a:chExt cx="3624579" cy="817880"/>
          </a:xfrm>
        </p:grpSpPr>
        <p:sp>
          <p:nvSpPr>
            <p:cNvPr id="38" name="object 38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1"/>
                  </a:lnTo>
                  <a:lnTo>
                    <a:pt x="3520439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1"/>
                  </a:lnTo>
                  <a:lnTo>
                    <a:pt x="3611879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39"/>
                  </a:lnTo>
                  <a:lnTo>
                    <a:pt x="3611879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1"/>
                  </a:lnTo>
                  <a:lnTo>
                    <a:pt x="91439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2" name="object 42"/>
          <p:cNvSpPr txBox="1"/>
          <p:nvPr/>
        </p:nvSpPr>
        <p:spPr>
          <a:xfrm>
            <a:off x="46139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3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980559" y="3611371"/>
            <a:ext cx="256921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Chaos</a:t>
            </a:r>
            <a:r>
              <a:rPr dirty="0" sz="1100" spc="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komunikacyjny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Ustalenia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są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mailach,</a:t>
            </a:r>
            <a:r>
              <a:rPr dirty="0" sz="850" spc="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telefonach,</a:t>
            </a:r>
            <a:r>
              <a:rPr dirty="0" sz="85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komunikatorach</a:t>
            </a:r>
            <a:r>
              <a:rPr dirty="0" sz="850" spc="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50">
                <a:solidFill>
                  <a:srgbClr val="545454"/>
                </a:solidFill>
                <a:latin typeface="Arial"/>
                <a:cs typeface="Arial"/>
              </a:rPr>
              <a:t>i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arkuszach.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8168385" y="3468370"/>
            <a:ext cx="3624579" cy="817880"/>
            <a:chOff x="8168385" y="3468370"/>
            <a:chExt cx="3624579" cy="817880"/>
          </a:xfrm>
        </p:grpSpPr>
        <p:sp>
          <p:nvSpPr>
            <p:cNvPr id="45" name="object 45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9" name="object 49"/>
          <p:cNvSpPr txBox="1"/>
          <p:nvPr/>
        </p:nvSpPr>
        <p:spPr>
          <a:xfrm>
            <a:off x="84366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8803385" y="3611371"/>
            <a:ext cx="2381885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Brak</a:t>
            </a:r>
            <a:r>
              <a:rPr dirty="0" sz="1100" spc="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25" b="1">
                <a:solidFill>
                  <a:srgbClr val="007DB8"/>
                </a:solidFill>
                <a:latin typeface="Arial"/>
                <a:cs typeface="Arial"/>
              </a:rPr>
              <a:t>KPI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Firma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działa,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ale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wie,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ile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proces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kosztuje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czy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poprawnie</a:t>
            </a:r>
            <a:r>
              <a:rPr dirty="0" sz="850" spc="-6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działa.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523377" y="5269113"/>
            <a:ext cx="11142345" cy="617855"/>
            <a:chOff x="523377" y="5269113"/>
            <a:chExt cx="11142345" cy="617855"/>
          </a:xfrm>
        </p:grpSpPr>
        <p:sp>
          <p:nvSpPr>
            <p:cNvPr id="52" name="object 52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11036808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12051"/>
                  </a:lnTo>
                  <a:lnTo>
                    <a:pt x="7186" y="547648"/>
                  </a:lnTo>
                  <a:lnTo>
                    <a:pt x="26784" y="576718"/>
                  </a:lnTo>
                  <a:lnTo>
                    <a:pt x="55849" y="596317"/>
                  </a:lnTo>
                  <a:lnTo>
                    <a:pt x="91440" y="603504"/>
                  </a:lnTo>
                  <a:lnTo>
                    <a:pt x="11036808" y="603504"/>
                  </a:lnTo>
                  <a:lnTo>
                    <a:pt x="11072419" y="596317"/>
                  </a:lnTo>
                  <a:lnTo>
                    <a:pt x="11101482" y="576718"/>
                  </a:lnTo>
                  <a:lnTo>
                    <a:pt x="11121068" y="547648"/>
                  </a:lnTo>
                  <a:lnTo>
                    <a:pt x="11128248" y="512051"/>
                  </a:lnTo>
                  <a:lnTo>
                    <a:pt x="11128248" y="91440"/>
                  </a:lnTo>
                  <a:lnTo>
                    <a:pt x="11121068" y="55828"/>
                  </a:lnTo>
                  <a:lnTo>
                    <a:pt x="11101482" y="26765"/>
                  </a:lnTo>
                  <a:lnTo>
                    <a:pt x="11072419" y="7179"/>
                  </a:lnTo>
                  <a:lnTo>
                    <a:pt x="11036808" y="0"/>
                  </a:lnTo>
                  <a:close/>
                </a:path>
              </a:pathLst>
            </a:custGeom>
            <a:solidFill>
              <a:srgbClr val="F4F9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11036808" y="0"/>
                  </a:lnTo>
                  <a:lnTo>
                    <a:pt x="11072419" y="7179"/>
                  </a:lnTo>
                  <a:lnTo>
                    <a:pt x="11101482" y="26765"/>
                  </a:lnTo>
                  <a:lnTo>
                    <a:pt x="11121068" y="55828"/>
                  </a:lnTo>
                  <a:lnTo>
                    <a:pt x="11128248" y="91440"/>
                  </a:lnTo>
                  <a:lnTo>
                    <a:pt x="11128248" y="512051"/>
                  </a:lnTo>
                  <a:lnTo>
                    <a:pt x="11121068" y="547648"/>
                  </a:lnTo>
                  <a:lnTo>
                    <a:pt x="11101482" y="576718"/>
                  </a:lnTo>
                  <a:lnTo>
                    <a:pt x="11072419" y="596317"/>
                  </a:lnTo>
                  <a:lnTo>
                    <a:pt x="11036808" y="603504"/>
                  </a:lnTo>
                  <a:lnTo>
                    <a:pt x="91440" y="603504"/>
                  </a:lnTo>
                  <a:lnTo>
                    <a:pt x="55849" y="596317"/>
                  </a:lnTo>
                  <a:lnTo>
                    <a:pt x="26784" y="576718"/>
                  </a:lnTo>
                  <a:lnTo>
                    <a:pt x="7186" y="547648"/>
                  </a:lnTo>
                  <a:lnTo>
                    <a:pt x="0" y="512051"/>
                  </a:lnTo>
                  <a:lnTo>
                    <a:pt x="0" y="91440"/>
                  </a:lnTo>
                  <a:close/>
                </a:path>
              </a:pathLst>
            </a:custGeom>
            <a:ln w="13949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4" name="object 54"/>
          <p:cNvSpPr txBox="1"/>
          <p:nvPr/>
        </p:nvSpPr>
        <p:spPr>
          <a:xfrm>
            <a:off x="1953895" y="5485587"/>
            <a:ext cx="8254365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Chaos</a:t>
            </a:r>
            <a:r>
              <a:rPr dirty="0" sz="1450" spc="-5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operacyjny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często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wygląda</a:t>
            </a:r>
            <a:r>
              <a:rPr dirty="0" sz="145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jak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normalna</a:t>
            </a:r>
            <a:r>
              <a:rPr dirty="0" sz="1450" spc="-5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codzienna</a:t>
            </a:r>
            <a:r>
              <a:rPr dirty="0" sz="1450" spc="-5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praca</a:t>
            </a:r>
            <a:r>
              <a:rPr dirty="0" sz="1450" spc="-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-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dopóki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nie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policzymy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jego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kosztu.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985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/>
              <a:t>Firma</a:t>
            </a:r>
            <a:r>
              <a:rPr dirty="0" sz="2700" spc="-30"/>
              <a:t> </a:t>
            </a:r>
            <a:r>
              <a:rPr dirty="0" sz="2700"/>
              <a:t>rośnie,</a:t>
            </a:r>
            <a:r>
              <a:rPr dirty="0" sz="2700" spc="-10"/>
              <a:t> </a:t>
            </a:r>
            <a:r>
              <a:rPr dirty="0" sz="2700"/>
              <a:t>ale</a:t>
            </a:r>
            <a:r>
              <a:rPr dirty="0" sz="2700" spc="-30"/>
              <a:t> </a:t>
            </a:r>
            <a:r>
              <a:rPr dirty="0" sz="2700"/>
              <a:t>czy</a:t>
            </a:r>
            <a:r>
              <a:rPr dirty="0" sz="2700" spc="-25"/>
              <a:t> </a:t>
            </a:r>
            <a:r>
              <a:rPr dirty="0" sz="2700"/>
              <a:t>rośnie</a:t>
            </a:r>
            <a:r>
              <a:rPr dirty="0" sz="2700" spc="-15"/>
              <a:t> </a:t>
            </a:r>
            <a:r>
              <a:rPr dirty="0" sz="2700" spc="-10"/>
              <a:t>zdrowo?</a:t>
            </a:r>
            <a:endParaRPr sz="2700"/>
          </a:p>
        </p:txBody>
      </p:sp>
      <p:grpSp>
        <p:nvGrpSpPr>
          <p:cNvPr id="3" name="object 3"/>
          <p:cNvGrpSpPr/>
          <p:nvPr/>
        </p:nvGrpSpPr>
        <p:grpSpPr>
          <a:xfrm>
            <a:off x="7810507" y="943363"/>
            <a:ext cx="3855720" cy="966469"/>
            <a:chOff x="7810507" y="943363"/>
            <a:chExt cx="3855720" cy="966469"/>
          </a:xfrm>
        </p:grpSpPr>
        <p:sp>
          <p:nvSpPr>
            <p:cNvPr id="4" name="object 4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3730752" y="0"/>
                  </a:moveTo>
                  <a:lnTo>
                    <a:pt x="109727" y="0"/>
                  </a:lnTo>
                  <a:lnTo>
                    <a:pt x="67026" y="8626"/>
                  </a:lnTo>
                  <a:lnTo>
                    <a:pt x="32146" y="32146"/>
                  </a:lnTo>
                  <a:lnTo>
                    <a:pt x="8626" y="67026"/>
                  </a:lnTo>
                  <a:lnTo>
                    <a:pt x="0" y="109727"/>
                  </a:lnTo>
                  <a:lnTo>
                    <a:pt x="0" y="841248"/>
                  </a:lnTo>
                  <a:lnTo>
                    <a:pt x="8626" y="883949"/>
                  </a:lnTo>
                  <a:lnTo>
                    <a:pt x="32146" y="918829"/>
                  </a:lnTo>
                  <a:lnTo>
                    <a:pt x="67026" y="942349"/>
                  </a:lnTo>
                  <a:lnTo>
                    <a:pt x="109727" y="950976"/>
                  </a:lnTo>
                  <a:lnTo>
                    <a:pt x="3730752" y="950976"/>
                  </a:lnTo>
                  <a:lnTo>
                    <a:pt x="3773453" y="942349"/>
                  </a:lnTo>
                  <a:lnTo>
                    <a:pt x="3808333" y="918829"/>
                  </a:lnTo>
                  <a:lnTo>
                    <a:pt x="3831853" y="883949"/>
                  </a:lnTo>
                  <a:lnTo>
                    <a:pt x="3840479" y="841248"/>
                  </a:lnTo>
                  <a:lnTo>
                    <a:pt x="3840479" y="109727"/>
                  </a:lnTo>
                  <a:lnTo>
                    <a:pt x="3831853" y="67026"/>
                  </a:lnTo>
                  <a:lnTo>
                    <a:pt x="3808333" y="32146"/>
                  </a:lnTo>
                  <a:lnTo>
                    <a:pt x="3773453" y="8626"/>
                  </a:lnTo>
                  <a:lnTo>
                    <a:pt x="3730752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0" y="109727"/>
                  </a:moveTo>
                  <a:lnTo>
                    <a:pt x="8626" y="67026"/>
                  </a:lnTo>
                  <a:lnTo>
                    <a:pt x="32146" y="32146"/>
                  </a:lnTo>
                  <a:lnTo>
                    <a:pt x="67026" y="8626"/>
                  </a:lnTo>
                  <a:lnTo>
                    <a:pt x="109727" y="0"/>
                  </a:lnTo>
                  <a:lnTo>
                    <a:pt x="3730752" y="0"/>
                  </a:lnTo>
                  <a:lnTo>
                    <a:pt x="3773453" y="8626"/>
                  </a:lnTo>
                  <a:lnTo>
                    <a:pt x="3808333" y="32146"/>
                  </a:lnTo>
                  <a:lnTo>
                    <a:pt x="3831853" y="67026"/>
                  </a:lnTo>
                  <a:lnTo>
                    <a:pt x="3840479" y="109727"/>
                  </a:lnTo>
                  <a:lnTo>
                    <a:pt x="3840479" y="841248"/>
                  </a:lnTo>
                  <a:lnTo>
                    <a:pt x="3831853" y="883949"/>
                  </a:lnTo>
                  <a:lnTo>
                    <a:pt x="3808333" y="918829"/>
                  </a:lnTo>
                  <a:lnTo>
                    <a:pt x="3773453" y="942349"/>
                  </a:lnTo>
                  <a:lnTo>
                    <a:pt x="3730752" y="950976"/>
                  </a:lnTo>
                  <a:lnTo>
                    <a:pt x="109727" y="950976"/>
                  </a:lnTo>
                  <a:lnTo>
                    <a:pt x="67026" y="942349"/>
                  </a:lnTo>
                  <a:lnTo>
                    <a:pt x="32146" y="918829"/>
                  </a:lnTo>
                  <a:lnTo>
                    <a:pt x="8626" y="883949"/>
                  </a:lnTo>
                  <a:lnTo>
                    <a:pt x="0" y="841248"/>
                  </a:lnTo>
                  <a:lnTo>
                    <a:pt x="0" y="109727"/>
                  </a:lnTo>
                  <a:close/>
                </a:path>
              </a:pathLst>
            </a:custGeom>
            <a:ln w="15224">
              <a:solidFill>
                <a:srgbClr val="007D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8035290" y="1177797"/>
            <a:ext cx="2846070" cy="497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Więcej</a:t>
            </a:r>
            <a:r>
              <a:rPr dirty="0" sz="1550" spc="-6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klientów,</a:t>
            </a:r>
            <a:r>
              <a:rPr dirty="0" sz="155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ludzi</a:t>
            </a:r>
            <a:r>
              <a:rPr dirty="0" sz="1550" spc="-3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i</a:t>
            </a:r>
            <a:r>
              <a:rPr dirty="0" sz="155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pracy</a:t>
            </a:r>
            <a:r>
              <a:rPr dirty="0" sz="1550" spc="-5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25">
                <a:solidFill>
                  <a:srgbClr val="007DB8"/>
                </a:solidFill>
                <a:latin typeface="Arial"/>
                <a:cs typeface="Arial"/>
              </a:rPr>
              <a:t>nie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zawsze</a:t>
            </a:r>
            <a:r>
              <a:rPr dirty="0" sz="1550" spc="-6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oznacza</a:t>
            </a:r>
            <a:r>
              <a:rPr dirty="0" sz="1550" spc="-10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więcej</a:t>
            </a:r>
            <a:r>
              <a:rPr dirty="0" sz="155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zysku.</a:t>
            </a:r>
            <a:endParaRPr sz="15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27383" y="664209"/>
            <a:ext cx="13843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solidFill>
                  <a:srgbClr val="FFFFFF"/>
                </a:solidFill>
                <a:latin typeface="Arial"/>
                <a:cs typeface="Arial"/>
              </a:rPr>
              <a:t>03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7651" y="1723085"/>
            <a:ext cx="5852160" cy="6496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Wzrost</a:t>
            </a:r>
            <a:r>
              <a:rPr dirty="0" sz="120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przychodów</a:t>
            </a:r>
            <a:r>
              <a:rPr dirty="0" sz="1200" spc="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może</a:t>
            </a:r>
            <a:r>
              <a:rPr dirty="0" sz="1200" spc="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maskować</a:t>
            </a:r>
            <a:r>
              <a:rPr dirty="0" sz="120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spadek</a:t>
            </a:r>
            <a:r>
              <a:rPr dirty="0" sz="1200" spc="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rentowności,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jeśli</a:t>
            </a:r>
            <a:r>
              <a:rPr dirty="0" sz="120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rosną</a:t>
            </a:r>
            <a:r>
              <a:rPr dirty="0" sz="1200" spc="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koszty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Arial"/>
                <a:cs typeface="Arial"/>
              </a:rPr>
              <a:t>chaosu.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Objawy</a:t>
            </a:r>
            <a:r>
              <a:rPr dirty="0" sz="1500" spc="-5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niezdrowego</a:t>
            </a:r>
            <a:r>
              <a:rPr dirty="0" sz="1500" spc="-5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wzrostu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24001" y="2499105"/>
            <a:ext cx="3624579" cy="817880"/>
            <a:chOff x="524001" y="2499105"/>
            <a:chExt cx="3624579" cy="817880"/>
          </a:xfrm>
        </p:grpSpPr>
        <p:sp>
          <p:nvSpPr>
            <p:cNvPr id="10" name="object 10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791362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58036" y="2642108"/>
            <a:ext cx="1213485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Rosną</a:t>
            </a:r>
            <a:r>
              <a:rPr dirty="0" sz="1100" spc="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przychody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58036" y="2992627"/>
            <a:ext cx="281178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Firma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sprzedaje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więcej,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ale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widzi,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ile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kosztuje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obsługa.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346194" y="2499105"/>
            <a:ext cx="3624579" cy="817880"/>
            <a:chOff x="4346194" y="2499105"/>
            <a:chExt cx="3624579" cy="817880"/>
          </a:xfrm>
        </p:grpSpPr>
        <p:sp>
          <p:nvSpPr>
            <p:cNvPr id="18" name="object 18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2"/>
                  </a:lnTo>
                  <a:lnTo>
                    <a:pt x="3520439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2"/>
                  </a:lnTo>
                  <a:lnTo>
                    <a:pt x="3611879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40"/>
                  </a:lnTo>
                  <a:lnTo>
                    <a:pt x="3611879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2"/>
                  </a:lnTo>
                  <a:lnTo>
                    <a:pt x="91439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46139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80559" y="2642108"/>
            <a:ext cx="90805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Spada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marża</a:t>
            </a:r>
            <a:endParaRPr sz="11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80559" y="2992627"/>
            <a:ext cx="27590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Stare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ceny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nowe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koszty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tworzą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ukrytą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lukę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rentowności.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8168385" y="2499105"/>
            <a:ext cx="3624579" cy="817880"/>
            <a:chOff x="8168385" y="2499105"/>
            <a:chExt cx="3624579" cy="817880"/>
          </a:xfrm>
        </p:grpSpPr>
        <p:sp>
          <p:nvSpPr>
            <p:cNvPr id="26" name="object 26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/>
          <p:cNvSpPr txBox="1"/>
          <p:nvPr/>
        </p:nvSpPr>
        <p:spPr>
          <a:xfrm>
            <a:off x="84366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803385" y="2642108"/>
            <a:ext cx="2357755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Zespół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przeciążony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Ludzie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pracują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coraz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więcej,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ale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wynik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rośnie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proporcjonalnie.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524001" y="3468370"/>
            <a:ext cx="3624579" cy="817880"/>
            <a:chOff x="524001" y="3468370"/>
            <a:chExt cx="3624579" cy="817880"/>
          </a:xfrm>
        </p:grpSpPr>
        <p:sp>
          <p:nvSpPr>
            <p:cNvPr id="33" name="object 33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7" name="object 37"/>
          <p:cNvSpPr txBox="1"/>
          <p:nvPr/>
        </p:nvSpPr>
        <p:spPr>
          <a:xfrm>
            <a:off x="791362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158036" y="3611371"/>
            <a:ext cx="2305685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Nadmiar</a:t>
            </a:r>
            <a:r>
              <a:rPr dirty="0" sz="1100" spc="7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wyjątków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Duża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część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pracy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to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obsługa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niestandardowych przypadków.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4346194" y="3468370"/>
            <a:ext cx="3624579" cy="817880"/>
            <a:chOff x="4346194" y="3468370"/>
            <a:chExt cx="3624579" cy="817880"/>
          </a:xfrm>
        </p:grpSpPr>
        <p:sp>
          <p:nvSpPr>
            <p:cNvPr id="40" name="object 40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1"/>
                  </a:lnTo>
                  <a:lnTo>
                    <a:pt x="3520439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1"/>
                  </a:lnTo>
                  <a:lnTo>
                    <a:pt x="3611879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39"/>
                  </a:lnTo>
                  <a:lnTo>
                    <a:pt x="3611879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1"/>
                  </a:lnTo>
                  <a:lnTo>
                    <a:pt x="91439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4" name="object 44"/>
          <p:cNvSpPr txBox="1"/>
          <p:nvPr/>
        </p:nvSpPr>
        <p:spPr>
          <a:xfrm>
            <a:off x="46139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3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980559" y="3611371"/>
            <a:ext cx="283591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Brak</a:t>
            </a:r>
            <a:r>
              <a:rPr dirty="0" sz="1100" spc="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standardów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Każdy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działa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swojemu,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więc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trudno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mierzyć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poprawiać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proces.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8168385" y="3468370"/>
            <a:ext cx="3624579" cy="817880"/>
            <a:chOff x="8168385" y="3468370"/>
            <a:chExt cx="3624579" cy="817880"/>
          </a:xfrm>
        </p:grpSpPr>
        <p:sp>
          <p:nvSpPr>
            <p:cNvPr id="47" name="object 47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1" name="object 51"/>
          <p:cNvSpPr txBox="1"/>
          <p:nvPr/>
        </p:nvSpPr>
        <p:spPr>
          <a:xfrm>
            <a:off x="84366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8803385" y="3611371"/>
            <a:ext cx="113411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Ślepa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cyfryzacja</a:t>
            </a:r>
            <a:endParaRPr sz="11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803385" y="3962146"/>
            <a:ext cx="284162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Firma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wdraża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narzędzia,</a:t>
            </a:r>
            <a:r>
              <a:rPr dirty="0" sz="85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ale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mierzy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efektów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przez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KPI.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523377" y="5269113"/>
            <a:ext cx="11142345" cy="617855"/>
            <a:chOff x="523377" y="5269113"/>
            <a:chExt cx="11142345" cy="617855"/>
          </a:xfrm>
        </p:grpSpPr>
        <p:sp>
          <p:nvSpPr>
            <p:cNvPr id="55" name="object 55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11036808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12051"/>
                  </a:lnTo>
                  <a:lnTo>
                    <a:pt x="7186" y="547648"/>
                  </a:lnTo>
                  <a:lnTo>
                    <a:pt x="26784" y="576718"/>
                  </a:lnTo>
                  <a:lnTo>
                    <a:pt x="55849" y="596317"/>
                  </a:lnTo>
                  <a:lnTo>
                    <a:pt x="91440" y="603504"/>
                  </a:lnTo>
                  <a:lnTo>
                    <a:pt x="11036808" y="603504"/>
                  </a:lnTo>
                  <a:lnTo>
                    <a:pt x="11072419" y="596317"/>
                  </a:lnTo>
                  <a:lnTo>
                    <a:pt x="11101482" y="576718"/>
                  </a:lnTo>
                  <a:lnTo>
                    <a:pt x="11121068" y="547648"/>
                  </a:lnTo>
                  <a:lnTo>
                    <a:pt x="11128248" y="512051"/>
                  </a:lnTo>
                  <a:lnTo>
                    <a:pt x="11128248" y="91440"/>
                  </a:lnTo>
                  <a:lnTo>
                    <a:pt x="11121068" y="55828"/>
                  </a:lnTo>
                  <a:lnTo>
                    <a:pt x="11101482" y="26765"/>
                  </a:lnTo>
                  <a:lnTo>
                    <a:pt x="11072419" y="7179"/>
                  </a:lnTo>
                  <a:lnTo>
                    <a:pt x="11036808" y="0"/>
                  </a:lnTo>
                  <a:close/>
                </a:path>
              </a:pathLst>
            </a:custGeom>
            <a:solidFill>
              <a:srgbClr val="F4F9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11036808" y="0"/>
                  </a:lnTo>
                  <a:lnTo>
                    <a:pt x="11072419" y="7179"/>
                  </a:lnTo>
                  <a:lnTo>
                    <a:pt x="11101482" y="26765"/>
                  </a:lnTo>
                  <a:lnTo>
                    <a:pt x="11121068" y="55828"/>
                  </a:lnTo>
                  <a:lnTo>
                    <a:pt x="11128248" y="91440"/>
                  </a:lnTo>
                  <a:lnTo>
                    <a:pt x="11128248" y="512051"/>
                  </a:lnTo>
                  <a:lnTo>
                    <a:pt x="11121068" y="547648"/>
                  </a:lnTo>
                  <a:lnTo>
                    <a:pt x="11101482" y="576718"/>
                  </a:lnTo>
                  <a:lnTo>
                    <a:pt x="11072419" y="596317"/>
                  </a:lnTo>
                  <a:lnTo>
                    <a:pt x="11036808" y="603504"/>
                  </a:lnTo>
                  <a:lnTo>
                    <a:pt x="91440" y="603504"/>
                  </a:lnTo>
                  <a:lnTo>
                    <a:pt x="55849" y="596317"/>
                  </a:lnTo>
                  <a:lnTo>
                    <a:pt x="26784" y="576718"/>
                  </a:lnTo>
                  <a:lnTo>
                    <a:pt x="7186" y="547648"/>
                  </a:lnTo>
                  <a:lnTo>
                    <a:pt x="0" y="512051"/>
                  </a:lnTo>
                  <a:lnTo>
                    <a:pt x="0" y="91440"/>
                  </a:lnTo>
                  <a:close/>
                </a:path>
              </a:pathLst>
            </a:custGeom>
            <a:ln w="13949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7" name="object 57"/>
          <p:cNvSpPr txBox="1"/>
          <p:nvPr/>
        </p:nvSpPr>
        <p:spPr>
          <a:xfrm>
            <a:off x="2107819" y="5485587"/>
            <a:ext cx="7943850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Zdrowy</a:t>
            </a:r>
            <a:r>
              <a:rPr dirty="0" sz="1450" spc="-5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wzrost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to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nie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tylko</a:t>
            </a:r>
            <a:r>
              <a:rPr dirty="0" sz="145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więcej</a:t>
            </a:r>
            <a:r>
              <a:rPr dirty="0" sz="145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sprzedaży.</a:t>
            </a:r>
            <a:r>
              <a:rPr dirty="0" sz="1450" spc="-5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To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więcej</a:t>
            </a:r>
            <a:r>
              <a:rPr dirty="0" sz="145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marży,</a:t>
            </a:r>
            <a:r>
              <a:rPr dirty="0" sz="1450" spc="-5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kontroli</a:t>
            </a:r>
            <a:r>
              <a:rPr dirty="0" sz="1450" spc="-5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i</a:t>
            </a:r>
            <a:r>
              <a:rPr dirty="0" sz="145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powtarzalności</a:t>
            </a:r>
            <a:r>
              <a:rPr dirty="0" sz="1450" spc="-6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działania.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641473" y="2423286"/>
            <a:ext cx="6969759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>
                <a:solidFill>
                  <a:srgbClr val="007BB5"/>
                </a:solidFill>
              </a:rPr>
              <a:t>Optymalizacja</a:t>
            </a:r>
            <a:r>
              <a:rPr dirty="0" sz="3000" spc="-1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jako</a:t>
            </a:r>
            <a:r>
              <a:rPr dirty="0" sz="3000" spc="-20">
                <a:solidFill>
                  <a:srgbClr val="007BB5"/>
                </a:solidFill>
              </a:rPr>
              <a:t> </a:t>
            </a:r>
            <a:r>
              <a:rPr dirty="0" sz="3000">
                <a:solidFill>
                  <a:srgbClr val="007BB5"/>
                </a:solidFill>
              </a:rPr>
              <a:t>decyzja</a:t>
            </a:r>
            <a:r>
              <a:rPr dirty="0" sz="3000" spc="-15">
                <a:solidFill>
                  <a:srgbClr val="007BB5"/>
                </a:solidFill>
              </a:rPr>
              <a:t> </a:t>
            </a:r>
            <a:r>
              <a:rPr dirty="0" sz="3000" spc="-10">
                <a:solidFill>
                  <a:srgbClr val="007BB5"/>
                </a:solidFill>
              </a:rPr>
              <a:t>biznesowa</a:t>
            </a:r>
            <a:endParaRPr sz="3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2850"/>
              </a:lnSpc>
              <a:spcBef>
                <a:spcPts val="95"/>
              </a:spcBef>
            </a:pPr>
            <a:r>
              <a:rPr dirty="0" sz="2500"/>
              <a:t>Zatrudnić</a:t>
            </a:r>
            <a:r>
              <a:rPr dirty="0" sz="2500" spc="-85"/>
              <a:t> </a:t>
            </a:r>
            <a:r>
              <a:rPr dirty="0" sz="2500"/>
              <a:t>kolejną</a:t>
            </a:r>
            <a:r>
              <a:rPr dirty="0" sz="2500" spc="-100"/>
              <a:t> </a:t>
            </a:r>
            <a:r>
              <a:rPr dirty="0" sz="2500"/>
              <a:t>osobę</a:t>
            </a:r>
            <a:r>
              <a:rPr dirty="0" sz="2500" spc="-105"/>
              <a:t> </a:t>
            </a:r>
            <a:r>
              <a:rPr dirty="0" sz="2500"/>
              <a:t>czy</a:t>
            </a:r>
            <a:r>
              <a:rPr dirty="0" sz="2500" spc="-95"/>
              <a:t> </a:t>
            </a:r>
            <a:r>
              <a:rPr dirty="0" sz="2500"/>
              <a:t>najpierw</a:t>
            </a:r>
            <a:r>
              <a:rPr dirty="0" sz="2500" spc="-80"/>
              <a:t> </a:t>
            </a:r>
            <a:r>
              <a:rPr dirty="0" sz="2500" spc="-10"/>
              <a:t>usunąć</a:t>
            </a:r>
            <a:endParaRPr sz="2500"/>
          </a:p>
          <a:p>
            <a:pPr marL="12700">
              <a:lnSpc>
                <a:spcPts val="2850"/>
              </a:lnSpc>
            </a:pPr>
            <a:r>
              <a:rPr dirty="0" sz="2500" spc="-10"/>
              <a:t>chaos?</a:t>
            </a:r>
            <a:endParaRPr sz="2500"/>
          </a:p>
        </p:txBody>
      </p:sp>
      <p:grpSp>
        <p:nvGrpSpPr>
          <p:cNvPr id="3" name="object 3"/>
          <p:cNvGrpSpPr/>
          <p:nvPr/>
        </p:nvGrpSpPr>
        <p:grpSpPr>
          <a:xfrm>
            <a:off x="7810507" y="943363"/>
            <a:ext cx="3855720" cy="966469"/>
            <a:chOff x="7810507" y="943363"/>
            <a:chExt cx="3855720" cy="966469"/>
          </a:xfrm>
        </p:grpSpPr>
        <p:sp>
          <p:nvSpPr>
            <p:cNvPr id="4" name="object 4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3730752" y="0"/>
                  </a:moveTo>
                  <a:lnTo>
                    <a:pt x="109727" y="0"/>
                  </a:lnTo>
                  <a:lnTo>
                    <a:pt x="67026" y="8626"/>
                  </a:lnTo>
                  <a:lnTo>
                    <a:pt x="32146" y="32146"/>
                  </a:lnTo>
                  <a:lnTo>
                    <a:pt x="8626" y="67026"/>
                  </a:lnTo>
                  <a:lnTo>
                    <a:pt x="0" y="109727"/>
                  </a:lnTo>
                  <a:lnTo>
                    <a:pt x="0" y="841248"/>
                  </a:lnTo>
                  <a:lnTo>
                    <a:pt x="8626" y="883949"/>
                  </a:lnTo>
                  <a:lnTo>
                    <a:pt x="32146" y="918829"/>
                  </a:lnTo>
                  <a:lnTo>
                    <a:pt x="67026" y="942349"/>
                  </a:lnTo>
                  <a:lnTo>
                    <a:pt x="109727" y="950976"/>
                  </a:lnTo>
                  <a:lnTo>
                    <a:pt x="3730752" y="950976"/>
                  </a:lnTo>
                  <a:lnTo>
                    <a:pt x="3773453" y="942349"/>
                  </a:lnTo>
                  <a:lnTo>
                    <a:pt x="3808333" y="918829"/>
                  </a:lnTo>
                  <a:lnTo>
                    <a:pt x="3831853" y="883949"/>
                  </a:lnTo>
                  <a:lnTo>
                    <a:pt x="3840479" y="841248"/>
                  </a:lnTo>
                  <a:lnTo>
                    <a:pt x="3840479" y="109727"/>
                  </a:lnTo>
                  <a:lnTo>
                    <a:pt x="3831853" y="67026"/>
                  </a:lnTo>
                  <a:lnTo>
                    <a:pt x="3808333" y="32146"/>
                  </a:lnTo>
                  <a:lnTo>
                    <a:pt x="3773453" y="8626"/>
                  </a:lnTo>
                  <a:lnTo>
                    <a:pt x="3730752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0" y="109727"/>
                  </a:moveTo>
                  <a:lnTo>
                    <a:pt x="8626" y="67026"/>
                  </a:lnTo>
                  <a:lnTo>
                    <a:pt x="32146" y="32146"/>
                  </a:lnTo>
                  <a:lnTo>
                    <a:pt x="67026" y="8626"/>
                  </a:lnTo>
                  <a:lnTo>
                    <a:pt x="109727" y="0"/>
                  </a:lnTo>
                  <a:lnTo>
                    <a:pt x="3730752" y="0"/>
                  </a:lnTo>
                  <a:lnTo>
                    <a:pt x="3773453" y="8626"/>
                  </a:lnTo>
                  <a:lnTo>
                    <a:pt x="3808333" y="32146"/>
                  </a:lnTo>
                  <a:lnTo>
                    <a:pt x="3831853" y="67026"/>
                  </a:lnTo>
                  <a:lnTo>
                    <a:pt x="3840479" y="109727"/>
                  </a:lnTo>
                  <a:lnTo>
                    <a:pt x="3840479" y="841248"/>
                  </a:lnTo>
                  <a:lnTo>
                    <a:pt x="3831853" y="883949"/>
                  </a:lnTo>
                  <a:lnTo>
                    <a:pt x="3808333" y="918829"/>
                  </a:lnTo>
                  <a:lnTo>
                    <a:pt x="3773453" y="942349"/>
                  </a:lnTo>
                  <a:lnTo>
                    <a:pt x="3730752" y="950976"/>
                  </a:lnTo>
                  <a:lnTo>
                    <a:pt x="109727" y="950976"/>
                  </a:lnTo>
                  <a:lnTo>
                    <a:pt x="67026" y="942349"/>
                  </a:lnTo>
                  <a:lnTo>
                    <a:pt x="32146" y="918829"/>
                  </a:lnTo>
                  <a:lnTo>
                    <a:pt x="8626" y="883949"/>
                  </a:lnTo>
                  <a:lnTo>
                    <a:pt x="0" y="841248"/>
                  </a:lnTo>
                  <a:lnTo>
                    <a:pt x="0" y="109727"/>
                  </a:lnTo>
                  <a:close/>
                </a:path>
              </a:pathLst>
            </a:custGeom>
            <a:ln w="15224">
              <a:solidFill>
                <a:srgbClr val="007D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8035290" y="1177797"/>
            <a:ext cx="3143885" cy="497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Czasem</a:t>
            </a:r>
            <a:r>
              <a:rPr dirty="0" sz="1550" spc="-5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firmie</a:t>
            </a:r>
            <a:r>
              <a:rPr dirty="0" sz="155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nie</a:t>
            </a:r>
            <a:r>
              <a:rPr dirty="0" sz="1550" spc="-3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brakuje</a:t>
            </a:r>
            <a:r>
              <a:rPr dirty="0" sz="155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ludzi</a:t>
            </a:r>
            <a:r>
              <a:rPr dirty="0" sz="1550" spc="-3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50">
                <a:solidFill>
                  <a:srgbClr val="007DB8"/>
                </a:solidFill>
                <a:latin typeface="Arial"/>
                <a:cs typeface="Arial"/>
              </a:rPr>
              <a:t>-</a:t>
            </a:r>
            <a:endParaRPr sz="1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50">
                <a:solidFill>
                  <a:srgbClr val="007DB8"/>
                </a:solidFill>
                <a:latin typeface="Arial"/>
                <a:cs typeface="Arial"/>
              </a:rPr>
              <a:t>brakuje</a:t>
            </a:r>
            <a:r>
              <a:rPr dirty="0" sz="1550" spc="-5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uporządkowanego</a:t>
            </a:r>
            <a:r>
              <a:rPr dirty="0" sz="1550" spc="-3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50" spc="-10">
                <a:solidFill>
                  <a:srgbClr val="007DB8"/>
                </a:solidFill>
                <a:latin typeface="Arial"/>
                <a:cs typeface="Arial"/>
              </a:rPr>
              <a:t>procesu.</a:t>
            </a:r>
            <a:endParaRPr sz="15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27383" y="664209"/>
            <a:ext cx="13843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solidFill>
                  <a:srgbClr val="FFFFFF"/>
                </a:solidFill>
                <a:latin typeface="Arial"/>
                <a:cs typeface="Arial"/>
              </a:rPr>
              <a:t>05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7651" y="1723085"/>
            <a:ext cx="4295775" cy="6496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Przeciążenie</a:t>
            </a:r>
            <a:r>
              <a:rPr dirty="0" sz="1200" spc="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zespołu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zawsze</a:t>
            </a:r>
            <a:r>
              <a:rPr dirty="0" sz="1200" spc="7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oznacza</a:t>
            </a:r>
            <a:r>
              <a:rPr dirty="0" sz="1200" spc="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potrzebę</a:t>
            </a:r>
            <a:r>
              <a:rPr dirty="0" sz="1200" spc="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Arial"/>
                <a:cs typeface="Arial"/>
              </a:rPr>
              <a:t>rekrutacji.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Dylemat</a:t>
            </a:r>
            <a:r>
              <a:rPr dirty="0" sz="1500" spc="-5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właściciela</a:t>
            </a:r>
            <a:r>
              <a:rPr dirty="0" sz="1500" spc="-10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spc="-25" b="1">
                <a:solidFill>
                  <a:srgbClr val="007DB8"/>
                </a:solidFill>
                <a:latin typeface="Arial"/>
                <a:cs typeface="Arial"/>
              </a:rPr>
              <a:t>MŚP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24001" y="2480817"/>
            <a:ext cx="5334635" cy="2454275"/>
            <a:chOff x="524001" y="2480817"/>
            <a:chExt cx="5334635" cy="2454275"/>
          </a:xfrm>
        </p:grpSpPr>
        <p:sp>
          <p:nvSpPr>
            <p:cNvPr id="10" name="object 10"/>
            <p:cNvSpPr/>
            <p:nvPr/>
          </p:nvSpPr>
          <p:spPr>
            <a:xfrm>
              <a:off x="530351" y="2487167"/>
              <a:ext cx="5321935" cy="2441575"/>
            </a:xfrm>
            <a:custGeom>
              <a:avLst/>
              <a:gdLst/>
              <a:ahLst/>
              <a:cxnLst/>
              <a:rect l="l" t="t" r="r" b="b"/>
              <a:pathLst>
                <a:path w="5321935" h="2441575">
                  <a:moveTo>
                    <a:pt x="5230368" y="0"/>
                  </a:moveTo>
                  <a:lnTo>
                    <a:pt x="91427" y="0"/>
                  </a:lnTo>
                  <a:lnTo>
                    <a:pt x="55839" y="7179"/>
                  </a:lnTo>
                  <a:lnTo>
                    <a:pt x="26777" y="26765"/>
                  </a:lnTo>
                  <a:lnTo>
                    <a:pt x="7184" y="55828"/>
                  </a:lnTo>
                  <a:lnTo>
                    <a:pt x="0" y="91440"/>
                  </a:lnTo>
                  <a:lnTo>
                    <a:pt x="0" y="2350008"/>
                  </a:lnTo>
                  <a:lnTo>
                    <a:pt x="7184" y="2385619"/>
                  </a:lnTo>
                  <a:lnTo>
                    <a:pt x="26777" y="2414682"/>
                  </a:lnTo>
                  <a:lnTo>
                    <a:pt x="55839" y="2434268"/>
                  </a:lnTo>
                  <a:lnTo>
                    <a:pt x="91427" y="2441448"/>
                  </a:lnTo>
                  <a:lnTo>
                    <a:pt x="5230368" y="2441448"/>
                  </a:lnTo>
                  <a:lnTo>
                    <a:pt x="5265979" y="2434268"/>
                  </a:lnTo>
                  <a:lnTo>
                    <a:pt x="5295042" y="2414682"/>
                  </a:lnTo>
                  <a:lnTo>
                    <a:pt x="5314628" y="2385619"/>
                  </a:lnTo>
                  <a:lnTo>
                    <a:pt x="5321808" y="2350008"/>
                  </a:lnTo>
                  <a:lnTo>
                    <a:pt x="5321808" y="91440"/>
                  </a:lnTo>
                  <a:lnTo>
                    <a:pt x="5314628" y="55828"/>
                  </a:lnTo>
                  <a:lnTo>
                    <a:pt x="5295042" y="26765"/>
                  </a:lnTo>
                  <a:lnTo>
                    <a:pt x="5265979" y="7179"/>
                  </a:lnTo>
                  <a:lnTo>
                    <a:pt x="52303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30351" y="2487167"/>
              <a:ext cx="5321935" cy="2441575"/>
            </a:xfrm>
            <a:custGeom>
              <a:avLst/>
              <a:gdLst/>
              <a:ahLst/>
              <a:cxnLst/>
              <a:rect l="l" t="t" r="r" b="b"/>
              <a:pathLst>
                <a:path w="5321935" h="2441575">
                  <a:moveTo>
                    <a:pt x="0" y="91440"/>
                  </a:moveTo>
                  <a:lnTo>
                    <a:pt x="7184" y="55828"/>
                  </a:lnTo>
                  <a:lnTo>
                    <a:pt x="26777" y="26765"/>
                  </a:lnTo>
                  <a:lnTo>
                    <a:pt x="55839" y="7179"/>
                  </a:lnTo>
                  <a:lnTo>
                    <a:pt x="91427" y="0"/>
                  </a:lnTo>
                  <a:lnTo>
                    <a:pt x="5230368" y="0"/>
                  </a:lnTo>
                  <a:lnTo>
                    <a:pt x="5265979" y="7179"/>
                  </a:lnTo>
                  <a:lnTo>
                    <a:pt x="5295042" y="26765"/>
                  </a:lnTo>
                  <a:lnTo>
                    <a:pt x="5314628" y="55828"/>
                  </a:lnTo>
                  <a:lnTo>
                    <a:pt x="5321808" y="91440"/>
                  </a:lnTo>
                  <a:lnTo>
                    <a:pt x="5321808" y="2350008"/>
                  </a:lnTo>
                  <a:lnTo>
                    <a:pt x="5314628" y="2385619"/>
                  </a:lnTo>
                  <a:lnTo>
                    <a:pt x="5295042" y="2414682"/>
                  </a:lnTo>
                  <a:lnTo>
                    <a:pt x="5265979" y="2434268"/>
                  </a:lnTo>
                  <a:lnTo>
                    <a:pt x="5230368" y="2441448"/>
                  </a:lnTo>
                  <a:lnTo>
                    <a:pt x="91427" y="2441448"/>
                  </a:lnTo>
                  <a:lnTo>
                    <a:pt x="55839" y="2434268"/>
                  </a:lnTo>
                  <a:lnTo>
                    <a:pt x="26777" y="2414682"/>
                  </a:lnTo>
                  <a:lnTo>
                    <a:pt x="7184" y="2385619"/>
                  </a:lnTo>
                  <a:lnTo>
                    <a:pt x="0" y="2350008"/>
                  </a:lnTo>
                  <a:lnTo>
                    <a:pt x="0" y="91440"/>
                  </a:lnTo>
                  <a:close/>
                </a:path>
              </a:pathLst>
            </a:custGeom>
            <a:ln w="12699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530351" y="2487167"/>
              <a:ext cx="5321935" cy="421005"/>
            </a:xfrm>
            <a:custGeom>
              <a:avLst/>
              <a:gdLst/>
              <a:ahLst/>
              <a:cxnLst/>
              <a:rect l="l" t="t" r="r" b="b"/>
              <a:pathLst>
                <a:path w="5321935" h="421005">
                  <a:moveTo>
                    <a:pt x="0" y="420624"/>
                  </a:moveTo>
                  <a:lnTo>
                    <a:pt x="5321808" y="420624"/>
                  </a:lnTo>
                  <a:lnTo>
                    <a:pt x="5321808" y="0"/>
                  </a:lnTo>
                  <a:lnTo>
                    <a:pt x="0" y="0"/>
                  </a:lnTo>
                  <a:lnTo>
                    <a:pt x="0" y="420624"/>
                  </a:lnTo>
                  <a:close/>
                </a:path>
              </a:pathLst>
            </a:custGeom>
            <a:ln w="12700">
              <a:solidFill>
                <a:srgbClr val="E4F4F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/>
          <p:cNvGrpSpPr/>
          <p:nvPr/>
        </p:nvGrpSpPr>
        <p:grpSpPr>
          <a:xfrm>
            <a:off x="6330441" y="2480817"/>
            <a:ext cx="5334635" cy="2454275"/>
            <a:chOff x="6330441" y="2480817"/>
            <a:chExt cx="5334635" cy="2454275"/>
          </a:xfrm>
        </p:grpSpPr>
        <p:sp>
          <p:nvSpPr>
            <p:cNvPr id="14" name="object 14"/>
            <p:cNvSpPr/>
            <p:nvPr/>
          </p:nvSpPr>
          <p:spPr>
            <a:xfrm>
              <a:off x="6336791" y="2487167"/>
              <a:ext cx="5321935" cy="2441575"/>
            </a:xfrm>
            <a:custGeom>
              <a:avLst/>
              <a:gdLst/>
              <a:ahLst/>
              <a:cxnLst/>
              <a:rect l="l" t="t" r="r" b="b"/>
              <a:pathLst>
                <a:path w="5321934" h="2441575">
                  <a:moveTo>
                    <a:pt x="5230368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2350008"/>
                  </a:lnTo>
                  <a:lnTo>
                    <a:pt x="7179" y="2385619"/>
                  </a:lnTo>
                  <a:lnTo>
                    <a:pt x="26765" y="2414682"/>
                  </a:lnTo>
                  <a:lnTo>
                    <a:pt x="55828" y="2434268"/>
                  </a:lnTo>
                  <a:lnTo>
                    <a:pt x="91440" y="2441448"/>
                  </a:lnTo>
                  <a:lnTo>
                    <a:pt x="5230368" y="2441448"/>
                  </a:lnTo>
                  <a:lnTo>
                    <a:pt x="5265979" y="2434268"/>
                  </a:lnTo>
                  <a:lnTo>
                    <a:pt x="5295042" y="2414682"/>
                  </a:lnTo>
                  <a:lnTo>
                    <a:pt x="5314628" y="2385619"/>
                  </a:lnTo>
                  <a:lnTo>
                    <a:pt x="5321808" y="2350008"/>
                  </a:lnTo>
                  <a:lnTo>
                    <a:pt x="5321808" y="91440"/>
                  </a:lnTo>
                  <a:lnTo>
                    <a:pt x="5314628" y="55828"/>
                  </a:lnTo>
                  <a:lnTo>
                    <a:pt x="5295042" y="26765"/>
                  </a:lnTo>
                  <a:lnTo>
                    <a:pt x="5265979" y="7179"/>
                  </a:lnTo>
                  <a:lnTo>
                    <a:pt x="52303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6336791" y="2487167"/>
              <a:ext cx="5321935" cy="2441575"/>
            </a:xfrm>
            <a:custGeom>
              <a:avLst/>
              <a:gdLst/>
              <a:ahLst/>
              <a:cxnLst/>
              <a:rect l="l" t="t" r="r" b="b"/>
              <a:pathLst>
                <a:path w="5321934" h="2441575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5230368" y="0"/>
                  </a:lnTo>
                  <a:lnTo>
                    <a:pt x="5265979" y="7179"/>
                  </a:lnTo>
                  <a:lnTo>
                    <a:pt x="5295042" y="26765"/>
                  </a:lnTo>
                  <a:lnTo>
                    <a:pt x="5314628" y="55828"/>
                  </a:lnTo>
                  <a:lnTo>
                    <a:pt x="5321808" y="91440"/>
                  </a:lnTo>
                  <a:lnTo>
                    <a:pt x="5321808" y="2350008"/>
                  </a:lnTo>
                  <a:lnTo>
                    <a:pt x="5314628" y="2385619"/>
                  </a:lnTo>
                  <a:lnTo>
                    <a:pt x="5295042" y="2414682"/>
                  </a:lnTo>
                  <a:lnTo>
                    <a:pt x="5265979" y="2434268"/>
                  </a:lnTo>
                  <a:lnTo>
                    <a:pt x="5230368" y="2441448"/>
                  </a:lnTo>
                  <a:lnTo>
                    <a:pt x="91440" y="2441448"/>
                  </a:lnTo>
                  <a:lnTo>
                    <a:pt x="55828" y="2434268"/>
                  </a:lnTo>
                  <a:lnTo>
                    <a:pt x="26765" y="2414682"/>
                  </a:lnTo>
                  <a:lnTo>
                    <a:pt x="7179" y="2385619"/>
                  </a:lnTo>
                  <a:lnTo>
                    <a:pt x="0" y="2350008"/>
                  </a:lnTo>
                  <a:lnTo>
                    <a:pt x="0" y="91440"/>
                  </a:lnTo>
                  <a:close/>
                </a:path>
              </a:pathLst>
            </a:custGeom>
            <a:ln w="12699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6336791" y="2487167"/>
              <a:ext cx="5321935" cy="421005"/>
            </a:xfrm>
            <a:custGeom>
              <a:avLst/>
              <a:gdLst/>
              <a:ahLst/>
              <a:cxnLst/>
              <a:rect l="l" t="t" r="r" b="b"/>
              <a:pathLst>
                <a:path w="5321934" h="421005">
                  <a:moveTo>
                    <a:pt x="0" y="420624"/>
                  </a:moveTo>
                  <a:lnTo>
                    <a:pt x="5321808" y="420624"/>
                  </a:lnTo>
                  <a:lnTo>
                    <a:pt x="5321808" y="0"/>
                  </a:lnTo>
                  <a:lnTo>
                    <a:pt x="0" y="0"/>
                  </a:lnTo>
                  <a:lnTo>
                    <a:pt x="0" y="420624"/>
                  </a:lnTo>
                  <a:close/>
                </a:path>
              </a:pathLst>
            </a:custGeom>
            <a:ln w="12700">
              <a:solidFill>
                <a:srgbClr val="F4F9E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530351" y="2487167"/>
            <a:ext cx="5321935" cy="421005"/>
          </a:xfrm>
          <a:prstGeom prst="rect">
            <a:avLst/>
          </a:prstGeom>
          <a:solidFill>
            <a:srgbClr val="E4F4FA"/>
          </a:solidFill>
        </p:spPr>
        <p:txBody>
          <a:bodyPr wrap="square" lIns="0" tIns="93980" rIns="0" bIns="0" rtlCol="0" vert="horz">
            <a:spAutoFit/>
          </a:bodyPr>
          <a:lstStyle/>
          <a:p>
            <a:pPr marL="219075">
              <a:lnSpc>
                <a:spcPct val="100000"/>
              </a:lnSpc>
              <a:spcBef>
                <a:spcPts val="740"/>
              </a:spcBef>
            </a:pPr>
            <a:r>
              <a:rPr dirty="0" sz="1250" b="1">
                <a:solidFill>
                  <a:srgbClr val="007DB8"/>
                </a:solidFill>
                <a:latin typeface="Arial"/>
                <a:cs typeface="Arial"/>
              </a:rPr>
              <a:t>Nowy</a:t>
            </a:r>
            <a:r>
              <a:rPr dirty="0" sz="1250" spc="-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007DB8"/>
                </a:solidFill>
                <a:latin typeface="Arial"/>
                <a:cs typeface="Arial"/>
              </a:rPr>
              <a:t>etat</a:t>
            </a:r>
            <a:r>
              <a:rPr dirty="0" sz="1250" spc="1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007DB8"/>
                </a:solidFill>
                <a:latin typeface="Arial"/>
                <a:cs typeface="Arial"/>
              </a:rPr>
              <a:t>to</a:t>
            </a:r>
            <a:r>
              <a:rPr dirty="0" sz="1250" spc="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007DB8"/>
                </a:solidFill>
                <a:latin typeface="Arial"/>
                <a:cs typeface="Arial"/>
              </a:rPr>
              <a:t>nie tylko</a:t>
            </a:r>
            <a:r>
              <a:rPr dirty="0" sz="1250" spc="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007DB8"/>
                </a:solidFill>
                <a:latin typeface="Arial"/>
                <a:cs typeface="Arial"/>
              </a:rPr>
              <a:t>pensja</a:t>
            </a:r>
            <a:endParaRPr sz="12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36791" y="2487167"/>
            <a:ext cx="5321935" cy="421005"/>
          </a:xfrm>
          <a:prstGeom prst="rect">
            <a:avLst/>
          </a:prstGeom>
          <a:solidFill>
            <a:srgbClr val="F4F9E6"/>
          </a:solidFill>
        </p:spPr>
        <p:txBody>
          <a:bodyPr wrap="square" lIns="0" tIns="93980" rIns="0" bIns="0" rtlCol="0" vert="horz">
            <a:spAutoFit/>
          </a:bodyPr>
          <a:lstStyle/>
          <a:p>
            <a:pPr marL="219710">
              <a:lnSpc>
                <a:spcPct val="100000"/>
              </a:lnSpc>
              <a:spcBef>
                <a:spcPts val="740"/>
              </a:spcBef>
            </a:pPr>
            <a:r>
              <a:rPr dirty="0" sz="1250" b="1">
                <a:solidFill>
                  <a:srgbClr val="007DB8"/>
                </a:solidFill>
                <a:latin typeface="Arial"/>
                <a:cs typeface="Arial"/>
              </a:rPr>
              <a:t>Usprawniony</a:t>
            </a:r>
            <a:r>
              <a:rPr dirty="0" sz="1250" spc="-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007DB8"/>
                </a:solidFill>
                <a:latin typeface="Arial"/>
                <a:cs typeface="Arial"/>
              </a:rPr>
              <a:t>proces</a:t>
            </a:r>
            <a:r>
              <a:rPr dirty="0" sz="1250" spc="-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007DB8"/>
                </a:solidFill>
                <a:latin typeface="Arial"/>
                <a:cs typeface="Arial"/>
              </a:rPr>
              <a:t>może</a:t>
            </a:r>
            <a:r>
              <a:rPr dirty="0" sz="1250" spc="-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007DB8"/>
                </a:solidFill>
                <a:latin typeface="Arial"/>
                <a:cs typeface="Arial"/>
              </a:rPr>
              <a:t>dać</a:t>
            </a:r>
            <a:r>
              <a:rPr dirty="0" sz="1250" spc="-1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007DB8"/>
                </a:solidFill>
                <a:latin typeface="Arial"/>
                <a:cs typeface="Arial"/>
              </a:rPr>
              <a:t>szybciej </a:t>
            </a:r>
            <a:r>
              <a:rPr dirty="0" sz="1250" spc="-10" b="1">
                <a:solidFill>
                  <a:srgbClr val="007DB8"/>
                </a:solidFill>
                <a:latin typeface="Arial"/>
                <a:cs typeface="Arial"/>
              </a:rPr>
              <a:t>efekt</a:t>
            </a:r>
            <a:endParaRPr sz="12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02283" y="3359911"/>
            <a:ext cx="1957705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onboarding</a:t>
            </a:r>
            <a:r>
              <a:rPr dirty="0" sz="9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9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wdrożenie</a:t>
            </a:r>
            <a:r>
              <a:rPr dirty="0" sz="9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w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 procedury</a:t>
            </a:r>
            <a:endParaRPr sz="9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02283" y="3652520"/>
            <a:ext cx="1670050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stanowisko</a:t>
            </a:r>
            <a:r>
              <a:rPr dirty="0" sz="9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pracy i</a:t>
            </a:r>
            <a:r>
              <a:rPr dirty="0" sz="950" spc="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koszty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 spc="-20">
                <a:solidFill>
                  <a:srgbClr val="545454"/>
                </a:solidFill>
                <a:latin typeface="Arial"/>
                <a:cs typeface="Arial"/>
              </a:rPr>
              <a:t>stałe</a:t>
            </a:r>
            <a:endParaRPr sz="9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02283" y="3945382"/>
            <a:ext cx="1408430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ryzyko</a:t>
            </a:r>
            <a:r>
              <a:rPr dirty="0" sz="9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rotacji</a:t>
            </a:r>
            <a:r>
              <a:rPr dirty="0" sz="9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oraz</a:t>
            </a:r>
            <a:r>
              <a:rPr dirty="0" sz="9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błędów</a:t>
            </a:r>
            <a:endParaRPr sz="9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73683" y="3067304"/>
            <a:ext cx="1757045" cy="13366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95"/>
              </a:spcBef>
              <a:buClr>
                <a:srgbClr val="9CCD2A"/>
              </a:buClr>
              <a:buSzPct val="121052"/>
              <a:buChar char="•"/>
              <a:tabLst>
                <a:tab pos="240665" algn="l"/>
              </a:tabLst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rekrutacja</a:t>
            </a:r>
            <a:r>
              <a:rPr dirty="0" sz="9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9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czas</a:t>
            </a:r>
            <a:r>
              <a:rPr dirty="0" sz="9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menedżera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dirty="0" sz="1150" spc="-50">
                <a:solidFill>
                  <a:srgbClr val="9CCD2A"/>
                </a:solidFill>
                <a:latin typeface="Arial"/>
                <a:cs typeface="Arial"/>
              </a:rPr>
              <a:t>•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50" spc="-50">
                <a:solidFill>
                  <a:srgbClr val="9CCD2A"/>
                </a:solidFill>
                <a:latin typeface="Arial"/>
                <a:cs typeface="Arial"/>
              </a:rPr>
              <a:t>•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50" spc="-50">
                <a:solidFill>
                  <a:srgbClr val="9CCD2A"/>
                </a:solidFill>
                <a:latin typeface="Arial"/>
                <a:cs typeface="Arial"/>
              </a:rPr>
              <a:t>•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50" spc="-50">
                <a:solidFill>
                  <a:srgbClr val="9CCD2A"/>
                </a:solidFill>
                <a:latin typeface="Arial"/>
                <a:cs typeface="Arial"/>
              </a:rPr>
              <a:t>•</a:t>
            </a:r>
            <a:endParaRPr sz="11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02283" y="4237989"/>
            <a:ext cx="2044700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większa</a:t>
            </a:r>
            <a:r>
              <a:rPr dirty="0" sz="9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potrzeba</a:t>
            </a:r>
            <a:r>
              <a:rPr dirty="0" sz="9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koordynacji</a:t>
            </a:r>
            <a:r>
              <a:rPr dirty="0" sz="9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zespołu</a:t>
            </a:r>
            <a:endParaRPr sz="9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800468" y="3359911"/>
            <a:ext cx="2063114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automatyczne</a:t>
            </a:r>
            <a:r>
              <a:rPr dirty="0" sz="9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przypomnienia</a:t>
            </a:r>
            <a:r>
              <a:rPr dirty="0" sz="9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9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statusy</a:t>
            </a:r>
            <a:endParaRPr sz="9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800468" y="3652520"/>
            <a:ext cx="1941195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standaryzacja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 dokumentów i</a:t>
            </a:r>
            <a:r>
              <a:rPr dirty="0" sz="950" spc="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decyzji</a:t>
            </a:r>
            <a:endParaRPr sz="9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800468" y="3945382"/>
            <a:ext cx="2270760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odzyskane</a:t>
            </a:r>
            <a:r>
              <a:rPr dirty="0" sz="9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godziny</a:t>
            </a:r>
            <a:r>
              <a:rPr dirty="0" sz="9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pracy</a:t>
            </a:r>
            <a:r>
              <a:rPr dirty="0" sz="9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administracyjnej</a:t>
            </a:r>
            <a:endParaRPr sz="9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571868" y="3067304"/>
            <a:ext cx="2285365" cy="13366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95"/>
              </a:spcBef>
              <a:buClr>
                <a:srgbClr val="9CCD2A"/>
              </a:buClr>
              <a:buSzPct val="121052"/>
              <a:buChar char="•"/>
              <a:tabLst>
                <a:tab pos="240665" algn="l"/>
              </a:tabLst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mniej</a:t>
            </a:r>
            <a:r>
              <a:rPr dirty="0" sz="9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ręcznego </a:t>
            </a:r>
            <a:r>
              <a:rPr dirty="0" sz="950" spc="-10">
                <a:solidFill>
                  <a:srgbClr val="545454"/>
                </a:solidFill>
                <a:latin typeface="Arial"/>
                <a:cs typeface="Arial"/>
              </a:rPr>
              <a:t>przepisywania danych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dirty="0" sz="1150" spc="-50">
                <a:solidFill>
                  <a:srgbClr val="9CCD2A"/>
                </a:solidFill>
                <a:latin typeface="Arial"/>
                <a:cs typeface="Arial"/>
              </a:rPr>
              <a:t>•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50" spc="-50">
                <a:solidFill>
                  <a:srgbClr val="9CCD2A"/>
                </a:solidFill>
                <a:latin typeface="Arial"/>
                <a:cs typeface="Arial"/>
              </a:rPr>
              <a:t>•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50" spc="-50">
                <a:solidFill>
                  <a:srgbClr val="9CCD2A"/>
                </a:solidFill>
                <a:latin typeface="Arial"/>
                <a:cs typeface="Arial"/>
              </a:rPr>
              <a:t>•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50" spc="-50">
                <a:solidFill>
                  <a:srgbClr val="9CCD2A"/>
                </a:solidFill>
                <a:latin typeface="Arial"/>
                <a:cs typeface="Arial"/>
              </a:rPr>
              <a:t>•</a:t>
            </a:r>
            <a:endParaRPr sz="11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800468" y="4237989"/>
            <a:ext cx="2044700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większa</a:t>
            </a:r>
            <a:r>
              <a:rPr dirty="0" sz="9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wydajność</a:t>
            </a:r>
            <a:r>
              <a:rPr dirty="0" sz="9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bez</a:t>
            </a:r>
            <a:r>
              <a:rPr dirty="0" sz="9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presji</a:t>
            </a:r>
            <a:r>
              <a:rPr dirty="0" sz="9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545454"/>
                </a:solidFill>
                <a:latin typeface="Arial"/>
                <a:cs typeface="Arial"/>
              </a:rPr>
              <a:t>na</a:t>
            </a:r>
            <a:r>
              <a:rPr dirty="0" sz="950" spc="-20">
                <a:solidFill>
                  <a:srgbClr val="545454"/>
                </a:solidFill>
                <a:latin typeface="Arial"/>
                <a:cs typeface="Arial"/>
              </a:rPr>
              <a:t> ludzi</a:t>
            </a:r>
            <a:endParaRPr sz="95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523377" y="5269113"/>
            <a:ext cx="11142345" cy="617855"/>
            <a:chOff x="523377" y="5269113"/>
            <a:chExt cx="11142345" cy="617855"/>
          </a:xfrm>
        </p:grpSpPr>
        <p:sp>
          <p:nvSpPr>
            <p:cNvPr id="30" name="object 30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11036808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12051"/>
                  </a:lnTo>
                  <a:lnTo>
                    <a:pt x="7186" y="547648"/>
                  </a:lnTo>
                  <a:lnTo>
                    <a:pt x="26784" y="576718"/>
                  </a:lnTo>
                  <a:lnTo>
                    <a:pt x="55849" y="596317"/>
                  </a:lnTo>
                  <a:lnTo>
                    <a:pt x="91440" y="603504"/>
                  </a:lnTo>
                  <a:lnTo>
                    <a:pt x="11036808" y="603504"/>
                  </a:lnTo>
                  <a:lnTo>
                    <a:pt x="11072419" y="596317"/>
                  </a:lnTo>
                  <a:lnTo>
                    <a:pt x="11101482" y="576718"/>
                  </a:lnTo>
                  <a:lnTo>
                    <a:pt x="11121068" y="547648"/>
                  </a:lnTo>
                  <a:lnTo>
                    <a:pt x="11128248" y="512051"/>
                  </a:lnTo>
                  <a:lnTo>
                    <a:pt x="11128248" y="91440"/>
                  </a:lnTo>
                  <a:lnTo>
                    <a:pt x="11121068" y="55828"/>
                  </a:lnTo>
                  <a:lnTo>
                    <a:pt x="11101482" y="26765"/>
                  </a:lnTo>
                  <a:lnTo>
                    <a:pt x="11072419" y="7179"/>
                  </a:lnTo>
                  <a:lnTo>
                    <a:pt x="11036808" y="0"/>
                  </a:lnTo>
                  <a:close/>
                </a:path>
              </a:pathLst>
            </a:custGeom>
            <a:solidFill>
              <a:srgbClr val="F4F9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11036808" y="0"/>
                  </a:lnTo>
                  <a:lnTo>
                    <a:pt x="11072419" y="7179"/>
                  </a:lnTo>
                  <a:lnTo>
                    <a:pt x="11101482" y="26765"/>
                  </a:lnTo>
                  <a:lnTo>
                    <a:pt x="11121068" y="55828"/>
                  </a:lnTo>
                  <a:lnTo>
                    <a:pt x="11128248" y="91440"/>
                  </a:lnTo>
                  <a:lnTo>
                    <a:pt x="11128248" y="512051"/>
                  </a:lnTo>
                  <a:lnTo>
                    <a:pt x="11121068" y="547648"/>
                  </a:lnTo>
                  <a:lnTo>
                    <a:pt x="11101482" y="576718"/>
                  </a:lnTo>
                  <a:lnTo>
                    <a:pt x="11072419" y="596317"/>
                  </a:lnTo>
                  <a:lnTo>
                    <a:pt x="11036808" y="603504"/>
                  </a:lnTo>
                  <a:lnTo>
                    <a:pt x="91440" y="603504"/>
                  </a:lnTo>
                  <a:lnTo>
                    <a:pt x="55849" y="596317"/>
                  </a:lnTo>
                  <a:lnTo>
                    <a:pt x="26784" y="576718"/>
                  </a:lnTo>
                  <a:lnTo>
                    <a:pt x="7186" y="547648"/>
                  </a:lnTo>
                  <a:lnTo>
                    <a:pt x="0" y="512051"/>
                  </a:lnTo>
                  <a:lnTo>
                    <a:pt x="0" y="91440"/>
                  </a:lnTo>
                  <a:close/>
                </a:path>
              </a:pathLst>
            </a:custGeom>
            <a:ln w="13949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/>
          <p:cNvSpPr txBox="1"/>
          <p:nvPr/>
        </p:nvSpPr>
        <p:spPr>
          <a:xfrm>
            <a:off x="1600327" y="5485587"/>
            <a:ext cx="8960485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Zanim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dodasz</a:t>
            </a:r>
            <a:r>
              <a:rPr dirty="0" sz="145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kolejny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etat</a:t>
            </a:r>
            <a:r>
              <a:rPr dirty="0" sz="145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do</a:t>
            </a:r>
            <a:r>
              <a:rPr dirty="0" sz="145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nieuporządkowanego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procesu,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sprawdź,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czy</a:t>
            </a:r>
            <a:r>
              <a:rPr dirty="0" sz="145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proces</a:t>
            </a:r>
            <a:r>
              <a:rPr dirty="0" sz="145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nie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wymaga</a:t>
            </a:r>
            <a:r>
              <a:rPr dirty="0" sz="1450" spc="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uproszczenia.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5244" rIns="0" bIns="0" rtlCol="0" vert="horz">
            <a:spAutoFit/>
          </a:bodyPr>
          <a:lstStyle/>
          <a:p>
            <a:pPr marL="12700" marR="5080">
              <a:lnSpc>
                <a:spcPts val="2700"/>
              </a:lnSpc>
              <a:spcBef>
                <a:spcPts val="434"/>
              </a:spcBef>
            </a:pPr>
            <a:r>
              <a:rPr dirty="0" sz="2500"/>
              <a:t>Przychód</a:t>
            </a:r>
            <a:r>
              <a:rPr dirty="0" sz="2500" spc="-60"/>
              <a:t> </a:t>
            </a:r>
            <a:r>
              <a:rPr dirty="0" sz="2500"/>
              <a:t>to</a:t>
            </a:r>
            <a:r>
              <a:rPr dirty="0" sz="2500" spc="-70"/>
              <a:t> </a:t>
            </a:r>
            <a:r>
              <a:rPr dirty="0" sz="2500"/>
              <a:t>nie</a:t>
            </a:r>
            <a:r>
              <a:rPr dirty="0" sz="2500" spc="-80"/>
              <a:t> </a:t>
            </a:r>
            <a:r>
              <a:rPr dirty="0" sz="2500"/>
              <a:t>marża:</a:t>
            </a:r>
            <a:r>
              <a:rPr dirty="0" sz="2500" spc="-65"/>
              <a:t> </a:t>
            </a:r>
            <a:r>
              <a:rPr dirty="0" sz="2500"/>
              <a:t>koszt</a:t>
            </a:r>
            <a:r>
              <a:rPr dirty="0" sz="2500" spc="-85"/>
              <a:t> </a:t>
            </a:r>
            <a:r>
              <a:rPr dirty="0" sz="2500"/>
              <a:t>klientów</a:t>
            </a:r>
            <a:r>
              <a:rPr dirty="0" sz="2500" spc="-60"/>
              <a:t> </a:t>
            </a:r>
            <a:r>
              <a:rPr dirty="0" sz="2500" spc="-50"/>
              <a:t>i </a:t>
            </a:r>
            <a:r>
              <a:rPr dirty="0" sz="2500" spc="-10"/>
              <a:t>wyjątków</a:t>
            </a:r>
            <a:endParaRPr sz="2500"/>
          </a:p>
        </p:txBody>
      </p:sp>
      <p:grpSp>
        <p:nvGrpSpPr>
          <p:cNvPr id="3" name="object 3"/>
          <p:cNvGrpSpPr/>
          <p:nvPr/>
        </p:nvGrpSpPr>
        <p:grpSpPr>
          <a:xfrm>
            <a:off x="7810507" y="943363"/>
            <a:ext cx="3855720" cy="966469"/>
            <a:chOff x="7810507" y="943363"/>
            <a:chExt cx="3855720" cy="966469"/>
          </a:xfrm>
        </p:grpSpPr>
        <p:sp>
          <p:nvSpPr>
            <p:cNvPr id="4" name="object 4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3730752" y="0"/>
                  </a:moveTo>
                  <a:lnTo>
                    <a:pt x="109727" y="0"/>
                  </a:lnTo>
                  <a:lnTo>
                    <a:pt x="67026" y="8626"/>
                  </a:lnTo>
                  <a:lnTo>
                    <a:pt x="32146" y="32146"/>
                  </a:lnTo>
                  <a:lnTo>
                    <a:pt x="8626" y="67026"/>
                  </a:lnTo>
                  <a:lnTo>
                    <a:pt x="0" y="109727"/>
                  </a:lnTo>
                  <a:lnTo>
                    <a:pt x="0" y="841248"/>
                  </a:lnTo>
                  <a:lnTo>
                    <a:pt x="8626" y="883949"/>
                  </a:lnTo>
                  <a:lnTo>
                    <a:pt x="32146" y="918829"/>
                  </a:lnTo>
                  <a:lnTo>
                    <a:pt x="67026" y="942349"/>
                  </a:lnTo>
                  <a:lnTo>
                    <a:pt x="109727" y="950976"/>
                  </a:lnTo>
                  <a:lnTo>
                    <a:pt x="3730752" y="950976"/>
                  </a:lnTo>
                  <a:lnTo>
                    <a:pt x="3773453" y="942349"/>
                  </a:lnTo>
                  <a:lnTo>
                    <a:pt x="3808333" y="918829"/>
                  </a:lnTo>
                  <a:lnTo>
                    <a:pt x="3831853" y="883949"/>
                  </a:lnTo>
                  <a:lnTo>
                    <a:pt x="3840479" y="841248"/>
                  </a:lnTo>
                  <a:lnTo>
                    <a:pt x="3840479" y="109727"/>
                  </a:lnTo>
                  <a:lnTo>
                    <a:pt x="3831853" y="67026"/>
                  </a:lnTo>
                  <a:lnTo>
                    <a:pt x="3808333" y="32146"/>
                  </a:lnTo>
                  <a:lnTo>
                    <a:pt x="3773453" y="8626"/>
                  </a:lnTo>
                  <a:lnTo>
                    <a:pt x="3730752" y="0"/>
                  </a:lnTo>
                  <a:close/>
                </a:path>
              </a:pathLst>
            </a:custGeom>
            <a:solidFill>
              <a:srgbClr val="E4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818120" y="950976"/>
              <a:ext cx="3840479" cy="951230"/>
            </a:xfrm>
            <a:custGeom>
              <a:avLst/>
              <a:gdLst/>
              <a:ahLst/>
              <a:cxnLst/>
              <a:rect l="l" t="t" r="r" b="b"/>
              <a:pathLst>
                <a:path w="3840479" h="951230">
                  <a:moveTo>
                    <a:pt x="0" y="109727"/>
                  </a:moveTo>
                  <a:lnTo>
                    <a:pt x="8626" y="67026"/>
                  </a:lnTo>
                  <a:lnTo>
                    <a:pt x="32146" y="32146"/>
                  </a:lnTo>
                  <a:lnTo>
                    <a:pt x="67026" y="8626"/>
                  </a:lnTo>
                  <a:lnTo>
                    <a:pt x="109727" y="0"/>
                  </a:lnTo>
                  <a:lnTo>
                    <a:pt x="3730752" y="0"/>
                  </a:lnTo>
                  <a:lnTo>
                    <a:pt x="3773453" y="8626"/>
                  </a:lnTo>
                  <a:lnTo>
                    <a:pt x="3808333" y="32146"/>
                  </a:lnTo>
                  <a:lnTo>
                    <a:pt x="3831853" y="67026"/>
                  </a:lnTo>
                  <a:lnTo>
                    <a:pt x="3840479" y="109727"/>
                  </a:lnTo>
                  <a:lnTo>
                    <a:pt x="3840479" y="841248"/>
                  </a:lnTo>
                  <a:lnTo>
                    <a:pt x="3831853" y="883949"/>
                  </a:lnTo>
                  <a:lnTo>
                    <a:pt x="3808333" y="918829"/>
                  </a:lnTo>
                  <a:lnTo>
                    <a:pt x="3773453" y="942349"/>
                  </a:lnTo>
                  <a:lnTo>
                    <a:pt x="3730752" y="950976"/>
                  </a:lnTo>
                  <a:lnTo>
                    <a:pt x="109727" y="950976"/>
                  </a:lnTo>
                  <a:lnTo>
                    <a:pt x="67026" y="942349"/>
                  </a:lnTo>
                  <a:lnTo>
                    <a:pt x="32146" y="918829"/>
                  </a:lnTo>
                  <a:lnTo>
                    <a:pt x="8626" y="883949"/>
                  </a:lnTo>
                  <a:lnTo>
                    <a:pt x="0" y="841248"/>
                  </a:lnTo>
                  <a:lnTo>
                    <a:pt x="0" y="109727"/>
                  </a:lnTo>
                  <a:close/>
                </a:path>
              </a:pathLst>
            </a:custGeom>
            <a:ln w="15224">
              <a:solidFill>
                <a:srgbClr val="007D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8035290" y="1215898"/>
            <a:ext cx="3090545" cy="421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Prestiżowe</a:t>
            </a:r>
            <a:r>
              <a:rPr dirty="0" sz="1300" spc="-4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logo</a:t>
            </a:r>
            <a:r>
              <a:rPr dirty="0" sz="130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może</a:t>
            </a:r>
            <a:r>
              <a:rPr dirty="0" sz="1300" spc="-4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zjadać</a:t>
            </a:r>
            <a:r>
              <a:rPr dirty="0" sz="1300" spc="-6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marżę,</a:t>
            </a:r>
            <a:r>
              <a:rPr dirty="0" sz="1300" spc="-3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7DB8"/>
                </a:solidFill>
                <a:latin typeface="Arial"/>
                <a:cs typeface="Arial"/>
              </a:rPr>
              <a:t>jeśli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wymaga</a:t>
            </a:r>
            <a:r>
              <a:rPr dirty="0" sz="1300" spc="-35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ciągłej</a:t>
            </a:r>
            <a:r>
              <a:rPr dirty="0" sz="1300" spc="-5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obsługi</a:t>
            </a:r>
            <a:r>
              <a:rPr dirty="0" sz="1300" spc="-5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>
                <a:solidFill>
                  <a:srgbClr val="007DB8"/>
                </a:solidFill>
                <a:latin typeface="Arial"/>
                <a:cs typeface="Arial"/>
              </a:rPr>
              <a:t>poza</a:t>
            </a:r>
            <a:r>
              <a:rPr dirty="0" sz="1300" spc="-60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007DB8"/>
                </a:solidFill>
                <a:latin typeface="Arial"/>
                <a:cs typeface="Arial"/>
              </a:rPr>
              <a:t>standardem.</a:t>
            </a:r>
            <a:endParaRPr sz="1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27383" y="664209"/>
            <a:ext cx="13843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solidFill>
                  <a:srgbClr val="FFFFFF"/>
                </a:solidFill>
                <a:latin typeface="Arial"/>
                <a:cs typeface="Arial"/>
              </a:rPr>
              <a:t>06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7651" y="1723085"/>
            <a:ext cx="3818890" cy="6496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Największy</a:t>
            </a:r>
            <a:r>
              <a:rPr dirty="0" sz="1200" spc="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klient</a:t>
            </a:r>
            <a:r>
              <a:rPr dirty="0" sz="1200" spc="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120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zawsze</a:t>
            </a:r>
            <a:r>
              <a:rPr dirty="0" sz="1200" spc="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jest</a:t>
            </a:r>
            <a:r>
              <a:rPr dirty="0" sz="1200" spc="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545454"/>
                </a:solidFill>
                <a:latin typeface="Arial"/>
                <a:cs typeface="Arial"/>
              </a:rPr>
              <a:t>najbardziej</a:t>
            </a:r>
            <a:r>
              <a:rPr dirty="0" sz="1200" spc="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Arial"/>
                <a:cs typeface="Arial"/>
              </a:rPr>
              <a:t>rentowny.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Co</a:t>
            </a:r>
            <a:r>
              <a:rPr dirty="0" sz="1500" spc="-3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najczęściej</a:t>
            </a:r>
            <a:r>
              <a:rPr dirty="0" sz="1500" spc="-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007DB8"/>
                </a:solidFill>
                <a:latin typeface="Arial"/>
                <a:cs typeface="Arial"/>
              </a:rPr>
              <a:t>zjada</a:t>
            </a:r>
            <a:r>
              <a:rPr dirty="0" sz="1500" spc="-4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500" spc="-10" b="1">
                <a:solidFill>
                  <a:srgbClr val="007DB8"/>
                </a:solidFill>
                <a:latin typeface="Arial"/>
                <a:cs typeface="Arial"/>
              </a:rPr>
              <a:t>rentowność?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24001" y="2499105"/>
            <a:ext cx="3624579" cy="817880"/>
            <a:chOff x="524001" y="2499105"/>
            <a:chExt cx="3624579" cy="817880"/>
          </a:xfrm>
        </p:grpSpPr>
        <p:sp>
          <p:nvSpPr>
            <p:cNvPr id="10" name="object 10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30351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658367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791362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58036" y="2642108"/>
            <a:ext cx="146304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Indywidualne</a:t>
            </a:r>
            <a:r>
              <a:rPr dirty="0" sz="1100" spc="114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raporty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58036" y="2992627"/>
            <a:ext cx="283083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Dodatkowe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zestawienia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statusy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przygotowywane</a:t>
            </a:r>
            <a:r>
              <a:rPr dirty="0" sz="850" spc="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ręcznie.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346194" y="2499105"/>
            <a:ext cx="3624579" cy="817880"/>
            <a:chOff x="4346194" y="2499105"/>
            <a:chExt cx="3624579" cy="817880"/>
          </a:xfrm>
        </p:grpSpPr>
        <p:sp>
          <p:nvSpPr>
            <p:cNvPr id="18" name="object 18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2"/>
                  </a:lnTo>
                  <a:lnTo>
                    <a:pt x="3520439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2"/>
                  </a:lnTo>
                  <a:lnTo>
                    <a:pt x="3611879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4352544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40"/>
                  </a:lnTo>
                  <a:lnTo>
                    <a:pt x="3611879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2"/>
                  </a:lnTo>
                  <a:lnTo>
                    <a:pt x="91439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4480560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46139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80559" y="2642108"/>
            <a:ext cx="268478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Częste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poprawki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Zmiany,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wersje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</a:t>
            </a:r>
            <a:r>
              <a:rPr dirty="0" sz="850" spc="-4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korekty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angażujące</a:t>
            </a:r>
            <a:r>
              <a:rPr dirty="0" sz="850" spc="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najlepsze</a:t>
            </a:r>
            <a:r>
              <a:rPr dirty="0" sz="850" spc="-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osoby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50">
                <a:solidFill>
                  <a:srgbClr val="545454"/>
                </a:solidFill>
                <a:latin typeface="Arial"/>
                <a:cs typeface="Arial"/>
              </a:rPr>
              <a:t>w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firmie.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8168385" y="2499105"/>
            <a:ext cx="3624579" cy="817880"/>
            <a:chOff x="8168385" y="2499105"/>
            <a:chExt cx="3624579" cy="817880"/>
          </a:xfrm>
        </p:grpSpPr>
        <p:sp>
          <p:nvSpPr>
            <p:cNvPr id="25" name="object 25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40"/>
                  </a:lnTo>
                  <a:lnTo>
                    <a:pt x="0" y="713232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2"/>
                  </a:lnTo>
                  <a:lnTo>
                    <a:pt x="3520440" y="804672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2"/>
                  </a:lnTo>
                  <a:lnTo>
                    <a:pt x="3611880" y="91440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8174735" y="2505455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40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40"/>
                  </a:lnTo>
                  <a:lnTo>
                    <a:pt x="3611880" y="713232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2"/>
                  </a:lnTo>
                  <a:lnTo>
                    <a:pt x="91440" y="804672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2"/>
                  </a:lnTo>
                  <a:lnTo>
                    <a:pt x="0" y="91440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8302751" y="268833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/>
          <p:cNvSpPr txBox="1"/>
          <p:nvPr/>
        </p:nvSpPr>
        <p:spPr>
          <a:xfrm>
            <a:off x="8436609" y="2728086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803385" y="2642108"/>
            <a:ext cx="189738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Niestandardowe</a:t>
            </a:r>
            <a:r>
              <a:rPr dirty="0" sz="1100" spc="1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akceptacje</a:t>
            </a:r>
            <a:endParaRPr sz="11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803385" y="2992627"/>
            <a:ext cx="263461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Decyzje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poza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procesem,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które</a:t>
            </a:r>
            <a:r>
              <a:rPr dirty="0" sz="850" spc="-5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blokują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przepływ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pracy.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524001" y="3468370"/>
            <a:ext cx="3624579" cy="817880"/>
            <a:chOff x="524001" y="3468370"/>
            <a:chExt cx="3624579" cy="817880"/>
          </a:xfrm>
        </p:grpSpPr>
        <p:sp>
          <p:nvSpPr>
            <p:cNvPr id="33" name="object 33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86" y="748843"/>
                  </a:lnTo>
                  <a:lnTo>
                    <a:pt x="26784" y="777906"/>
                  </a:lnTo>
                  <a:lnTo>
                    <a:pt x="55849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530351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49" y="797492"/>
                  </a:lnTo>
                  <a:lnTo>
                    <a:pt x="26784" y="777906"/>
                  </a:lnTo>
                  <a:lnTo>
                    <a:pt x="7186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3" y="0"/>
                  </a:moveTo>
                  <a:lnTo>
                    <a:pt x="147992" y="5071"/>
                  </a:lnTo>
                  <a:lnTo>
                    <a:pt x="107574" y="19518"/>
                  </a:lnTo>
                  <a:lnTo>
                    <a:pt x="71920" y="42187"/>
                  </a:lnTo>
                  <a:lnTo>
                    <a:pt x="42183" y="71925"/>
                  </a:lnTo>
                  <a:lnTo>
                    <a:pt x="19516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6" y="276468"/>
                  </a:lnTo>
                  <a:lnTo>
                    <a:pt x="42183" y="312122"/>
                  </a:lnTo>
                  <a:lnTo>
                    <a:pt x="71920" y="341860"/>
                  </a:lnTo>
                  <a:lnTo>
                    <a:pt x="107574" y="364529"/>
                  </a:lnTo>
                  <a:lnTo>
                    <a:pt x="147992" y="378976"/>
                  </a:lnTo>
                  <a:lnTo>
                    <a:pt x="192023" y="384048"/>
                  </a:lnTo>
                  <a:lnTo>
                    <a:pt x="236055" y="378976"/>
                  </a:lnTo>
                  <a:lnTo>
                    <a:pt x="276473" y="364529"/>
                  </a:lnTo>
                  <a:lnTo>
                    <a:pt x="312127" y="341860"/>
                  </a:lnTo>
                  <a:lnTo>
                    <a:pt x="341864" y="312122"/>
                  </a:lnTo>
                  <a:lnTo>
                    <a:pt x="364531" y="276468"/>
                  </a:lnTo>
                  <a:lnTo>
                    <a:pt x="378976" y="236051"/>
                  </a:lnTo>
                  <a:lnTo>
                    <a:pt x="384047" y="192024"/>
                  </a:lnTo>
                  <a:lnTo>
                    <a:pt x="378976" y="147996"/>
                  </a:lnTo>
                  <a:lnTo>
                    <a:pt x="364531" y="107579"/>
                  </a:lnTo>
                  <a:lnTo>
                    <a:pt x="341864" y="71925"/>
                  </a:lnTo>
                  <a:lnTo>
                    <a:pt x="312127" y="42187"/>
                  </a:lnTo>
                  <a:lnTo>
                    <a:pt x="276473" y="19518"/>
                  </a:lnTo>
                  <a:lnTo>
                    <a:pt x="236055" y="5071"/>
                  </a:lnTo>
                  <a:lnTo>
                    <a:pt x="192023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658367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6" y="107579"/>
                  </a:lnTo>
                  <a:lnTo>
                    <a:pt x="42183" y="71925"/>
                  </a:lnTo>
                  <a:lnTo>
                    <a:pt x="71920" y="42187"/>
                  </a:lnTo>
                  <a:lnTo>
                    <a:pt x="107574" y="19518"/>
                  </a:lnTo>
                  <a:lnTo>
                    <a:pt x="147992" y="5071"/>
                  </a:lnTo>
                  <a:lnTo>
                    <a:pt x="192023" y="0"/>
                  </a:lnTo>
                  <a:lnTo>
                    <a:pt x="236055" y="5071"/>
                  </a:lnTo>
                  <a:lnTo>
                    <a:pt x="276473" y="19518"/>
                  </a:lnTo>
                  <a:lnTo>
                    <a:pt x="312127" y="42187"/>
                  </a:lnTo>
                  <a:lnTo>
                    <a:pt x="341864" y="71925"/>
                  </a:lnTo>
                  <a:lnTo>
                    <a:pt x="364531" y="107579"/>
                  </a:lnTo>
                  <a:lnTo>
                    <a:pt x="378976" y="147996"/>
                  </a:lnTo>
                  <a:lnTo>
                    <a:pt x="384047" y="192024"/>
                  </a:lnTo>
                  <a:lnTo>
                    <a:pt x="378976" y="236051"/>
                  </a:lnTo>
                  <a:lnTo>
                    <a:pt x="364531" y="276468"/>
                  </a:lnTo>
                  <a:lnTo>
                    <a:pt x="341864" y="312122"/>
                  </a:lnTo>
                  <a:lnTo>
                    <a:pt x="312127" y="341860"/>
                  </a:lnTo>
                  <a:lnTo>
                    <a:pt x="276473" y="364529"/>
                  </a:lnTo>
                  <a:lnTo>
                    <a:pt x="236055" y="378976"/>
                  </a:lnTo>
                  <a:lnTo>
                    <a:pt x="192023" y="384048"/>
                  </a:lnTo>
                  <a:lnTo>
                    <a:pt x="147992" y="378976"/>
                  </a:lnTo>
                  <a:lnTo>
                    <a:pt x="107574" y="364529"/>
                  </a:lnTo>
                  <a:lnTo>
                    <a:pt x="71920" y="341860"/>
                  </a:lnTo>
                  <a:lnTo>
                    <a:pt x="42183" y="312122"/>
                  </a:lnTo>
                  <a:lnTo>
                    <a:pt x="19516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7" name="object 37"/>
          <p:cNvSpPr txBox="1"/>
          <p:nvPr/>
        </p:nvSpPr>
        <p:spPr>
          <a:xfrm>
            <a:off x="791362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158036" y="3611371"/>
            <a:ext cx="150114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Priorytet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poza</a:t>
            </a:r>
            <a:r>
              <a:rPr dirty="0" sz="1100" spc="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kolejką</a:t>
            </a:r>
            <a:endParaRPr sz="11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158036" y="3962146"/>
            <a:ext cx="27730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Obsługa</a:t>
            </a:r>
            <a:r>
              <a:rPr dirty="0" sz="850" spc="-5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jednego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klienta</a:t>
            </a:r>
            <a:r>
              <a:rPr dirty="0" sz="850" spc="-5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opóźnia</a:t>
            </a:r>
            <a:r>
              <a:rPr dirty="0" sz="850" spc="-3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realizację</a:t>
            </a:r>
            <a:r>
              <a:rPr dirty="0" sz="850" spc="-4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innych</a:t>
            </a:r>
            <a:r>
              <a:rPr dirty="0" sz="850" spc="-5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spraw.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4346194" y="3468370"/>
            <a:ext cx="3624579" cy="817880"/>
            <a:chOff x="4346194" y="3468370"/>
            <a:chExt cx="3624579" cy="817880"/>
          </a:xfrm>
        </p:grpSpPr>
        <p:sp>
          <p:nvSpPr>
            <p:cNvPr id="41" name="object 41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39" y="0"/>
                  </a:moveTo>
                  <a:lnTo>
                    <a:pt x="91439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39" y="804671"/>
                  </a:lnTo>
                  <a:lnTo>
                    <a:pt x="3520439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79" y="713231"/>
                  </a:lnTo>
                  <a:lnTo>
                    <a:pt x="3611879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4352544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39" y="0"/>
                  </a:lnTo>
                  <a:lnTo>
                    <a:pt x="3520439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79" y="91439"/>
                  </a:lnTo>
                  <a:lnTo>
                    <a:pt x="3611879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39" y="804671"/>
                  </a:lnTo>
                  <a:lnTo>
                    <a:pt x="91439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4480560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5" name="object 45"/>
          <p:cNvSpPr txBox="1"/>
          <p:nvPr/>
        </p:nvSpPr>
        <p:spPr>
          <a:xfrm>
            <a:off x="46139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3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980559" y="3611371"/>
            <a:ext cx="2595880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Brak</a:t>
            </a:r>
            <a:r>
              <a:rPr dirty="0" sz="1100" spc="2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kosztu</a:t>
            </a:r>
            <a:r>
              <a:rPr dirty="0" sz="1100" spc="6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7DB8"/>
                </a:solidFill>
                <a:latin typeface="Arial"/>
                <a:cs typeface="Arial"/>
              </a:rPr>
              <a:t>obsługi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Firma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widzi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fakturę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sprzedażową,</a:t>
            </a:r>
            <a:r>
              <a:rPr dirty="0" sz="850" spc="1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ale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nie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widzi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godzin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pracy.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8168385" y="3468370"/>
            <a:ext cx="3624579" cy="817880"/>
            <a:chOff x="8168385" y="3468370"/>
            <a:chExt cx="3624579" cy="817880"/>
          </a:xfrm>
        </p:grpSpPr>
        <p:sp>
          <p:nvSpPr>
            <p:cNvPr id="48" name="object 48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3520440" y="0"/>
                  </a:moveTo>
                  <a:lnTo>
                    <a:pt x="91440" y="0"/>
                  </a:lnTo>
                  <a:lnTo>
                    <a:pt x="55828" y="7179"/>
                  </a:lnTo>
                  <a:lnTo>
                    <a:pt x="26765" y="26765"/>
                  </a:lnTo>
                  <a:lnTo>
                    <a:pt x="7179" y="55828"/>
                  </a:lnTo>
                  <a:lnTo>
                    <a:pt x="0" y="91439"/>
                  </a:lnTo>
                  <a:lnTo>
                    <a:pt x="0" y="713231"/>
                  </a:lnTo>
                  <a:lnTo>
                    <a:pt x="7179" y="748843"/>
                  </a:lnTo>
                  <a:lnTo>
                    <a:pt x="26765" y="777906"/>
                  </a:lnTo>
                  <a:lnTo>
                    <a:pt x="55828" y="797492"/>
                  </a:lnTo>
                  <a:lnTo>
                    <a:pt x="91440" y="804671"/>
                  </a:lnTo>
                  <a:lnTo>
                    <a:pt x="3520440" y="804671"/>
                  </a:lnTo>
                  <a:lnTo>
                    <a:pt x="3556051" y="797492"/>
                  </a:lnTo>
                  <a:lnTo>
                    <a:pt x="3585114" y="777906"/>
                  </a:lnTo>
                  <a:lnTo>
                    <a:pt x="3604700" y="748843"/>
                  </a:lnTo>
                  <a:lnTo>
                    <a:pt x="3611880" y="713231"/>
                  </a:lnTo>
                  <a:lnTo>
                    <a:pt x="3611880" y="91439"/>
                  </a:lnTo>
                  <a:lnTo>
                    <a:pt x="3604700" y="55828"/>
                  </a:lnTo>
                  <a:lnTo>
                    <a:pt x="3585114" y="26765"/>
                  </a:lnTo>
                  <a:lnTo>
                    <a:pt x="3556051" y="7179"/>
                  </a:lnTo>
                  <a:lnTo>
                    <a:pt x="35204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8174735" y="3474720"/>
              <a:ext cx="3611879" cy="805180"/>
            </a:xfrm>
            <a:custGeom>
              <a:avLst/>
              <a:gdLst/>
              <a:ahLst/>
              <a:cxnLst/>
              <a:rect l="l" t="t" r="r" b="b"/>
              <a:pathLst>
                <a:path w="3611879" h="805179">
                  <a:moveTo>
                    <a:pt x="0" y="91439"/>
                  </a:moveTo>
                  <a:lnTo>
                    <a:pt x="7179" y="55828"/>
                  </a:lnTo>
                  <a:lnTo>
                    <a:pt x="26765" y="26765"/>
                  </a:lnTo>
                  <a:lnTo>
                    <a:pt x="55828" y="7179"/>
                  </a:lnTo>
                  <a:lnTo>
                    <a:pt x="91440" y="0"/>
                  </a:lnTo>
                  <a:lnTo>
                    <a:pt x="3520440" y="0"/>
                  </a:lnTo>
                  <a:lnTo>
                    <a:pt x="3556051" y="7179"/>
                  </a:lnTo>
                  <a:lnTo>
                    <a:pt x="3585114" y="26765"/>
                  </a:lnTo>
                  <a:lnTo>
                    <a:pt x="3604700" y="55828"/>
                  </a:lnTo>
                  <a:lnTo>
                    <a:pt x="3611880" y="91439"/>
                  </a:lnTo>
                  <a:lnTo>
                    <a:pt x="3611880" y="713231"/>
                  </a:lnTo>
                  <a:lnTo>
                    <a:pt x="3604700" y="748843"/>
                  </a:lnTo>
                  <a:lnTo>
                    <a:pt x="3585114" y="777906"/>
                  </a:lnTo>
                  <a:lnTo>
                    <a:pt x="3556051" y="797492"/>
                  </a:lnTo>
                  <a:lnTo>
                    <a:pt x="3520440" y="804671"/>
                  </a:lnTo>
                  <a:lnTo>
                    <a:pt x="91440" y="804671"/>
                  </a:lnTo>
                  <a:lnTo>
                    <a:pt x="55828" y="797492"/>
                  </a:lnTo>
                  <a:lnTo>
                    <a:pt x="26765" y="777906"/>
                  </a:lnTo>
                  <a:lnTo>
                    <a:pt x="7179" y="748843"/>
                  </a:lnTo>
                  <a:lnTo>
                    <a:pt x="0" y="713231"/>
                  </a:lnTo>
                  <a:lnTo>
                    <a:pt x="0" y="91439"/>
                  </a:lnTo>
                  <a:close/>
                </a:path>
              </a:pathLst>
            </a:custGeom>
            <a:ln w="12700">
              <a:solidFill>
                <a:srgbClr val="C8E3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192024" y="0"/>
                  </a:moveTo>
                  <a:lnTo>
                    <a:pt x="147996" y="5071"/>
                  </a:lnTo>
                  <a:lnTo>
                    <a:pt x="107579" y="19518"/>
                  </a:lnTo>
                  <a:lnTo>
                    <a:pt x="71925" y="42187"/>
                  </a:lnTo>
                  <a:lnTo>
                    <a:pt x="42187" y="71925"/>
                  </a:lnTo>
                  <a:lnTo>
                    <a:pt x="19518" y="107579"/>
                  </a:lnTo>
                  <a:lnTo>
                    <a:pt x="5071" y="147996"/>
                  </a:lnTo>
                  <a:lnTo>
                    <a:pt x="0" y="192024"/>
                  </a:lnTo>
                  <a:lnTo>
                    <a:pt x="5071" y="236051"/>
                  </a:lnTo>
                  <a:lnTo>
                    <a:pt x="19518" y="276468"/>
                  </a:lnTo>
                  <a:lnTo>
                    <a:pt x="42187" y="312122"/>
                  </a:lnTo>
                  <a:lnTo>
                    <a:pt x="71925" y="341860"/>
                  </a:lnTo>
                  <a:lnTo>
                    <a:pt x="107579" y="364529"/>
                  </a:lnTo>
                  <a:lnTo>
                    <a:pt x="147996" y="378976"/>
                  </a:lnTo>
                  <a:lnTo>
                    <a:pt x="192024" y="384048"/>
                  </a:lnTo>
                  <a:lnTo>
                    <a:pt x="236051" y="378976"/>
                  </a:lnTo>
                  <a:lnTo>
                    <a:pt x="276468" y="364529"/>
                  </a:lnTo>
                  <a:lnTo>
                    <a:pt x="312122" y="341860"/>
                  </a:lnTo>
                  <a:lnTo>
                    <a:pt x="341860" y="312122"/>
                  </a:lnTo>
                  <a:lnTo>
                    <a:pt x="364529" y="276468"/>
                  </a:lnTo>
                  <a:lnTo>
                    <a:pt x="378976" y="236051"/>
                  </a:lnTo>
                  <a:lnTo>
                    <a:pt x="384048" y="192024"/>
                  </a:lnTo>
                  <a:lnTo>
                    <a:pt x="378976" y="147996"/>
                  </a:lnTo>
                  <a:lnTo>
                    <a:pt x="364529" y="107579"/>
                  </a:lnTo>
                  <a:lnTo>
                    <a:pt x="341860" y="71925"/>
                  </a:lnTo>
                  <a:lnTo>
                    <a:pt x="312122" y="42187"/>
                  </a:lnTo>
                  <a:lnTo>
                    <a:pt x="276468" y="19518"/>
                  </a:lnTo>
                  <a:lnTo>
                    <a:pt x="236051" y="5071"/>
                  </a:lnTo>
                  <a:lnTo>
                    <a:pt x="192024" y="0"/>
                  </a:lnTo>
                  <a:close/>
                </a:path>
              </a:pathLst>
            </a:custGeom>
            <a:solidFill>
              <a:srgbClr val="9CCD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8302751" y="36576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192024"/>
                  </a:moveTo>
                  <a:lnTo>
                    <a:pt x="5071" y="147996"/>
                  </a:lnTo>
                  <a:lnTo>
                    <a:pt x="19518" y="107579"/>
                  </a:lnTo>
                  <a:lnTo>
                    <a:pt x="42187" y="71925"/>
                  </a:lnTo>
                  <a:lnTo>
                    <a:pt x="71925" y="42187"/>
                  </a:lnTo>
                  <a:lnTo>
                    <a:pt x="107579" y="19518"/>
                  </a:lnTo>
                  <a:lnTo>
                    <a:pt x="147996" y="5071"/>
                  </a:lnTo>
                  <a:lnTo>
                    <a:pt x="192024" y="0"/>
                  </a:lnTo>
                  <a:lnTo>
                    <a:pt x="236051" y="5071"/>
                  </a:lnTo>
                  <a:lnTo>
                    <a:pt x="276468" y="19518"/>
                  </a:lnTo>
                  <a:lnTo>
                    <a:pt x="312122" y="42187"/>
                  </a:lnTo>
                  <a:lnTo>
                    <a:pt x="341860" y="71925"/>
                  </a:lnTo>
                  <a:lnTo>
                    <a:pt x="364529" y="107579"/>
                  </a:lnTo>
                  <a:lnTo>
                    <a:pt x="378976" y="147996"/>
                  </a:lnTo>
                  <a:lnTo>
                    <a:pt x="384048" y="192024"/>
                  </a:lnTo>
                  <a:lnTo>
                    <a:pt x="378976" y="236051"/>
                  </a:lnTo>
                  <a:lnTo>
                    <a:pt x="364529" y="276468"/>
                  </a:lnTo>
                  <a:lnTo>
                    <a:pt x="341860" y="312122"/>
                  </a:lnTo>
                  <a:lnTo>
                    <a:pt x="312122" y="341860"/>
                  </a:lnTo>
                  <a:lnTo>
                    <a:pt x="276468" y="364529"/>
                  </a:lnTo>
                  <a:lnTo>
                    <a:pt x="236051" y="378976"/>
                  </a:lnTo>
                  <a:lnTo>
                    <a:pt x="192024" y="384048"/>
                  </a:lnTo>
                  <a:lnTo>
                    <a:pt x="147996" y="378976"/>
                  </a:lnTo>
                  <a:lnTo>
                    <a:pt x="107579" y="364529"/>
                  </a:lnTo>
                  <a:lnTo>
                    <a:pt x="71925" y="341860"/>
                  </a:lnTo>
                  <a:lnTo>
                    <a:pt x="42187" y="312122"/>
                  </a:lnTo>
                  <a:lnTo>
                    <a:pt x="19518" y="276468"/>
                  </a:lnTo>
                  <a:lnTo>
                    <a:pt x="5071" y="236051"/>
                  </a:lnTo>
                  <a:lnTo>
                    <a:pt x="0" y="192024"/>
                  </a:lnTo>
                  <a:close/>
                </a:path>
              </a:pathLst>
            </a:custGeom>
            <a:ln w="12700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2" name="object 52"/>
          <p:cNvSpPr txBox="1"/>
          <p:nvPr/>
        </p:nvSpPr>
        <p:spPr>
          <a:xfrm>
            <a:off x="8436609" y="3697604"/>
            <a:ext cx="11747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0" b="1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803385" y="3611371"/>
            <a:ext cx="2858135" cy="5708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Wyjątki</a:t>
            </a:r>
            <a:r>
              <a:rPr dirty="0" sz="1100" spc="80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7DB8"/>
                </a:solidFill>
                <a:latin typeface="Arial"/>
                <a:cs typeface="Arial"/>
              </a:rPr>
              <a:t>jako</a:t>
            </a:r>
            <a:r>
              <a:rPr dirty="0" sz="1100" spc="45" b="1">
                <a:solidFill>
                  <a:srgbClr val="007DB8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007DB8"/>
                </a:solidFill>
                <a:latin typeface="Arial"/>
                <a:cs typeface="Arial"/>
              </a:rPr>
              <a:t>norma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Proces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standardowy</a:t>
            </a:r>
            <a:r>
              <a:rPr dirty="0" sz="850" spc="-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przestaje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działać,</a:t>
            </a:r>
            <a:r>
              <a:rPr dirty="0" sz="850" spc="-3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bo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każdy</a:t>
            </a:r>
            <a:r>
              <a:rPr dirty="0" sz="850" spc="-25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przypadek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>
                <a:solidFill>
                  <a:srgbClr val="545454"/>
                </a:solidFill>
                <a:latin typeface="Arial"/>
                <a:cs typeface="Arial"/>
              </a:rPr>
              <a:t>jest</a:t>
            </a:r>
            <a:r>
              <a:rPr dirty="0" sz="850" spc="-2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545454"/>
                </a:solidFill>
                <a:latin typeface="Arial"/>
                <a:cs typeface="Arial"/>
              </a:rPr>
              <a:t>inny.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523377" y="5269113"/>
            <a:ext cx="11142345" cy="617855"/>
            <a:chOff x="523377" y="5269113"/>
            <a:chExt cx="11142345" cy="617855"/>
          </a:xfrm>
        </p:grpSpPr>
        <p:sp>
          <p:nvSpPr>
            <p:cNvPr id="55" name="object 55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11036808" y="0"/>
                  </a:moveTo>
                  <a:lnTo>
                    <a:pt x="91440" y="0"/>
                  </a:lnTo>
                  <a:lnTo>
                    <a:pt x="55849" y="7179"/>
                  </a:lnTo>
                  <a:lnTo>
                    <a:pt x="26784" y="26765"/>
                  </a:lnTo>
                  <a:lnTo>
                    <a:pt x="7186" y="55828"/>
                  </a:lnTo>
                  <a:lnTo>
                    <a:pt x="0" y="91440"/>
                  </a:lnTo>
                  <a:lnTo>
                    <a:pt x="0" y="512051"/>
                  </a:lnTo>
                  <a:lnTo>
                    <a:pt x="7186" y="547648"/>
                  </a:lnTo>
                  <a:lnTo>
                    <a:pt x="26784" y="576718"/>
                  </a:lnTo>
                  <a:lnTo>
                    <a:pt x="55849" y="596317"/>
                  </a:lnTo>
                  <a:lnTo>
                    <a:pt x="91440" y="603504"/>
                  </a:lnTo>
                  <a:lnTo>
                    <a:pt x="11036808" y="603504"/>
                  </a:lnTo>
                  <a:lnTo>
                    <a:pt x="11072419" y="596317"/>
                  </a:lnTo>
                  <a:lnTo>
                    <a:pt x="11101482" y="576718"/>
                  </a:lnTo>
                  <a:lnTo>
                    <a:pt x="11121068" y="547648"/>
                  </a:lnTo>
                  <a:lnTo>
                    <a:pt x="11128248" y="512051"/>
                  </a:lnTo>
                  <a:lnTo>
                    <a:pt x="11128248" y="91440"/>
                  </a:lnTo>
                  <a:lnTo>
                    <a:pt x="11121068" y="55828"/>
                  </a:lnTo>
                  <a:lnTo>
                    <a:pt x="11101482" y="26765"/>
                  </a:lnTo>
                  <a:lnTo>
                    <a:pt x="11072419" y="7179"/>
                  </a:lnTo>
                  <a:lnTo>
                    <a:pt x="11036808" y="0"/>
                  </a:lnTo>
                  <a:close/>
                </a:path>
              </a:pathLst>
            </a:custGeom>
            <a:solidFill>
              <a:srgbClr val="F4F9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/>
            <p:cNvSpPr/>
            <p:nvPr/>
          </p:nvSpPr>
          <p:spPr>
            <a:xfrm>
              <a:off x="530352" y="5276088"/>
              <a:ext cx="11128375" cy="603885"/>
            </a:xfrm>
            <a:custGeom>
              <a:avLst/>
              <a:gdLst/>
              <a:ahLst/>
              <a:cxnLst/>
              <a:rect l="l" t="t" r="r" b="b"/>
              <a:pathLst>
                <a:path w="11128375" h="603885">
                  <a:moveTo>
                    <a:pt x="0" y="91440"/>
                  </a:moveTo>
                  <a:lnTo>
                    <a:pt x="7186" y="55828"/>
                  </a:lnTo>
                  <a:lnTo>
                    <a:pt x="26784" y="26765"/>
                  </a:lnTo>
                  <a:lnTo>
                    <a:pt x="55849" y="7179"/>
                  </a:lnTo>
                  <a:lnTo>
                    <a:pt x="91440" y="0"/>
                  </a:lnTo>
                  <a:lnTo>
                    <a:pt x="11036808" y="0"/>
                  </a:lnTo>
                  <a:lnTo>
                    <a:pt x="11072419" y="7179"/>
                  </a:lnTo>
                  <a:lnTo>
                    <a:pt x="11101482" y="26765"/>
                  </a:lnTo>
                  <a:lnTo>
                    <a:pt x="11121068" y="55828"/>
                  </a:lnTo>
                  <a:lnTo>
                    <a:pt x="11128248" y="91440"/>
                  </a:lnTo>
                  <a:lnTo>
                    <a:pt x="11128248" y="512051"/>
                  </a:lnTo>
                  <a:lnTo>
                    <a:pt x="11121068" y="547648"/>
                  </a:lnTo>
                  <a:lnTo>
                    <a:pt x="11101482" y="576718"/>
                  </a:lnTo>
                  <a:lnTo>
                    <a:pt x="11072419" y="596317"/>
                  </a:lnTo>
                  <a:lnTo>
                    <a:pt x="11036808" y="603504"/>
                  </a:lnTo>
                  <a:lnTo>
                    <a:pt x="91440" y="603504"/>
                  </a:lnTo>
                  <a:lnTo>
                    <a:pt x="55849" y="596317"/>
                  </a:lnTo>
                  <a:lnTo>
                    <a:pt x="26784" y="576718"/>
                  </a:lnTo>
                  <a:lnTo>
                    <a:pt x="7186" y="547648"/>
                  </a:lnTo>
                  <a:lnTo>
                    <a:pt x="0" y="512051"/>
                  </a:lnTo>
                  <a:lnTo>
                    <a:pt x="0" y="91440"/>
                  </a:lnTo>
                  <a:close/>
                </a:path>
              </a:pathLst>
            </a:custGeom>
            <a:ln w="13949">
              <a:solidFill>
                <a:srgbClr val="9CCD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7" name="object 57"/>
          <p:cNvSpPr txBox="1"/>
          <p:nvPr/>
        </p:nvSpPr>
        <p:spPr>
          <a:xfrm>
            <a:off x="2590926" y="5485587"/>
            <a:ext cx="6979284" cy="24892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Najgroźniejszy</a:t>
            </a:r>
            <a:r>
              <a:rPr dirty="0" sz="1450" spc="-7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klient</a:t>
            </a:r>
            <a:r>
              <a:rPr dirty="0" sz="145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to</a:t>
            </a:r>
            <a:r>
              <a:rPr dirty="0" sz="145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czasem</a:t>
            </a:r>
            <a:r>
              <a:rPr dirty="0" sz="1450" spc="-5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ten</a:t>
            </a:r>
            <a:r>
              <a:rPr dirty="0" sz="145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największy</a:t>
            </a:r>
            <a:r>
              <a:rPr dirty="0" sz="145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-</a:t>
            </a:r>
            <a:r>
              <a:rPr dirty="0" sz="145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którego</a:t>
            </a:r>
            <a:r>
              <a:rPr dirty="0" sz="1450" spc="-5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wszyscy</a:t>
            </a:r>
            <a:r>
              <a:rPr dirty="0" sz="145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boją</a:t>
            </a:r>
            <a:r>
              <a:rPr dirty="0" sz="145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>
                <a:solidFill>
                  <a:srgbClr val="333333"/>
                </a:solidFill>
                <a:latin typeface="Arial"/>
                <a:cs typeface="Arial"/>
              </a:rPr>
              <a:t>się</a:t>
            </a:r>
            <a:r>
              <a:rPr dirty="0" sz="145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450" spc="-10">
                <a:solidFill>
                  <a:srgbClr val="333333"/>
                </a:solidFill>
                <a:latin typeface="Arial"/>
                <a:cs typeface="Arial"/>
              </a:rPr>
              <a:t>przeliczyć.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Best Practice</dc:creator>
  <dcterms:created xsi:type="dcterms:W3CDTF">2026-06-11T05:37:37Z</dcterms:created>
  <dcterms:modified xsi:type="dcterms:W3CDTF">2026-06-11T05:37:37Z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2026-06-10T00:00:00Z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2026-06-11T00:00:00Z</vt:filetime>
  </property>
  <property fmtid="{D5CDD505-2E9C-101B-9397-08002B2CF9AE}" pid="5" name="Producer">
    <vt:lpwstr>Microsoft® PowerPoint® 2016</vt:lpwstr>
  </property>
</Properties>
</file>