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64" r:id="rId2"/>
  </p:sldMasterIdLst>
  <p:notesMasterIdLst>
    <p:notesMasterId r:id="rId46"/>
  </p:notesMasterIdLst>
  <p:handoutMasterIdLst>
    <p:handoutMasterId r:id="rId47"/>
  </p:handoutMasterIdLst>
  <p:sldIdLst>
    <p:sldId id="425" r:id="rId3"/>
    <p:sldId id="672" r:id="rId4"/>
    <p:sldId id="673" r:id="rId5"/>
    <p:sldId id="818" r:id="rId6"/>
    <p:sldId id="739" r:id="rId7"/>
    <p:sldId id="476" r:id="rId8"/>
    <p:sldId id="870" r:id="rId9"/>
    <p:sldId id="726" r:id="rId10"/>
    <p:sldId id="727" r:id="rId11"/>
    <p:sldId id="823" r:id="rId12"/>
    <p:sldId id="708" r:id="rId13"/>
    <p:sldId id="730" r:id="rId14"/>
    <p:sldId id="871" r:id="rId15"/>
    <p:sldId id="872" r:id="rId16"/>
    <p:sldId id="873" r:id="rId17"/>
    <p:sldId id="874" r:id="rId18"/>
    <p:sldId id="875" r:id="rId19"/>
    <p:sldId id="716" r:id="rId20"/>
    <p:sldId id="717" r:id="rId21"/>
    <p:sldId id="721" r:id="rId22"/>
    <p:sldId id="718" r:id="rId23"/>
    <p:sldId id="719" r:id="rId24"/>
    <p:sldId id="833" r:id="rId25"/>
    <p:sldId id="835" r:id="rId26"/>
    <p:sldId id="836" r:id="rId27"/>
    <p:sldId id="856" r:id="rId28"/>
    <p:sldId id="839" r:id="rId29"/>
    <p:sldId id="840" r:id="rId30"/>
    <p:sldId id="857" r:id="rId31"/>
    <p:sldId id="858" r:id="rId32"/>
    <p:sldId id="843" r:id="rId33"/>
    <p:sldId id="859" r:id="rId34"/>
    <p:sldId id="860" r:id="rId35"/>
    <p:sldId id="861" r:id="rId36"/>
    <p:sldId id="862" r:id="rId37"/>
    <p:sldId id="863" r:id="rId38"/>
    <p:sldId id="864" r:id="rId39"/>
    <p:sldId id="865" r:id="rId40"/>
    <p:sldId id="866" r:id="rId41"/>
    <p:sldId id="867" r:id="rId42"/>
    <p:sldId id="868" r:id="rId43"/>
    <p:sldId id="869" r:id="rId44"/>
    <p:sldId id="855" r:id="rId45"/>
  </p:sldIdLst>
  <p:sldSz cx="10691813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A4A41F5-DA59-49A7-9C7E-1AE914D5AFE6}">
          <p14:sldIdLst>
            <p14:sldId id="425"/>
            <p14:sldId id="672"/>
            <p14:sldId id="673"/>
            <p14:sldId id="818"/>
            <p14:sldId id="739"/>
            <p14:sldId id="476"/>
            <p14:sldId id="870"/>
          </p14:sldIdLst>
        </p14:section>
        <p14:section name="Sekcja bez tytułu" id="{A84EA172-D6A5-43B8-80AD-990D09081735}">
          <p14:sldIdLst>
            <p14:sldId id="726"/>
            <p14:sldId id="727"/>
            <p14:sldId id="823"/>
            <p14:sldId id="708"/>
            <p14:sldId id="730"/>
            <p14:sldId id="871"/>
            <p14:sldId id="872"/>
            <p14:sldId id="873"/>
            <p14:sldId id="874"/>
            <p14:sldId id="875"/>
            <p14:sldId id="716"/>
            <p14:sldId id="717"/>
            <p14:sldId id="721"/>
            <p14:sldId id="718"/>
            <p14:sldId id="719"/>
            <p14:sldId id="833"/>
            <p14:sldId id="835"/>
            <p14:sldId id="836"/>
            <p14:sldId id="856"/>
            <p14:sldId id="839"/>
            <p14:sldId id="840"/>
            <p14:sldId id="857"/>
            <p14:sldId id="858"/>
            <p14:sldId id="843"/>
            <p14:sldId id="859"/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Kordowska Maria" initials="KM" lastIdx="4" clrIdx="1">
    <p:extLst>
      <p:ext uri="{19B8F6BF-5375-455C-9EA6-DF929625EA0E}">
        <p15:presenceInfo xmlns:p15="http://schemas.microsoft.com/office/powerpoint/2012/main" userId="S::Maria.Kordowska@mfipr.gov.pl::3774e866-ffd1-43b9-9e93-6210f6e8c6b4" providerId="AD"/>
      </p:ext>
    </p:extLst>
  </p:cmAuthor>
  <p:cmAuthor id="3" name="Rozmarynowski Grzegorz" initials="RG" lastIdx="3" clrIdx="2">
    <p:extLst>
      <p:ext uri="{19B8F6BF-5375-455C-9EA6-DF929625EA0E}">
        <p15:presenceInfo xmlns:p15="http://schemas.microsoft.com/office/powerpoint/2012/main" userId="Rozmarynowski Grzegor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99"/>
    <a:srgbClr val="0F2D7B"/>
    <a:srgbClr val="3580BB"/>
    <a:srgbClr val="000000"/>
    <a:srgbClr val="4F7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79575" autoAdjust="0"/>
  </p:normalViewPr>
  <p:slideViewPr>
    <p:cSldViewPr showGuides="1">
      <p:cViewPr varScale="1">
        <p:scale>
          <a:sx n="79" d="100"/>
          <a:sy n="79" d="100"/>
        </p:scale>
        <p:origin x="2238" y="84"/>
      </p:cViewPr>
      <p:guideLst>
        <p:guide orient="horz" pos="2381"/>
        <p:guide pos="3368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CBB2524-3E89-7862-E5D5-AFF3FEE91A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sz="2000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5F1A5A-E197-DDD7-720A-9A99CC8BE0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EA85CA3-0784-BE03-0762-40F702269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44EA26F-D55F-6C5F-7DF8-D78104C3DA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0C3E-AF2B-4EEC-A756-43B7BB9F505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219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2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32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72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5FF4A-6F56-BDBF-2A7B-CC1463266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9351595-6A48-31A0-ED7E-008139D08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2575986-72FA-229C-B3BF-A712B9824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02F17D-C950-D45D-C9DE-38E9CD504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0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DA013-3FFF-2278-5AE9-0328B802A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7F5290F-3F9E-1CB2-E88F-B777B8FB4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6B7FFC2-0606-5435-0E41-83FDED845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B413D2-BDD6-D53C-A0FD-4FAB9D1D4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3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513D-B9D5-7C9A-3045-6D9DD7364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3C2B914-A500-E9C3-818F-71090856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2716FBF-5072-9FFF-B1B3-C4D619230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DC866CA-7BC9-DFB9-3BD4-2B273BBA7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63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7A05-D6D4-72A9-2FC2-E0A7C477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9553312-F175-DF06-9C2B-77F8BAF5E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A98AB2B-C90B-5B8C-8710-ACEF84D0E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3F4852-C144-7840-E4C8-BBE67AFD5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79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85EE5-149C-C14C-8A23-3B49759BF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3F50B72-DDB2-B40F-8CD1-1C91A5911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6094DB-1AA5-9579-4FD2-200A4DC1B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8341A-AAB0-A953-D0EF-80BAC3191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54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18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769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4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520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6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51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D88F-EA7A-39D9-530D-3A103E10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FCE9AC2-18C4-7286-3471-4B59B3768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2E2111-FECE-8FFF-4364-C730BFDB1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r>
              <a:rPr lang="pl-PL" dirty="0"/>
              <a:t>Założenia programu m.in..:</a:t>
            </a:r>
          </a:p>
          <a:p>
            <a:pPr marL="171450" indent="-171450">
              <a:buFontTx/>
              <a:buChar char="-"/>
            </a:pPr>
            <a:r>
              <a:rPr lang="pl-PL" dirty="0"/>
              <a:t>Wsparcie procesów B+R+I w przedsiębiorstwach</a:t>
            </a:r>
          </a:p>
          <a:p>
            <a:pPr marL="171450" indent="-171450">
              <a:buFontTx/>
              <a:buChar char="-"/>
            </a:pPr>
            <a:r>
              <a:rPr lang="pl-PL" dirty="0"/>
              <a:t>Wsparcie przedsiębiorstw na każdym z etapów rozwoju</a:t>
            </a:r>
          </a:p>
          <a:p>
            <a:pPr marL="171450" indent="-171450">
              <a:buFontTx/>
              <a:buChar char="-"/>
            </a:pPr>
            <a:r>
              <a:rPr lang="pl-PL" dirty="0"/>
              <a:t>Współpraca nauki z biznesem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0062E4-7EE5-3DA8-1401-F8E5294D6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2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 edycja „Ścieżki SMART” wprowadza uproszczoną względem poprzednich formułę wsparcia. Zrezygnowano z podziału na moduły, wprowadzając odrębne nabory na projekty badawczo-rozwojowe oraz na wdrożenie wyników prac B+R. Program oparto na klarownych kategoriach kosztów, uproszczonych i uporządkowanych kryteriach oraz usprawnionym procesie oceny. Zasady naboru dostosowano do tego, jak firmy faktycznie korzystały ze „Ścieżki SMART” w poprzednich edycjach.</a:t>
            </a:r>
            <a:endParaRPr lang="pl-PL" dirty="0"/>
          </a:p>
          <a:p>
            <a:endParaRPr lang="pl-PL" dirty="0"/>
          </a:p>
          <a:p>
            <a:r>
              <a:rPr lang="pl-PL" dirty="0"/>
              <a:t>B+R - działalność twórcza, obejmująca badania naukowe lub prace rozwojowe, podejmowana w sposób systematyczny w celu zwiększenia zasobów wiedzy oraz wykorzystania zasobów do tworzenia nowych zastosowań</a:t>
            </a:r>
          </a:p>
          <a:p>
            <a:endParaRPr lang="pl-PL" dirty="0"/>
          </a:p>
          <a:p>
            <a:r>
              <a:rPr lang="pl-PL" dirty="0"/>
              <a:t>W przypadku małych i średnich przedsiębiorstw wniosek o dofinansowanie obowiązkowo musi obejmować co najmniej jeden z dwóch modułów: </a:t>
            </a:r>
            <a:r>
              <a:rPr lang="pl-PL" b="1" dirty="0"/>
              <a:t>moduł B+R</a:t>
            </a:r>
            <a:r>
              <a:rPr lang="pl-PL" dirty="0"/>
              <a:t> lub </a:t>
            </a:r>
            <a:r>
              <a:rPr lang="pl-PL" b="1" dirty="0"/>
              <a:t>moduł wdrożenie innowacji.</a:t>
            </a:r>
          </a:p>
          <a:p>
            <a:endParaRPr lang="pl-PL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B+R </a:t>
            </a:r>
            <a:r>
              <a:rPr lang="pl-PL" dirty="0"/>
              <a:t>– koszty związane z wszystkimi etapami procesu badawczego (w tym prototyp)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WDROŻENIE INNOWACJI </a:t>
            </a:r>
            <a:r>
              <a:rPr lang="pl-PL" dirty="0"/>
              <a:t>– koszty związane z wdrożeniem wyników prac B+R</a:t>
            </a:r>
          </a:p>
          <a:p>
            <a:pPr algn="l"/>
            <a:r>
              <a:rPr lang="pl-PL" sz="1800" b="1" i="0" u="none" strike="noStrike" baseline="0" dirty="0">
                <a:latin typeface="CIDFont+F1"/>
              </a:rPr>
              <a:t>INFRASTRUKTURA B+R </a:t>
            </a:r>
            <a:r>
              <a:rPr lang="pl-PL" sz="1800" b="0" i="0" u="none" strike="noStrike" baseline="0" dirty="0">
                <a:latin typeface="CIDFont+F1"/>
              </a:rPr>
              <a:t>- infrastrukturę niezbędną do realizacji agendy badawczej (CENTRA BADAWCZE, LABOLATORIA)</a:t>
            </a:r>
          </a:p>
          <a:p>
            <a:pPr algn="l"/>
            <a:r>
              <a:rPr lang="pl-PL" sz="1800" b="1" i="0" u="none" strike="noStrike" baseline="0" dirty="0">
                <a:latin typeface="CIDFont+F1"/>
              </a:rPr>
              <a:t>CYFRYZACJA</a:t>
            </a:r>
            <a:r>
              <a:rPr lang="pl-PL" sz="1800" b="0" i="0" u="none" strike="noStrike" baseline="0" dirty="0">
                <a:latin typeface="CIDFont+F1"/>
              </a:rPr>
              <a:t> – koszty związane z cyfryzacją procesów w przedsiębiorstwie w tym </a:t>
            </a:r>
            <a:r>
              <a:rPr lang="pl-PL" sz="1800" b="0" i="0" u="none" strike="noStrike" baseline="0" dirty="0" err="1">
                <a:latin typeface="CIDFont+F1"/>
              </a:rPr>
              <a:t>cyberbezpieczeństwo</a:t>
            </a:r>
            <a:endParaRPr lang="pl-PL" sz="1800" b="0" i="0" u="none" strike="noStrike" baseline="0" dirty="0">
              <a:latin typeface="CIDFont+F1"/>
            </a:endParaRPr>
          </a:p>
          <a:p>
            <a:pPr algn="l"/>
            <a:r>
              <a:rPr lang="pl-PL" sz="1800" b="1" i="0" u="none" strike="noStrike" baseline="0" dirty="0">
                <a:latin typeface="CIDFont+F1"/>
              </a:rPr>
              <a:t>ZAZIELENIENIE</a:t>
            </a:r>
            <a:r>
              <a:rPr lang="pl-PL" sz="1800" b="0" i="0" u="none" strike="noStrike" baseline="0" dirty="0">
                <a:latin typeface="CIDFont+F1"/>
              </a:rPr>
              <a:t> – koszty związane z przejściem na gospodarkę obiegu zamkniętego (lepsze zarządzanie odpadami) czy zwiększenie efektywności energetycznej</a:t>
            </a:r>
          </a:p>
          <a:p>
            <a:pPr algn="l"/>
            <a:r>
              <a:rPr lang="pl-PL" sz="1800" b="1" i="0" u="none" strike="noStrike" baseline="0" dirty="0">
                <a:latin typeface="CIDFont+F1"/>
              </a:rPr>
              <a:t>INTERNACJONALIZACJA</a:t>
            </a:r>
            <a:r>
              <a:rPr lang="pl-PL" sz="1800" b="0" i="0" u="none" strike="noStrike" baseline="0" dirty="0">
                <a:latin typeface="CIDFont+F1"/>
              </a:rPr>
              <a:t> – koszty związane z promocją zagraniczną przedsiębiorstwa</a:t>
            </a:r>
          </a:p>
          <a:p>
            <a:pPr algn="l"/>
            <a:r>
              <a:rPr lang="pl-PL" sz="1800" b="1" i="0" u="none" strike="noStrike" baseline="0" dirty="0">
                <a:latin typeface="CIDFont+F1"/>
              </a:rPr>
              <a:t>KOMPETENCJE</a:t>
            </a:r>
            <a:r>
              <a:rPr lang="pl-PL" sz="1800" b="0" i="0" u="none" strike="noStrike" baseline="0" dirty="0">
                <a:latin typeface="CIDFont+F1"/>
              </a:rPr>
              <a:t> – koszty związane ze szkoleniem pracowników w tematyce związanej z projektem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59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Nabór tematyczny Dostępność – kończy się 24 października.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Nabór na rozwijanie i wzmacnianie zdolności badawczych i innowacyjnych przedsiębiorstw – kończy się 24 października.</a:t>
            </a:r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16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839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22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r>
              <a:rPr lang="pl-PL" sz="1800" dirty="0">
                <a:effectLst/>
              </a:rPr>
              <a:t>Programy promocji realizujemy w ramach Programu Fundusze Europejskie dla Nowoczesnej Gospodarki 2021-2027 (FENG), działanie 2.26 Umiędzynarodowienie MŚP - Brand Hub. </a:t>
            </a:r>
          </a:p>
          <a:p>
            <a:endParaRPr lang="pl-PL" sz="1800" dirty="0">
              <a:effectLst/>
            </a:endParaRPr>
          </a:p>
          <a:p>
            <a:r>
              <a:rPr lang="pl-PL" sz="1800" dirty="0">
                <a:effectLst/>
              </a:rPr>
              <a:t>Koncepcje programów promocji przygotowaliśmy wspólnie z partnerami. Naszymi partnerami zostali: PARP, PAIH S.A., KOWR oraz POLSA. To oni skonsultowali koncepcje programów promocji z przedsiębiorcami.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56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31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39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60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43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4A70-A020-4F7A-53FE-9230C4F7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34373A-5F56-FC63-14BC-629544527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CB9B751-AD09-C80C-6768-842014012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CA0496-094B-ED3E-F6AC-907B4CD3D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60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21D4-E8E3-8E74-6127-01C48A13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A08A558-E02C-E32F-B4D1-32F679D9F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58E0AE-0234-0F35-29A4-7A8CBD28F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CB81B6-44D4-F0B6-EAFD-48D80E59E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28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25E-570E-2217-5F4C-4E3C85814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D096FD7-7BB0-5506-33D9-F776B67F4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0C41DBF-0964-74B6-B585-E9423A1D8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B+R - działalność twórcza, obejmująca badania naukowe lub prace rozwojowe, podejmowana w sposób systematyczny w celu zwiększenia zasobów wiedzy oraz wykorzystania zasobów do tworzenia nowych zastosowań</a:t>
            </a:r>
          </a:p>
          <a:p>
            <a:endParaRPr lang="pl-PL" dirty="0"/>
          </a:p>
          <a:p>
            <a:r>
              <a:rPr lang="pl-PL" dirty="0"/>
              <a:t>W przypadku małych i średnich przedsiębiorstw wniosek o dofinansowanie obowiązkowo musi obejmować co najmniej jeden z dwóch modułów: </a:t>
            </a:r>
            <a:r>
              <a:rPr lang="pl-PL" b="1" dirty="0"/>
              <a:t>moduł B+R</a:t>
            </a:r>
            <a:r>
              <a:rPr lang="pl-PL" dirty="0"/>
              <a:t> lub </a:t>
            </a:r>
            <a:r>
              <a:rPr lang="pl-PL" b="1" dirty="0"/>
              <a:t>moduł wdrożenie innowacji.</a:t>
            </a:r>
          </a:p>
          <a:p>
            <a:endParaRPr lang="pl-PL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17D07C-0FA5-DA04-8622-23540DB30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76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F0D81-38FC-7D0C-6B04-81C229229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81E593-FB13-A0AB-D826-0FC8A4689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8B74715-143B-FC4F-4728-44F7B138D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F7A329-3AF9-B6B0-19E5-A359369A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02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E3F1-D50E-4DA3-85AA-4F32A4BD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35A189E-6540-1043-06C0-F8F33D89E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FE88DE2-28CA-86DA-6CF9-B9FD9392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2566A3-8D12-71FB-2EE1-5245F6384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3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5BDB-295E-4E74-47DC-E7AFF3EC2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01BB688-7B3F-A72C-6082-FEDD2C39A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831B2C1-D217-E42B-D8A5-218ED3EC1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0E5E31-5C0F-3922-54C7-5B1712AA0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4335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1418-3802-17CA-4D92-E166D4746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44A11BA-6E79-A42E-DEF5-39B386A1A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3585917-01DC-83B3-1162-4748ED345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399F4A8-AAE1-5952-6022-A5BE94E51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42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90199-BA19-4918-6F69-F18E4816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9B23F4C-4209-9946-582E-6F56D4E5C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75B314C-A429-84D0-070C-8373818E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8CECAF-B23B-5A14-76BA-6BD752651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154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4234-A90B-F2AF-2503-6FC64573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6A3A68F-AEF9-C84E-4EAD-02C0F0840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789022E-596E-C974-3D6F-3052E4EB2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0660DB-9E1B-2922-C936-EA332D3F3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74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189FAE-7533-593A-3A4E-33E1A93ABA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C340CAF-3183-43C6-BA9D-4332352117DA}" type="datetime1">
              <a:rPr lang="pl-PL" smtClean="0"/>
              <a:t>09.06.2026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85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9658-AFAB-50CB-A103-84E67414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E81895C-AC66-A76F-9503-D25151F21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653D742-179B-9B6C-05C9-81F9442C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B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7D3B99-1A8E-7618-4D7C-57F7CB16C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98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1729-093D-AE11-E1C5-096217F53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82BA45B-3FBD-84D1-9A4F-7B6EEB6DA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E7E55F3-D322-522B-9905-10760B60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99E0EC-E6D9-38DB-6F29-AFAD416E5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8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5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2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B7E7-3413-C8A6-2FE4-82A23B30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A139607-44E5-547B-0FD1-0784EB6BB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89A192C-9B76-F7C3-0C7B-6C4293B10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6CEF57-BDA7-BA8F-58E3-1D6BA7258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2B4DB-5212-AD42-B2C1-BD19AC94D45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80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2F7B42-3B46-46E3-85FF-7A021704E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17D31A-CB5A-4752-B965-AE9BE3392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9672A5-03A6-4261-B000-AF9D5292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B7EB8A-A0EF-442E-9EF5-F057BC25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811E10-ED34-468C-A60D-B6C2B267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56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EA40F-FC69-42BE-B5A1-30CD6D00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AAD4EA-0509-4CF7-AAD2-7B0DAF0C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FB9513-3554-4102-8169-3B2754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9B8F2E-51D6-4DF7-9F8F-CED73D78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303C0D-F851-407B-B75D-1A7CCFA0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66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5E1A936-797F-4C81-8D6A-B5CF1A5E7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9D298AF-67F5-4A0F-A750-DEF380524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AD081F-37A9-4127-BB0D-25A169F1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5B7DC8-CE48-44FE-9AFD-7B6EEC8D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F22123-DF0E-44E7-9119-7B1546A7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452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610911-15D0-4EF5-B7F0-BBD68E72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6" y="6418678"/>
            <a:ext cx="7519005" cy="9775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16A993-CE91-4E0D-855D-56FBD17FB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74" y="4489842"/>
            <a:ext cx="3942701" cy="7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09.06.2026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D10497-C7B3-45A4-A15A-D1C750DE3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10" y="6390767"/>
            <a:ext cx="9010669" cy="99373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BFA9FBD-2771-B355-BFAD-7B2E811EF69F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C080FD7-CBA2-A953-2C26-030062BC3EEA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7F39995-B760-B757-B31A-538FB4FDC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CC95F2C-8CE2-E71B-EC8D-F3360CFD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BC97166-C97B-B433-6405-6C83B44FB2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16DA5F7-9C0F-2427-DD6A-CACDD262AF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680900A-B731-5C1E-1896-F4C18BFAE2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1410" y="6390767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09.06.2026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1155469-CB1D-4376-9A3A-BFBBF57A5D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0925" y="6400521"/>
            <a:ext cx="9010669" cy="99373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C04941B-8B26-B24E-188D-465CD32B20D9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6D09E5E-139B-F666-8855-C3FFBE77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DF4B13DC-7DC4-14EF-FF0A-90588FADD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16C472D-582B-6DD5-9118-43639B40C3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F4FB763-8F2B-7C27-6D63-EA28ECB1D5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596B2FB-39C4-C357-DED3-4EE8E000C3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2C9634C-C5E5-B2BE-BF15-24C4C83D27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67C1057-D3C7-943D-F6D9-158754EFFE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AF0B6D2-30DC-CF5F-E085-F036885D13A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D71868D-342C-BE0F-3B0F-74AAB0C512C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DB33C23-498F-ACFB-8AA6-A63B7AFCD49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3A0C324E-B938-9ECC-5553-56C7575FBE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A0CF49EB-FF85-C98D-F8C4-EE8879C6D7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528305F-5A81-02C1-20C5-0C8088EAE1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927E8F40-00D3-E0AE-79AF-6881548D2E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ABB1A9C1-092E-0C71-5719-5BA33C592E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80925" y="6400521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0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09.06.2026</a:t>
            </a:fld>
            <a:endParaRPr lang="pl-PL" dirty="0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DBBF15-C236-41DA-B87F-CFFC4C4F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0" y="6398749"/>
            <a:ext cx="9010669" cy="99373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873D6B0-9CE8-5C65-9ED2-D5B51AB0DAF0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6F98824-8808-3BC8-EB90-341FC76A8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C88468-CFFC-2AAE-8F44-BDB75FBEF7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410" y="6398749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7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0510D9D-2919-4CA6-5B31-A0EDACF0C717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6195A1-080D-F31C-C37D-A08DA4A99E68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5236BA1-05AD-0758-4184-1A19C2251064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37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DC8B9-DD6A-4E1C-92F4-944E8BDC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3D6CCF-514F-4B7B-B9C8-5C7246F1D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552AF5-1EE2-4FC8-AFE9-C85E7E19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DD2C1D-BD04-4A6C-9058-16188B1F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728FA8-B409-4C41-863E-6FFC365C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650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826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2836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4599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EEACAD9-94CD-CB92-5127-F372E11AEF1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57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8251E5E-5155-6149-182E-C137FC9D8C94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150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D4787E-4F6A-48B2-9E80-CFC6424BA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0" y="6398533"/>
            <a:ext cx="9010669" cy="99373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E884C7C-573C-3413-E82D-D2BD1C27BC72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91EFD3F-1829-84FE-D346-80B8D856E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B09A1-FB51-0B58-B91E-2B2108B75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410" y="6398533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09.06.2026</a:t>
            </a:fld>
            <a:endParaRPr lang="pl-PL" dirty="0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DBBF15-C236-41DA-B87F-CFFC4C4F58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410" y="6398749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446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D4787E-4F6A-48B2-9E80-CFC6424BA0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410" y="6398533"/>
            <a:ext cx="90106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6D6B95-66ED-40A2-AD81-51221EA9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26D0BE-0F13-4345-9FF8-F88FAF03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EA57AB-29AA-4568-B05A-38690DD3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44816D-C13A-458F-91FF-20DC9DB3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F214FC-8833-4F68-B0F2-E80D7755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25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1BA9B-437B-44DA-AFFC-B9BC3F7E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DC092F-9646-42AD-85B9-E0640C3B6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FB781B-EE85-4719-93C8-C01CC840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C008D2-7217-4B0A-B2ED-3EB1AB38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B303A5-6375-4CFA-87C7-5D6FA063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87D5AF-791D-4153-857E-C2441D67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50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1DD61-C5A5-4643-ABBA-5134E8C1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46597F-DCB7-4582-9132-79060AEE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E0EADF5-9159-4DB2-B229-E33877F06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912D54-1975-417F-AC05-D0D4572EE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243339-247A-4149-B709-0EAE819E6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43E8132-D80B-4171-A36A-D4E12515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0D67BE9-5676-4D9F-9563-CD2CC046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D5C0E4C-E574-40CB-A933-D6302D7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02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41F867-850F-49AE-A8AE-1DB33679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7E25CC1-6A30-4BEC-BC82-992656AE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CFF99-AC91-416F-9396-3EBF278A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A7D143-58B5-482B-A974-D6E6C027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20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324847-D099-433A-9E53-63632C70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9FA7692-0849-46AA-8A9A-ED13ECBB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EF26F9-5CC0-47AD-B57A-809B131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20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9C0B7-9CDB-424D-BBF5-9340404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2C90C5-EBA7-47C4-907F-8BDC8876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8FA5EB-B42D-49B2-B092-AF5940287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B07AFF-B761-4341-A5D4-9D1B1C4F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9BA9E1A-6578-4442-BEBB-C44049C6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89B475-9C59-4E93-9B42-50D81C9F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545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CFBA54-9E18-4C8E-8621-13E649B6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F5B3223-078C-4685-B129-4E56E2F13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7DD35A-FDB2-4397-AB0A-2C06050BC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35E323-F52F-4D9D-A178-9592FDD7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7788D0-742A-499D-92AF-36AC98B6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D452D9-9F7C-4413-A39F-135E021F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5F0409B-C86C-4883-BD82-203D84FB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69CCF6-81C9-4CA9-9254-617005FE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4E7937-0DBA-44EB-B1BF-ECD91ADE8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34DC-2527-40E3-97A6-D527D3F8AE2B}" type="datetimeFigureOut">
              <a:rPr lang="pl-PL" smtClean="0"/>
              <a:t>09.06.2026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297CAD-6FE3-4122-9163-E92C30229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910584-9902-4C23-8891-AE922E4D2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30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20" r:id="rId12"/>
    <p:sldLayoutId id="2147483721" r:id="rId13"/>
    <p:sldLayoutId id="2147483726" r:id="rId14"/>
    <p:sldLayoutId id="21474837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F93F698B-2700-4564-ABB6-8D52C23FEB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FDF5ED1-3554-FF01-8A44-1E0B0463C99B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E6F5658-EF6B-E472-E0AB-4E505A53BEAF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A4BF167-E422-1247-8F84-3ECC1EC9D6DE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03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56" r:id="rId11"/>
    <p:sldLayoutId id="2147483757" r:id="rId12"/>
    <p:sldLayoutId id="2147483760" r:id="rId13"/>
    <p:sldLayoutId id="2147483763" r:id="rId14"/>
  </p:sldLayoutIdLst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6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7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8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pozyczka@tise.pl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lfp.region.zgora.p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lfp@region.zgora.pl" TargetMode="External"/><Relationship Id="rId11" Type="http://schemas.openxmlformats.org/officeDocument/2006/relationships/hyperlink" Target="https://funduszeue.lubuskie.pl/e-cyfrowe-pozyczki-nabor-przez-tise-s-a/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funduszeue.lubuskie.pl/informacja-o-e-cyfrowych-pozyczkach-przez-arr-s-a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www.tise.p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kubator.kalisz.pl/finansujemy/pozyczka-na-rozwoj-msp-woj-lubuskie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karr.pl/pozyczka-na-rozwoj-msp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fundacja.zary.pl/frp-bgk-pozyczka-na-rozwoj-msp-2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arleg.eu/projekty/pozyczki-na-rozwoj-msp-dla-lubuskieg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r.szwajkowska@region.zgora.pl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lfp.region.zgora.p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lfp@region.zgora.pl" TargetMode="External"/><Relationship Id="rId11" Type="http://schemas.openxmlformats.org/officeDocument/2006/relationships/hyperlink" Target="mailto:pozyczki@inkubator.kalisz.pl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www.inkubator.kalisz.pl/pozyczki-dla-firm-na-oze-2/" TargetMode="External"/><Relationship Id="rId4" Type="http://schemas.openxmlformats.org/officeDocument/2006/relationships/image" Target="../media/image7.png"/><Relationship Id="rId9" Type="http://schemas.openxmlformats.org/officeDocument/2006/relationships/hyperlink" Target="mailto:sekretariat@inkubator.kalisz.p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r.szwajkowska@region.zgora.pl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lfp.region.zgora.p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lfp@region.zgora.pl" TargetMode="External"/><Relationship Id="rId11" Type="http://schemas.openxmlformats.org/officeDocument/2006/relationships/hyperlink" Target="mailto:pozyczki@inkubator.kalisz.pl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www.inkubator.kalisz.pl/finansujemy/pozyczka-na-rozwoj-efektywnosci-energetycznej-przedsiebiorstw-woj-lubuskie/" TargetMode="External"/><Relationship Id="rId4" Type="http://schemas.openxmlformats.org/officeDocument/2006/relationships/image" Target="../media/image7.png"/><Relationship Id="rId9" Type="http://schemas.openxmlformats.org/officeDocument/2006/relationships/hyperlink" Target="mailto:sekretariat@inkubator.kalisz.p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uslugirozwojowe.parp.gov.pl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mailto:konsultant@region.zgora.p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bony@ziph.p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p.gov.pl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rozwoj-technologia/promocja-eksport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p.gov.pl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pife.gorzow@lubuskie.pl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5712262-82C1-DA04-8F00-28EF08C2D14A}"/>
              </a:ext>
            </a:extLst>
          </p:cNvPr>
          <p:cNvSpPr txBox="1"/>
          <p:nvPr/>
        </p:nvSpPr>
        <p:spPr>
          <a:xfrm>
            <a:off x="1169442" y="2987749"/>
            <a:ext cx="79208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-PL" sz="4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 Europejskie</a:t>
            </a:r>
          </a:p>
          <a:p>
            <a:r>
              <a:rPr lang="pl-PL" sz="4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przedsiębiorców</a:t>
            </a:r>
          </a:p>
          <a:p>
            <a:endParaRPr lang="pl-PL" sz="40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40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4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Gorzów Wlkp. 11.06.2026</a:t>
            </a:r>
            <a:endParaRPr kumimoji="0" lang="pl-PL" sz="24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7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A6D8D-7830-DE62-1B37-15D69C2D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CDD9351-5B2D-8265-FA63-0C279C399A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9D2E6A9-1E28-C6DA-A8A4-8543A77EC189}"/>
              </a:ext>
            </a:extLst>
          </p:cNvPr>
          <p:cNvGraphicFramePr>
            <a:graphicFrameLocks noGrp="1"/>
          </p:cNvGraphicFramePr>
          <p:nvPr/>
        </p:nvGraphicFramePr>
        <p:xfrm>
          <a:off x="1096491" y="1891693"/>
          <a:ext cx="7993832" cy="3749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96916">
                  <a:extLst>
                    <a:ext uri="{9D8B030D-6E8A-4147-A177-3AD203B41FA5}">
                      <a16:colId xmlns:a16="http://schemas.microsoft.com/office/drawing/2014/main" val="1764427284"/>
                    </a:ext>
                  </a:extLst>
                </a:gridCol>
                <a:gridCol w="3996916">
                  <a:extLst>
                    <a:ext uri="{9D8B030D-6E8A-4147-A177-3AD203B41FA5}">
                      <a16:colId xmlns:a16="http://schemas.microsoft.com/office/drawing/2014/main" val="3381606288"/>
                    </a:ext>
                  </a:extLst>
                </a:gridCol>
              </a:tblGrid>
              <a:tr h="3733104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Lubuski Fundusz Pożyczkowy</a:t>
                      </a:r>
                    </a:p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Agencja Rozwoju Regionalnego S.A.</a:t>
                      </a:r>
                    </a:p>
                    <a:p>
                      <a:b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Fryderyka Chopina 14, Zielona Góra</a:t>
                      </a:r>
                    </a:p>
                    <a:p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8 329 78 28</a:t>
                      </a:r>
                    </a:p>
                    <a:p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/>
                        </a:rPr>
                        <a:t>lfp@region.zgora.pl</a:t>
                      </a:r>
                      <a:endParaRPr lang="pl-PL" sz="1600" b="0" i="0" u="sng" kern="1200" dirty="0">
                        <a:solidFill>
                          <a:schemeClr val="lt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/>
                        </a:rPr>
                        <a:t>www.lfp.region.zgora.pl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Punkt Informacyjny ARR S.A. w Gorzowie Wlkp.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Kosynierów Gdyńskich 108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698 688 135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r.szwajkowska@region.zgora.pl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pl-PL" sz="1600" b="0" u="sng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Towarzystwo Inwestycji Społeczno-Ekonomicznych TISE SA</a:t>
                      </a:r>
                    </a:p>
                    <a:p>
                      <a:endParaRPr lang="pl-PL" sz="1600" b="0" i="0" kern="1200" cap="all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Krótka 4, Gorzów Wielkopolski</a:t>
                      </a: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662 836 358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/>
                        </a:rPr>
                        <a:t>pozyczka@tise.pl</a:t>
                      </a:r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/>
                        </a:rPr>
                        <a:t>www.tise.pl</a:t>
                      </a:r>
                      <a:endParaRPr lang="pl-PL" sz="1600" b="0" i="0" u="sng" kern="1200" dirty="0">
                        <a:solidFill>
                          <a:schemeClr val="lt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5598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3090A274-AB1A-E35B-07C3-E558427E5106}"/>
              </a:ext>
            </a:extLst>
          </p:cNvPr>
          <p:cNvSpPr txBox="1"/>
          <p:nvPr/>
        </p:nvSpPr>
        <p:spPr>
          <a:xfrm>
            <a:off x="1025426" y="5784750"/>
            <a:ext cx="8352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Więcej o pośrednikach:</a:t>
            </a:r>
          </a:p>
          <a:p>
            <a:pPr lvl="0">
              <a:defRPr/>
            </a:pPr>
            <a:r>
              <a:rPr lang="pl-PL" dirty="0">
                <a:hlinkClick r:id="rId10"/>
              </a:rPr>
              <a:t>Informacja o e-cyfrowych pożyczkach udzielanych przez ARR S.A. - Fundusze Europejskie dla Lubuskiego</a:t>
            </a:r>
            <a:endParaRPr lang="pl-PL" dirty="0"/>
          </a:p>
          <a:p>
            <a:pPr lvl="0">
              <a:defRPr/>
            </a:pPr>
            <a:r>
              <a:rPr lang="pl-PL" dirty="0">
                <a:hlinkClick r:id="rId11"/>
              </a:rPr>
              <a:t>E-cyfrowe pożyczki – nabór przez TISE S.A. - Fundusze Europejskie dla Lubuskiego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40D0CA8-C461-7DB7-2664-F379CFBFECA0}"/>
              </a:ext>
            </a:extLst>
          </p:cNvPr>
          <p:cNvSpPr txBox="1"/>
          <p:nvPr/>
        </p:nvSpPr>
        <p:spPr>
          <a:xfrm>
            <a:off x="1025426" y="467469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1.3 Cyfrowe lubuskie – instrumenty zwrotne </a:t>
            </a: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cyfryzacji w MŚP</a:t>
            </a:r>
          </a:p>
          <a:p>
            <a:endParaRPr lang="pl-PL" dirty="0">
              <a:solidFill>
                <a:srgbClr val="4F76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solidFill>
                  <a:srgbClr val="4F76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kogo po pożyczkę</a:t>
            </a:r>
          </a:p>
        </p:txBody>
      </p:sp>
    </p:spTree>
    <p:extLst>
      <p:ext uri="{BB962C8B-B14F-4D97-AF65-F5344CB8AC3E}">
        <p14:creationId xmlns:p14="http://schemas.microsoft.com/office/powerpoint/2010/main" val="196873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953418" y="539477"/>
            <a:ext cx="914501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1.6 Rozwój przedsiębiorczości – instrumenty zwrotne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1 mln zł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inwestycje prowadzące do rozwoju przedsiębiorstw poprzez umiędzynarodowienie, a także wprowadzające na nowe rynki zagraniczne produkty lub usługi (usługi doradcze, udział w targach, wystawach i misjach gospodarczych, materiały reklamowe, szkolenia).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2 mln zł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ekoinwestycje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lub inwestycje prowadzące do rozbudowy przedsiębiorstw, zakup nowoczesnych środków trwałych i wartości niematerialnych i prawnych wraz z doradztwem i szkoleniem, w celu wprowadzenia na rynek nowych lub ulepszonych produktów lub usług, a także na inwestycje w rozwój MŚP zwiększające skalę ich działalności oraz wzrost zasięgu oferty.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oprocentowanie: 1,5 % w skali roku,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okres spłaty: do 7 lat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karencja w spłacie: od 6 do 12 miesięcy (w zależności od rodzaju inwestycji).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162D2E5-BED2-EE3D-42A4-E7D128206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138" y="4499917"/>
            <a:ext cx="1440161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60334E-73DF-C8C5-6A80-38FBD495A28D}"/>
              </a:ext>
            </a:extLst>
          </p:cNvPr>
          <p:cNvSpPr txBox="1"/>
          <p:nvPr/>
        </p:nvSpPr>
        <p:spPr>
          <a:xfrm>
            <a:off x="881411" y="611485"/>
            <a:ext cx="89289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1.6 Rozwój przedsiębiorczości – instrumenty zwrotne </a:t>
            </a:r>
          </a:p>
          <a:p>
            <a:pPr>
              <a:defRPr/>
            </a:pPr>
            <a:endParaRPr lang="pl-PL" sz="2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l-P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kogo po pożyczkę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Fundacja „Przedsiębiorczość” w Żarach</a:t>
            </a:r>
          </a:p>
          <a:p>
            <a:pPr lvl="0">
              <a:defRPr/>
            </a:pPr>
            <a:r>
              <a:rPr lang="pl-PL" dirty="0">
                <a:hlinkClick r:id="rId6"/>
              </a:rPr>
              <a:t>https://fundacja.zary.pl/frp-bgk-pozyczka-na-rozwoj-msp-2/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Konsorcjum: Fundacja „Przedsiębiorczość” w Żarach oraz Karkonoska Agencja Rozwoju Regionalnego S.A.</a:t>
            </a:r>
          </a:p>
          <a:p>
            <a:pPr lvl="0">
              <a:defRPr/>
            </a:pPr>
            <a:r>
              <a:rPr lang="pl-PL" dirty="0">
                <a:hlinkClick r:id="rId7"/>
              </a:rPr>
              <a:t>https://karr.pl/pozyczka-na-rozwoj-msp/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dirty="0">
                <a:solidFill>
                  <a:srgbClr val="1B1B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Fundacja Kaliski Inkubator Przedsiębiorczości</a:t>
            </a:r>
          </a:p>
          <a:p>
            <a:pPr lvl="0">
              <a:defRPr/>
            </a:pPr>
            <a:r>
              <a:rPr lang="pl-PL" dirty="0">
                <a:hlinkClick r:id="rId8"/>
              </a:rPr>
              <a:t>https://www.inkubator.kalisz.pl/finansujemy/pozyczka-na-rozwoj-msp-woj-lubuskie/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Konsorcjum: Agencja Rozwoju Regionalnego „AGROREG” S.A. oraz Agencja Rozwoju Regionalnego „ARLEG” S.A.</a:t>
            </a:r>
          </a:p>
          <a:p>
            <a:pPr lvl="0">
              <a:defRPr/>
            </a:pPr>
            <a:r>
              <a:rPr lang="pl-PL" dirty="0">
                <a:hlinkClick r:id="rId9"/>
              </a:rPr>
              <a:t>https://arleg.eu/projekty/pozyczki-na-rozwoj-msp-dla-lubuskiego/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4F76B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1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A285-9DA3-DF97-AB75-03C634276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0AC6EE2-E20B-C98D-64EB-C25F5A13F2B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839CF2C-8140-6382-A848-BD680D761727}"/>
              </a:ext>
            </a:extLst>
          </p:cNvPr>
          <p:cNvSpPr txBox="1"/>
          <p:nvPr/>
        </p:nvSpPr>
        <p:spPr>
          <a:xfrm>
            <a:off x="954211" y="539476"/>
            <a:ext cx="9145016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</a:t>
            </a:r>
            <a:r>
              <a:rPr lang="pl-PL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2.4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Odnawialne źródła energii – instrumenty zwrotne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OZE w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MŚP, spółki prawa handlowego, w których udziały lub akcje mają jednostki samorządu terytorialnego, spółdzielnie energetyczne, koordynator klastra energii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10 tys. zł  do 6 mln zł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inwestycje w odnawialne </a:t>
            </a: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źródła energii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 wytwarzania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energii elektrycznej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 tym z magazynami energii działającymi na potrzeby danego źródła OZE wraz z przyłączeniem źródeł OZE do sieci energetycznych;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inwestycje w odnawialne źródła energii w zakresie wytwarzania </a:t>
            </a:r>
            <a:r>
              <a:rPr lang="pl-P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ciepła</a:t>
            </a: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 tym </a:t>
            </a:r>
            <a:b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magazynami ciepła działającymi na potrzeby danego źródła OZE wraz z przyłączeniem źródeł OZE do sieci ciepłowniczych;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inwestycje 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 </a:t>
            </a:r>
            <a:r>
              <a:rPr lang="pl-PL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energetyki rozproszonej 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 </a:t>
            </a: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wytwarzania energii elektrycznej i cieplnej.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Oszczędzać Energię, Oszczędzanie Energii">
            <a:extLst>
              <a:ext uri="{FF2B5EF4-FFF2-40B4-BE49-F238E27FC236}">
                <a16:creationId xmlns:a16="http://schemas.microsoft.com/office/drawing/2014/main" id="{C1CE86A3-3D0C-5DFD-BAB7-06B7402C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74" y="1091351"/>
            <a:ext cx="1992270" cy="13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1A22-E56D-6E2E-7339-E4689DD95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03426AB-9A44-5208-1F41-3DB5F0882940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7ACCE4E-08FD-7592-BB9A-B8A6AB4B2ED2}"/>
              </a:ext>
            </a:extLst>
          </p:cNvPr>
          <p:cNvSpPr txBox="1"/>
          <p:nvPr/>
        </p:nvSpPr>
        <p:spPr>
          <a:xfrm>
            <a:off x="953418" y="539477"/>
            <a:ext cx="9145016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2.4 Odnawialne źródła energii – instrumenty zwrotne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OZE w MŚP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oprocentowanie: 1% w skali roku,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 spłaty: od 10 do 15 lat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 zależności od rodzaju inwestycji),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karencja w spłacie: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lang="pl-PL" dirty="0">
              <a:solidFill>
                <a:srgbClr val="2125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6 miesięcy w przypadku inwestycji obejmującej instalacje do 50 kW,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12 miesięcy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inwestycji obejmującej instalację powyżej 50 kW,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dotacja w postaci umorzenia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10% wartości pożyczki, nie więcej niż w wysokości odpowiadającej kwocie wydatków poniesionych na </a:t>
            </a:r>
            <a:r>
              <a:rPr lang="pl-PL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zakup magazynu energii lub magazynu ciepła </a:t>
            </a: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 potrzeby danego źródła OZE;</a:t>
            </a:r>
          </a:p>
          <a:p>
            <a:pPr marL="342900" indent="-342900">
              <a:buFont typeface="+mj-lt"/>
              <a:buAutoNum type="alphaLcPeriod"/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10% wartości pożyczki udzielonej na realizację inwestycji obejmującej budowę </a:t>
            </a:r>
            <a:b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rozbudowę instalacji do produkcji energii elektrycznej/cieplnej </a:t>
            </a:r>
            <a:r>
              <a:rPr lang="pl-PL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biogazu </a:t>
            </a:r>
            <a:br>
              <a:rPr lang="pl-PL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pl-PL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biometanu</a:t>
            </a: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1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3D47-663C-77FA-2434-5C5D3A88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DB3FB99B-2692-A652-EDCB-D1300D33BA1A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91086B-15A1-F01F-2133-39CB2DEFE379}"/>
              </a:ext>
            </a:extLst>
          </p:cNvPr>
          <p:cNvSpPr txBox="1"/>
          <p:nvPr/>
        </p:nvSpPr>
        <p:spPr>
          <a:xfrm>
            <a:off x="898921" y="467469"/>
            <a:ext cx="878497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2.4 Odnawialne źródła energii – instrumenty zwrotne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l-P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OZE w MŚP</a:t>
            </a:r>
          </a:p>
          <a:p>
            <a:pPr>
              <a:defRPr/>
            </a:pPr>
            <a:r>
              <a:rPr lang="pl-PL" dirty="0">
                <a:solidFill>
                  <a:srgbClr val="4F76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kogo po pożyczkę</a:t>
            </a:r>
          </a:p>
          <a:p>
            <a:pPr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F5CCC3B-2671-9BB5-1077-FCB6C7D4D594}"/>
              </a:ext>
            </a:extLst>
          </p:cNvPr>
          <p:cNvGraphicFramePr>
            <a:graphicFrameLocks noGrp="1"/>
          </p:cNvGraphicFramePr>
          <p:nvPr/>
        </p:nvGraphicFramePr>
        <p:xfrm>
          <a:off x="1006974" y="1863435"/>
          <a:ext cx="8155356" cy="423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50900">
                  <a:extLst>
                    <a:ext uri="{9D8B030D-6E8A-4147-A177-3AD203B41FA5}">
                      <a16:colId xmlns:a16="http://schemas.microsoft.com/office/drawing/2014/main" val="1764427284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381606288"/>
                    </a:ext>
                  </a:extLst>
                </a:gridCol>
              </a:tblGrid>
              <a:tr h="3904494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Lubuski Fundusz Pożyczkowy</a:t>
                      </a:r>
                    </a:p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Agencja Rozwoju Regionalnego S.A.</a:t>
                      </a:r>
                    </a:p>
                    <a:p>
                      <a:b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Fryderyka Chopina 14, Zielona Góra</a:t>
                      </a:r>
                    </a:p>
                    <a:p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8 329 78 28</a:t>
                      </a:r>
                    </a:p>
                    <a:p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/>
                        </a:rPr>
                        <a:t>lfp@region.zgora.pl</a:t>
                      </a:r>
                      <a:endParaRPr lang="pl-PL" sz="1600" b="0" i="0" u="sng" kern="1200" dirty="0">
                        <a:solidFill>
                          <a:schemeClr val="lt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/>
                        </a:rPr>
                        <a:t>www.lfp.region.zgora.pl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Punkt Informacyjny ARR S.A. w Gorzowie Wlkp.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Kosynierów Gdyńskich 108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698 688 135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/>
                        </a:rPr>
                        <a:t>r.szwajkowska@region.zgora.pl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u="sng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Fundacja Kaliski Inkubator Przedsiębiorczości</a:t>
                      </a:r>
                    </a:p>
                    <a:p>
                      <a:endParaRPr lang="pl-PL" sz="1600" b="0" i="0" kern="1200" cap="all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Adama Asnyka 65</a:t>
                      </a:r>
                      <a:b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68-200 Kalisz</a:t>
                      </a: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534 659 500 </a:t>
                      </a:r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/>
                        </a:rPr>
                        <a:t>sekretariat@inkubator.kalisz.pl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/>
                        </a:rPr>
                        <a:t>https://www.inkubator.kalisz.pl/pozyczki-dla-firm-na-oze-2/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Placówka na obszarze woj. lubuskiego: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Niepodległości 3/7, Wschowa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728 486 944, 731 600 227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/>
                        </a:rPr>
                        <a:t>pozyczki@inkubator.kalisz.pl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26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E51F4-81E2-C116-47FC-643496A2D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BF6DB7B-C746-BEB0-97A0-CEF4357F3205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E970E65-038D-F885-4427-40AFABAE059D}"/>
              </a:ext>
            </a:extLst>
          </p:cNvPr>
          <p:cNvSpPr txBox="1"/>
          <p:nvPr/>
        </p:nvSpPr>
        <p:spPr>
          <a:xfrm>
            <a:off x="953418" y="539477"/>
            <a:ext cx="9145016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 Efektywność energetyczna – instrumenty zwrotne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efektywności energetycznej przedsiębiorstw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2 mln zł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termomodernizacja budynków przedsiębiorstw wraz z uzupełniającą ją instalacją urządzeń OZE, w tym instalacją umożliwiającą zastosowanie układów wysokosprawnej kogeneracji w istniejących lokalnych źródłach ciepła,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zastosowanie technologii odzysku energii wraz z systemem wykorzystania energii ciepła odpadowego w ramach przedsiębiorstwa,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zastosowanie technologii efektywnych energetycznie w procesach wytwórczych 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przedsiębiorstwach, w tym przebudowa i wymiana instalacji technologicznych oraz ciągów transportowych linii produkcyjnych,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oprocentowanie: 1% w skali roku,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 spłaty: do 7 lat,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karencja w spłacie: do 12 miesięcy,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dotacja w postaci umorzenia: do 50% kapitału pożyczki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6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3193-8F25-FB06-1823-4AB0C5CE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6F08029C-C11D-7D33-D872-A063DD9CCBE4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E940E9B-164E-1C3B-3D52-AB636F7DC048}"/>
              </a:ext>
            </a:extLst>
          </p:cNvPr>
          <p:cNvSpPr txBox="1"/>
          <p:nvPr/>
        </p:nvSpPr>
        <p:spPr>
          <a:xfrm>
            <a:off x="898920" y="323453"/>
            <a:ext cx="87849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</a:t>
            </a:r>
            <a:r>
              <a:rPr lang="pl-PL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2.2 Efektywność energetyczna – instrumenty zwrotne </a:t>
            </a:r>
          </a:p>
          <a:p>
            <a:pPr lvl="0">
              <a:defRPr/>
            </a:pPr>
            <a:endParaRPr lang="pl-PL" sz="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l-PL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efektywności energetycznej przedsiębiorstw</a:t>
            </a:r>
          </a:p>
          <a:p>
            <a:pPr>
              <a:defRPr/>
            </a:pPr>
            <a:r>
              <a:rPr lang="pl-PL" dirty="0">
                <a:solidFill>
                  <a:srgbClr val="4F76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kogo po pożyczkę</a:t>
            </a:r>
          </a:p>
          <a:p>
            <a:pPr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3FEC5C6-819E-B47C-1300-D666846EAC8B}"/>
              </a:ext>
            </a:extLst>
          </p:cNvPr>
          <p:cNvGraphicFramePr>
            <a:graphicFrameLocks noGrp="1"/>
          </p:cNvGraphicFramePr>
          <p:nvPr/>
        </p:nvGraphicFramePr>
        <p:xfrm>
          <a:off x="1006974" y="1835621"/>
          <a:ext cx="8155356" cy="4968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14004">
                  <a:extLst>
                    <a:ext uri="{9D8B030D-6E8A-4147-A177-3AD203B41FA5}">
                      <a16:colId xmlns:a16="http://schemas.microsoft.com/office/drawing/2014/main" val="1764427284"/>
                    </a:ext>
                  </a:extLst>
                </a:gridCol>
                <a:gridCol w="4041352">
                  <a:extLst>
                    <a:ext uri="{9D8B030D-6E8A-4147-A177-3AD203B41FA5}">
                      <a16:colId xmlns:a16="http://schemas.microsoft.com/office/drawing/2014/main" val="3381606288"/>
                    </a:ext>
                  </a:extLst>
                </a:gridCol>
              </a:tblGrid>
              <a:tr h="4896232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Lubuski Fundusz Pożyczkowy</a:t>
                      </a:r>
                    </a:p>
                    <a:p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Agencja Rozwoju Regionalnego S.A.</a:t>
                      </a:r>
                    </a:p>
                    <a:p>
                      <a:b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Fryderyka Chopina 14, Zielona Góra</a:t>
                      </a:r>
                    </a:p>
                    <a:p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8 329 78 28</a:t>
                      </a:r>
                    </a:p>
                    <a:p>
                      <a:r>
                        <a:rPr lang="pl-PL" sz="1600" b="0" i="0" u="sng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/>
                        </a:rPr>
                        <a:t>lfp@region.zgora.pl</a:t>
                      </a:r>
                      <a:endParaRPr lang="pl-PL" sz="1600" b="0" i="0" u="sng" kern="1200" dirty="0">
                        <a:solidFill>
                          <a:schemeClr val="lt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/>
                        </a:rPr>
                        <a:t>www.lfp.region.zgora.pl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Punkt Informacyjny ARR S.A. w Gorzowie Wlkp.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Kosynierów Gdyńskich 108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698 688 135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/>
                        </a:rPr>
                        <a:t>r.szwajkowska@region.zgora.pl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u="sng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Fundacja Kaliski Inkubator Przedsiębiorczości</a:t>
                      </a:r>
                    </a:p>
                    <a:p>
                      <a:endParaRPr lang="pl-PL" sz="1600" b="0" i="0" kern="1200" cap="all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Adama Asnyka 65</a:t>
                      </a:r>
                      <a:b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68-200 Kalisz</a:t>
                      </a: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534 659 500 </a:t>
                      </a:r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/>
                        </a:rPr>
                        <a:t>sekretariat@inkubator.kalisz.pl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/>
                        </a:rPr>
                        <a:t>https://www.inkubator.kalisz.pl/finansujemy/pozyczka-na-rozwoj-efektywnosci-energetycznej-przedsiebiorstw-woj-lubuskie/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Placówka na obszarze woj. lubuskiego: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ul. Niepodległości 3/7, Wschowa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tel. 728 486 944, 731 600 227</a:t>
                      </a: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/>
                        </a:rPr>
                        <a:t>pozyczki@inkubator.kalisz.pl</a:t>
                      </a:r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pl-PL" sz="1600" b="0" i="0" kern="12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</a:p>
                    <a:p>
                      <a:endParaRPr lang="pl-PL" sz="1600" b="0" i="0" kern="12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755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1" y="467469"/>
            <a:ext cx="8859199" cy="590959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0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6.3 Zdrowy, aktywny i kompetentny pracownik</a:t>
            </a:r>
            <a:br>
              <a:rPr lang="pl-PL" sz="240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200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953418" y="971525"/>
            <a:ext cx="9001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„Lubuskie Bony Rozwojowe”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projekcie można uzyskać wsparcie na dostosowanie umiejętności i kwalifikacji zawodowych do potrzeb rynku pracy.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 realizacji projektu: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lipca 2024 r. – 31 grudnia 2029 r.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Kto może skorzystać: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szczególności MŚP, duże przedsiębiorstwa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województwa lubuskiego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Zespół, Duch Zespołu, Współpraca">
            <a:extLst>
              <a:ext uri="{FF2B5EF4-FFF2-40B4-BE49-F238E27FC236}">
                <a16:creationId xmlns:a16="http://schemas.microsoft.com/office/drawing/2014/main" id="{3FE299E5-FC70-838F-280F-45218EBF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74" y="4780220"/>
            <a:ext cx="2579526" cy="17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8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1" y="467469"/>
            <a:ext cx="8931207" cy="1080001"/>
          </a:xfrm>
        </p:spPr>
        <p:txBody>
          <a:bodyPr>
            <a:normAutofit/>
          </a:bodyPr>
          <a:lstStyle/>
          <a:p>
            <a:r>
              <a:rPr lang="pl-PL" sz="18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6.3 Zdrowy, aktywny i kompetentny pracownik</a:t>
            </a:r>
            <a:br>
              <a:rPr lang="pl-PL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953418" y="1235739"/>
            <a:ext cx="914501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„Lubuskie Bony Rozwojowe”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co dofinansowanie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Przedsiębiorcy i pracodawcy mogą uzyskać dofinansowanie na usługi rozwojowe: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TYP A – szkolenia/doradztwo z zakresu kompetencji miękkich,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TYP B – szkolenia/doradztwo z zakresu kompetencji twardych,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TYP C – studia podyplomowe/egzamin/usługi prowadzące do nabycia kwalifikacji zgodnych ze Zintegrowanym Rejestrem Kwalifikacji.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Dofinansowanie można uzyskać wyłącznie na usługi dostępne w Bazie Usług Rozwojowych: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www.uslugirozwojowe.parp.gov.pl</a:t>
            </a: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0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43E26-FB45-4EFF-B304-E8E1CAC3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5688533" cy="108000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Sieć Punktów Informacyjnych </a:t>
            </a:r>
            <a:b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Funduszy Europejskich </a:t>
            </a:r>
            <a:b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województwie lubuskim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+mn-lt"/>
              </a:rPr>
            </a:br>
            <a:br>
              <a:rPr lang="pl-PL" dirty="0">
                <a:latin typeface="+mn-lt"/>
              </a:rPr>
            </a:br>
            <a:endParaRPr lang="pl-PL" dirty="0">
              <a:latin typeface="+mn-lt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C3034B42-FE2B-C33D-72D7-FC2B7101C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843733"/>
            <a:ext cx="4175983" cy="2160240"/>
          </a:xfrm>
        </p:spPr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Główny Punkt Informacyjny Funduszy Europejskich w Zielonej Górze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3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3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Lokalny Punkt Informacyjny Funduszy Europejskich w Gorzowie Wielkopolskim</a:t>
            </a:r>
          </a:p>
          <a:p>
            <a:pPr marL="0" indent="0">
              <a:buNone/>
            </a:pPr>
            <a:endParaRPr lang="pl-PL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A569DBB-4090-DC96-C981-F3AACE5A5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2" y="2195661"/>
            <a:ext cx="2415807" cy="36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46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1" y="467469"/>
            <a:ext cx="8931207" cy="1080001"/>
          </a:xfrm>
        </p:spPr>
        <p:txBody>
          <a:bodyPr>
            <a:normAutofit/>
          </a:bodyPr>
          <a:lstStyle/>
          <a:p>
            <a:r>
              <a:rPr lang="pl-PL" sz="18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6.3 Zdrowy, aktywny i kompetentny pracownik</a:t>
            </a:r>
            <a:br>
              <a:rPr lang="pl-PL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1023209" y="971526"/>
            <a:ext cx="864539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„Lubuskie Bony Rozwojowe”</a:t>
            </a:r>
          </a:p>
          <a:p>
            <a:pPr>
              <a:defRPr/>
            </a:pPr>
            <a:endParaRPr lang="pl-PL" altLang="pl-PL" dirty="0">
              <a:latin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61D951-5622-5B80-567A-4FF99506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7" y="1645402"/>
            <a:ext cx="8093726" cy="45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3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1" y="467469"/>
            <a:ext cx="8931207" cy="1080001"/>
          </a:xfrm>
        </p:spPr>
        <p:txBody>
          <a:bodyPr>
            <a:normAutofit/>
          </a:bodyPr>
          <a:lstStyle/>
          <a:p>
            <a:r>
              <a:rPr lang="pl-PL" sz="18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6.3 Zdrowy, aktywny i kompetentny pracownik</a:t>
            </a:r>
            <a:br>
              <a:rPr lang="pl-PL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953417" y="971525"/>
            <a:ext cx="95050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„Lubuskie Bony Rozwojowe”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Maksymalna wysokość dofinansowania na jedno przedsiębiorstwo: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mikroprzedsiębiorstwo: 15 tys. zł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małe przedsiębiorstwo: 40 tys. zł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średnie przedsiębiorstwo: 75 tys. zł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duże przedsiębiorstwo: 100 tys. zł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dofinansowania dla 1 pracownika wynosi 7,5 tys. zł.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dotyczy jednego uczestnika (PESEL) w projekcie w trakcie całego okresu jego trwania.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1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11" y="467469"/>
            <a:ext cx="8931207" cy="1080001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0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6.3 Zdrowy, aktywny i kompetentny pracownik</a:t>
            </a:r>
            <a:br>
              <a:rPr lang="pl-PL" sz="2000" b="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000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953418" y="971525"/>
            <a:ext cx="943304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„Lubuskie Bony Rozwojowe”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Kontakt:</a:t>
            </a:r>
          </a:p>
          <a:p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Zachodnia Izba Przemysłowo-Handlowa w Gorzowie Wielkopolskim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ul. Kosynierów Gdyńskich 108, 66-400 Gorzów Wlkp.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Biuro czynne od poniedziałku do piątku w godz. 8:00-15:00.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infolinia: 732 732 650 (czynna w godz. 8:00-15:00)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bony@ziph.pl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Agencja Rozwoju Regionalnego S.A.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ul. Bohaterów Westerplatte 32, 65-001 Zielona Góra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Biuro czynne od poniedziałku do piątku w godz. 8:00-15:00.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infolinia: 68 329 78 54, 690 970 426 (czynna w godz. 8:00-15:00)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konsultant@region.zgora.pl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73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3BBF8-4C9C-9D63-89FC-4301A7D8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BA323-B35F-024B-2641-BDB4A318EC73}"/>
              </a:ext>
            </a:extLst>
          </p:cNvPr>
          <p:cNvSpPr txBox="1"/>
          <p:nvPr/>
        </p:nvSpPr>
        <p:spPr>
          <a:xfrm>
            <a:off x="2033538" y="3203773"/>
            <a:ext cx="71287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 Europejskie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Nowoczesnej Gospodarki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2021-2027</a:t>
            </a:r>
          </a:p>
        </p:txBody>
      </p:sp>
    </p:spTree>
    <p:extLst>
      <p:ext uri="{BB962C8B-B14F-4D97-AF65-F5344CB8AC3E}">
        <p14:creationId xmlns:p14="http://schemas.microsoft.com/office/powerpoint/2010/main" val="363335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20776"/>
            <a:ext cx="8731150" cy="987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1.1 Ścieżka SMART (PARP)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Rozwijanie i wzmacnianie zdolności badawczych i innowacyjnych oraz wykorzystywanie zaawansowanych technologii.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Istotą prac B+R musi być opracowanie innowacji produktowej lub innowacji w procesie biznesowym dotyczącym funkcji działalności przedsiębiorstwa.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Rozwijanie i wzmacnianie zdolności badawczych i innowacyjnych oraz wykorzystywanie zaawansowanych technologii. Innowacja co najmniej na poziomie krajowym.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INTERNACJONALIZACJA – koszty związane z promocją zagraniczną przedsiębiorstwa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KOMPETENCJE – koszty związane ze szkoleniem pracowników w tematyce związanej z projektem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881410" y="539477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1. Wsparcie dla przedsiębiorców</a:t>
            </a:r>
          </a:p>
        </p:txBody>
      </p:sp>
    </p:spTree>
    <p:extLst>
      <p:ext uri="{BB962C8B-B14F-4D97-AF65-F5344CB8AC3E}">
        <p14:creationId xmlns:p14="http://schemas.microsoft.com/office/powerpoint/2010/main" val="2272881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881410" y="1259557"/>
            <a:ext cx="8928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1.1 Ścieżka SMART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Kto może się ubiegać o dofinansowanie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mikro, mali i średni przedsiębiorcy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Ile można otrzymać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poziom dofinansowania – od 25% do 80% w zależności od rodzaju wydatku, wielkości przedsiębiorstwa i lokalizacji inwestycji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l-PL" sz="2000" dirty="0">
                <a:solidFill>
                  <a:srgbClr val="0051B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Minimalna wartość projektu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Minimalne wydatki kwalifikowalne prac B+R: 3 mln zł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Kiedy nabór wniosków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29.10.2026  29.12.2026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ięcej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ścieżce SMART na: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https://www.parp.gov.pl/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C2CB9C2-6956-9C16-53F6-94FFA4FAE2D0}"/>
              </a:ext>
            </a:extLst>
          </p:cNvPr>
          <p:cNvSpPr txBox="1"/>
          <p:nvPr/>
        </p:nvSpPr>
        <p:spPr>
          <a:xfrm>
            <a:off x="881410" y="539477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1. Wsparcie dla przedsiębiorców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470A04-26B3-9F0C-7CE0-F474B9AB0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46" y="777008"/>
            <a:ext cx="2993227" cy="187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150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31565"/>
            <a:ext cx="928903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 działania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Dofinansowanie na działania ukierunkowane na wzmocnienie potencjału eksportowego przedsiębiorców MŚP na rynkach międzynarodowych,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szczególności poprzez: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udział w wydarzeniach targowych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wskazanych na liście wydarzeń targowych, na których będą realizowane stoiska narodowe dla sektora, w który wpisuje się projekt, opublikowanej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na stronie internetowej Ministerstwa Rozwoju i Technologii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udział w wyjazdowych misjach gospodarczych,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celu promowania marki produktowej wnioskodawcy i Marki Polskiej Gospodarki.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953418" y="707721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5518" y="6553877"/>
            <a:ext cx="1346932" cy="4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7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31565"/>
            <a:ext cx="92890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Kto może ubiegać się o dofinansowanie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Mikro, małe i średnie przedsiębiorstwa prowadzące działalność gospodarczą na terytorium Rzeczypospolitej Polskiej, które wpisują się w jeden z sektorów gospodarki: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medyczny i farmaceutyczny,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elektroniki profesjonalnej, mikroelektroniki i fotoniki,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zielonych technologii (w tym OZE, GOZ),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IT/ICT,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przemysłu kreatywnego,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kosmetyczny,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maszyn i urządzeń,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meblarski,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motoryzacyjny,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953418" y="755501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4929" y="6318069"/>
            <a:ext cx="1346932" cy="4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1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31565"/>
            <a:ext cx="928903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Sektory gospodarki cd.: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pojazdów szynowych,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statków specjalistycznych, jachtów i łodzi,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wysokich technologii w obszarze bezpieczeństwa i towarów podwójnego zastosowania,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lotniczo-kosmiczny,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spożywczy,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 budowy i wykańczania budowli.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wybranych 15 sektorów opracowano na lata 2024-2029 koncepcje programów promocji obejmujące m.in. organizację stoisk narodowych na najważniejszych dla poszczególnych sektorów wydarzeniach targowych na świecie, realizację kampanii promocyjnych i misji gospodarczych.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953418" y="707721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0322" y="6602941"/>
            <a:ext cx="1346932" cy="4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48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774468" y="578525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8314" y="6483125"/>
            <a:ext cx="1346932" cy="4980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71C6594-447C-1B91-2EA5-273B167FEADE}"/>
              </a:ext>
            </a:extLst>
          </p:cNvPr>
          <p:cNvSpPr txBox="1"/>
          <p:nvPr/>
        </p:nvSpPr>
        <p:spPr>
          <a:xfrm>
            <a:off x="774468" y="1184280"/>
            <a:ext cx="748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AED4E47-6462-04D8-CF58-D399B62A9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02" y="2848956"/>
            <a:ext cx="652520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CES 2026, Las Vegas (USA)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Summit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2026, Lizbona (Portugalia)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Fintech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2028, Singapur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 </a:t>
            </a:r>
            <a:r>
              <a:rPr kumimoji="0" lang="pl-PL" alt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Summit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2029, Lizbona (Portugalia)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GITEX GLOBAL 2027, Dubaj (ZEA)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F7656FF-DFAD-FD26-35A6-EDE8D3AEDF40}"/>
              </a:ext>
            </a:extLst>
          </p:cNvPr>
          <p:cNvSpPr txBox="1"/>
          <p:nvPr/>
        </p:nvSpPr>
        <p:spPr>
          <a:xfrm>
            <a:off x="809402" y="1691605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Wydarzenia, na których organizowane są stoiska narodowe w ramach programu promocji sektora IT/ICT:</a:t>
            </a:r>
          </a:p>
        </p:txBody>
      </p:sp>
    </p:spTree>
    <p:extLst>
      <p:ext uri="{BB962C8B-B14F-4D97-AF65-F5344CB8AC3E}">
        <p14:creationId xmlns:p14="http://schemas.microsoft.com/office/powerpoint/2010/main" val="188122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43E26-FB45-4EFF-B304-E8E1CAC3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7" y="611486"/>
            <a:ext cx="8640480" cy="8640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Główny Punkt Informacyjny Funduszy Europejskich </a:t>
            </a:r>
            <a:b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Zielonej Górze</a:t>
            </a:r>
            <a:br>
              <a:rPr lang="pl-PL" dirty="0">
                <a:latin typeface="+mn-lt"/>
              </a:rPr>
            </a:br>
            <a:br>
              <a:rPr lang="pl-PL" dirty="0">
                <a:latin typeface="+mn-lt"/>
              </a:rPr>
            </a:br>
            <a:br>
              <a:rPr lang="pl-PL" dirty="0">
                <a:latin typeface="+mn-lt"/>
              </a:rPr>
            </a:br>
            <a:br>
              <a:rPr lang="pl-PL" dirty="0">
                <a:latin typeface="+mn-lt"/>
              </a:rPr>
            </a:br>
            <a:br>
              <a:rPr lang="pl-PL" dirty="0">
                <a:latin typeface="+mn-lt"/>
              </a:rPr>
            </a:b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147E81-7CAE-4B53-A59A-CD2F491F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1979837"/>
            <a:ext cx="4608031" cy="1719955"/>
          </a:xfrm>
        </p:spPr>
        <p:txBody>
          <a:bodyPr/>
          <a:lstStyle/>
          <a:p>
            <a:pPr>
              <a:buClrTx/>
              <a:buSzTx/>
              <a:buFont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ul. Bolesława Chrobrego 1</a:t>
            </a:r>
          </a:p>
          <a:p>
            <a:pPr>
              <a:buClrTx/>
              <a:buSzTx/>
              <a:buFont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pokój 0.3, poziom 0</a:t>
            </a:r>
          </a:p>
          <a:p>
            <a:pPr marL="251986" marR="0" lvl="0" indent="-251986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68 45 65 499, -488, -535</a:t>
            </a:r>
          </a:p>
          <a:p>
            <a:pPr>
              <a:buClrTx/>
              <a:buSzTx/>
              <a:buFont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pl-PL" alt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pife.zielonagora@lubuskie.pl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8BBE842-F42A-A8D9-5CA9-01737BDE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97" y="3779837"/>
            <a:ext cx="3568253" cy="247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609E824-48EF-82D1-D418-B05A322B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71" y="3779836"/>
            <a:ext cx="4418348" cy="248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10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31565"/>
            <a:ext cx="85910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co można przeznaczyć dotację – przykłady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wynajmu, budowy i obsługi stoiska wystawowego podczas uczestnictwa przedsiębiorstwa w targach lub danej wystawie.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podróży służbowych pracowników uczestniczących w targach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rzygotowanie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przeprowadzenie kampanii promocyjnej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związku z udziałem w targach i organizacją misji gospodarczych.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953418" y="707721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8314" y="6602941"/>
            <a:ext cx="1346932" cy="4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11B15BAF-F6E1-35DD-5275-ACFD66A16FE7}"/>
              </a:ext>
            </a:extLst>
          </p:cNvPr>
          <p:cNvSpPr txBox="1"/>
          <p:nvPr/>
        </p:nvSpPr>
        <p:spPr>
          <a:xfrm>
            <a:off x="953418" y="1331565"/>
            <a:ext cx="921702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2.25 Promocja marki innowacyjnych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Ile można otrzymać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85% dla kosztów podróży służbowych, do 50 % dla pozostałych kosztów.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l-PL" sz="2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Kiedy nabory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r>
              <a:rPr 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5.11.2026 - 17.12.2026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Więcej o działaniu na: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51B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www.parp.gov.pl/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56A560-6E19-E763-69A5-F9B34938421A}"/>
              </a:ext>
            </a:extLst>
          </p:cNvPr>
          <p:cNvSpPr txBox="1"/>
          <p:nvPr/>
        </p:nvSpPr>
        <p:spPr>
          <a:xfrm>
            <a:off x="953418" y="707721"/>
            <a:ext cx="89289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2. Środowisko sprzyjające innowacjom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DCF4DF6-214C-15DA-A3AF-E2FF0B096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2921" y="6372125"/>
            <a:ext cx="1490948" cy="5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3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EEE8-5249-6697-D9EB-F03DC98F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C2BC63A2-C71A-800B-4092-D8639453F724}"/>
              </a:ext>
            </a:extLst>
          </p:cNvPr>
          <p:cNvSpPr txBox="1"/>
          <p:nvPr/>
        </p:nvSpPr>
        <p:spPr>
          <a:xfrm>
            <a:off x="1025426" y="4211885"/>
            <a:ext cx="7776864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Masz pomysł – sprawdź go w </a:t>
            </a:r>
            <a:r>
              <a:rPr lang="pl-PL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bezpłatnych usługach</a:t>
            </a:r>
            <a:endParaRPr lang="pl-P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zyskaj wsparcie eksperta lub </a:t>
            </a:r>
            <a:r>
              <a:rPr lang="pl-PL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coacha</a:t>
            </a:r>
            <a:r>
              <a:rPr lang="pl-P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innowacji. </a:t>
            </a:r>
            <a:endParaRPr lang="pl-PL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C1B00F7-2A3F-CC1D-8895-C585B0A25985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A97BA5-112F-7154-AD95-FBD9F25B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26" y="165352"/>
            <a:ext cx="5346122" cy="27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0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5B09-80E5-6A14-34AA-C5DD6C01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60405FCF-3C93-52F7-2F5C-3C396E5BC098}"/>
              </a:ext>
            </a:extLst>
          </p:cNvPr>
          <p:cNvSpPr txBox="1"/>
          <p:nvPr/>
        </p:nvSpPr>
        <p:spPr>
          <a:xfrm>
            <a:off x="1021130" y="3131765"/>
            <a:ext cx="7776864" cy="3103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to jest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bezpłatna usługa doradcza dla firm,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które: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chcą zacząć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pracę nad innowacjami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wiedzą, jak zacząć B+R+I (badania, rozwój i innowacje)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mają doświadczenia w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realizacji projektów B+R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oraz w pozyskiwaniu dotacji na takie działania.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D9B4C79-3A2F-30E9-88D6-12194E6CCAB7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2BDC07-F6A6-BB63-23FF-B2D5AEEA9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" y="251445"/>
            <a:ext cx="1732995" cy="17329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DBD18F0-0BD9-0A2E-FC32-328C6A183A88}"/>
              </a:ext>
            </a:extLst>
          </p:cNvPr>
          <p:cNvSpPr txBox="1"/>
          <p:nvPr/>
        </p:nvSpPr>
        <p:spPr>
          <a:xfrm>
            <a:off x="2994249" y="985793"/>
            <a:ext cx="4325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https://www.innovationcoach.pl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225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8A518-BF01-655B-5E0E-6EC9ED773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BA8D2B35-1B24-F43E-1D9A-1E16C4B963FF}"/>
              </a:ext>
            </a:extLst>
          </p:cNvPr>
          <p:cNvSpPr txBox="1"/>
          <p:nvPr/>
        </p:nvSpPr>
        <p:spPr>
          <a:xfrm>
            <a:off x="1016930" y="2699717"/>
            <a:ext cx="9441544" cy="3967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dostajesz?</a:t>
            </a:r>
          </a:p>
          <a:p>
            <a:endParaRPr lang="pl-PL" sz="2000" b="1" dirty="0"/>
          </a:p>
          <a:p>
            <a:pPr>
              <a:lnSpc>
                <a:spcPct val="150000"/>
              </a:lnSpc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ramach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indywidualne spotkania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coachem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innowacji (ekspertem branżowym)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analiza potencjału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Twojej firmy i pomysłu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wskazówki i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praktyczny plan działania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pomoc w wyborze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źródeł finansowania UE (np. FENG)</a:t>
            </a:r>
          </a:p>
          <a:p>
            <a:pPr>
              <a:lnSpc>
                <a:spcPct val="150000"/>
              </a:lnSpc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pomaga rozpoznać kierunki rozwoju innowacji i kroki, 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 warto podjąć. 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41CE33E-3FD5-27FC-C028-45190F141A90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CA411A-83C7-E9AE-E729-370BF2027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" y="251445"/>
            <a:ext cx="1732995" cy="17329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9CF7AA5-2298-DE84-2679-BB8EFE6290A9}"/>
              </a:ext>
            </a:extLst>
          </p:cNvPr>
          <p:cNvSpPr txBox="1"/>
          <p:nvPr/>
        </p:nvSpPr>
        <p:spPr>
          <a:xfrm>
            <a:off x="2994249" y="985793"/>
            <a:ext cx="4325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https://www.innovationcoach.pl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8634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42B5F-466D-E94C-9430-494F248F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380C2281-A193-81A1-A92D-EBE2C66BA640}"/>
              </a:ext>
            </a:extLst>
          </p:cNvPr>
          <p:cNvSpPr txBox="1"/>
          <p:nvPr/>
        </p:nvSpPr>
        <p:spPr>
          <a:xfrm>
            <a:off x="1020623" y="2987749"/>
            <a:ext cx="7776864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Dlaczego to ważne?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Dzięki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zyskujesz jasny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działania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wiesz,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Twój biznes może rozwijać innowacje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dostajesz praktyczne wskazówki, zanim zaczniesz pisać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konkretny wniosek o dotację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uporządkuje Twoje pomysły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podpowie realne kroki.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F79D6B9-4DFB-A296-F63E-ADD423DB6BA2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013E07-31F6-9E57-DACD-F12317E63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" y="251445"/>
            <a:ext cx="1732995" cy="17329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209402E-A252-D7C1-E14B-C9156F51508B}"/>
              </a:ext>
            </a:extLst>
          </p:cNvPr>
          <p:cNvSpPr txBox="1"/>
          <p:nvPr/>
        </p:nvSpPr>
        <p:spPr>
          <a:xfrm>
            <a:off x="2994249" y="985793"/>
            <a:ext cx="4325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https://www.innovationcoach.pl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3601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642A-C434-9BEC-0107-5963C4958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E30D0B6-85D9-28D7-FD60-74565228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74" y="400264"/>
            <a:ext cx="6955584" cy="3168352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021725C6-D21D-8812-59D9-61ABC36D0D9B}"/>
              </a:ext>
            </a:extLst>
          </p:cNvPr>
          <p:cNvSpPr txBox="1"/>
          <p:nvPr/>
        </p:nvSpPr>
        <p:spPr>
          <a:xfrm>
            <a:off x="1020622" y="3635821"/>
            <a:ext cx="9077811" cy="2425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się zgłosić do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wejdź na stronę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innovationcoach.pl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znajdź formularz zgłoszeniowy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wypełnij krótki formularz o firmie i celach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poczekaj na kontakt, przydzielony zostanie Ci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innowacji,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który zacznie z Tobą współpracować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B6B1C5D-5FB0-B0DA-AEE9-10FCFDBBE66F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2249F20-2E93-996A-5F2F-161316B0E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" y="251445"/>
            <a:ext cx="1732995" cy="17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74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F2772-7C63-EB8C-CEBF-FAAEFED0E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DA33EDD6-D8DD-83F1-6B74-88820358E829}"/>
              </a:ext>
            </a:extLst>
          </p:cNvPr>
          <p:cNvSpPr txBox="1"/>
          <p:nvPr/>
        </p:nvSpPr>
        <p:spPr>
          <a:xfrm>
            <a:off x="1020623" y="3635821"/>
            <a:ext cx="77768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D4E3AE5-C6D7-F5C9-E299-962C1EA728F1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8406CF9-1DDE-1EDB-70FF-4307F6AD1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7" y="264402"/>
            <a:ext cx="1384568" cy="13845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F70CC2-CC3E-449E-F998-09F90D0A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81" y="264402"/>
            <a:ext cx="1976137" cy="12111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E7F212D-C008-25C4-12FC-A5750DC080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1072" y="614451"/>
            <a:ext cx="838882" cy="51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88AD951-275B-D05A-E0AF-CD1AC9BDFBE4}"/>
              </a:ext>
            </a:extLst>
          </p:cNvPr>
          <p:cNvSpPr txBox="1"/>
          <p:nvPr/>
        </p:nvSpPr>
        <p:spPr>
          <a:xfrm>
            <a:off x="1020623" y="2092080"/>
            <a:ext cx="9455402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FENG INNOSTART – </a:t>
            </a: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kolejny krok</a:t>
            </a:r>
          </a:p>
          <a:p>
            <a:pPr>
              <a:buNone/>
            </a:pPr>
            <a:endParaRPr lang="pl-PL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pl-PL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kogo?</a:t>
            </a:r>
            <a:endParaRPr lang="pl-PL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firmy MŚP po programie </a:t>
            </a:r>
            <a:r>
              <a:rPr lang="pl-PL" sz="19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19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endParaRPr lang="pl-PL" sz="19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rekomendacją do dalszych prac B+R</a:t>
            </a:r>
          </a:p>
          <a:p>
            <a:pPr>
              <a:buNone/>
            </a:pPr>
            <a:endParaRPr lang="pl-PL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pl-PL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co?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pierwsze projekty B+R (</a:t>
            </a:r>
            <a:r>
              <a:rPr lang="pl-PL" sz="19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</a:t>
            </a:r>
            <a:r>
              <a:rPr lang="pl-PL" sz="19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Principle</a:t>
            </a:r>
            <a:r>
              <a:rPr lang="pl-PL" sz="19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sprawdzamy, czy pomysł działa,</a:t>
            </a:r>
            <a:b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9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</a:t>
            </a:r>
            <a:r>
              <a:rPr lang="pl-PL" sz="19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  <a:r>
              <a:rPr lang="pl-PL" sz="19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sprawdzamy, czy da się go wdrożyć)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badania, prace rozwojowe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patent i przygotowanie do wdrożenia</a:t>
            </a:r>
          </a:p>
          <a:p>
            <a:pPr>
              <a:buNone/>
            </a:pPr>
            <a:endParaRPr lang="pl-PL"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pl-PL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zyskujesz?</a:t>
            </a:r>
            <a:endParaRPr lang="pl-PL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finansowanie pierwszego B+R, opłacenie wybranych doradców, wsparcie </a:t>
            </a:r>
            <a:b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komercjalizacji</a:t>
            </a:r>
          </a:p>
          <a:p>
            <a:pPr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8682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0783-17FF-8C85-63F3-9751FF7B7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11AB6C61-E136-B688-F507-4E09D35939D9}"/>
              </a:ext>
            </a:extLst>
          </p:cNvPr>
          <p:cNvSpPr txBox="1"/>
          <p:nvPr/>
        </p:nvSpPr>
        <p:spPr>
          <a:xfrm>
            <a:off x="1020623" y="3635821"/>
            <a:ext cx="77768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3DD6626-81A5-C648-F141-25A4ADF8F741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E197AD8-D054-808A-73AD-05B4175D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10" y="264402"/>
            <a:ext cx="1825308" cy="111873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2563233-D506-76CF-BE9E-00C96C3E225B}"/>
              </a:ext>
            </a:extLst>
          </p:cNvPr>
          <p:cNvSpPr txBox="1"/>
          <p:nvPr/>
        </p:nvSpPr>
        <p:spPr>
          <a:xfrm>
            <a:off x="1020623" y="1888358"/>
            <a:ext cx="94554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Więcej o INNOSTART:</a:t>
            </a:r>
          </a:p>
          <a:p>
            <a:pPr>
              <a:buNone/>
            </a:pPr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https://www.gov.pl/web/ncbr/innostart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3203C3-7B0F-E4BF-EE10-3C64A20B4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8" y="3165015"/>
            <a:ext cx="4430716" cy="224011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84EE416-8B1D-EED7-C1CD-B149209C3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903" y="2865871"/>
            <a:ext cx="4143953" cy="452500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10C5DA6-BB9A-0AB4-837B-C28A503E4723}"/>
              </a:ext>
            </a:extLst>
          </p:cNvPr>
          <p:cNvSpPr txBox="1"/>
          <p:nvPr/>
        </p:nvSpPr>
        <p:spPr>
          <a:xfrm>
            <a:off x="1555698" y="3200363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6 lutego 2026</a:t>
            </a:r>
          </a:p>
        </p:txBody>
      </p:sp>
    </p:spTree>
    <p:extLst>
      <p:ext uri="{BB962C8B-B14F-4D97-AF65-F5344CB8AC3E}">
        <p14:creationId xmlns:p14="http://schemas.microsoft.com/office/powerpoint/2010/main" val="1131232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B9E6-BAD6-720B-3044-BD6D4A34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991DFBF9-9A72-5A54-7692-98A42AA8B21F}"/>
              </a:ext>
            </a:extLst>
          </p:cNvPr>
          <p:cNvSpPr txBox="1"/>
          <p:nvPr/>
        </p:nvSpPr>
        <p:spPr>
          <a:xfrm>
            <a:off x="1039607" y="3434797"/>
            <a:ext cx="7776864" cy="3257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to jest STEP?</a:t>
            </a:r>
          </a:p>
          <a:p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to skrót od </a:t>
            </a:r>
            <a:r>
              <a:rPr lang="pl-PL" sz="2000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Sprawdzimy Twój Eksperymentalny Pomysł</a:t>
            </a:r>
          </a:p>
          <a:p>
            <a:pPr>
              <a:lnSpc>
                <a:spcPct val="150000"/>
              </a:lnSpc>
            </a:pP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Bezpłatne doradztwo dla przedsiębiorców, którzy mają pomysł na innowację lub projekt badawczo-rozwojowy i chcą go sprawdzić pod kątem pozyskania dotacji z programu Fundusze Europejskie dla Nowoczesnej Gospodarki.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4EB3751-CC1C-A350-1F95-6FAD05067CC3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254365-5D18-55E2-0DA7-1BA8CE77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0" y="539477"/>
            <a:ext cx="2031704" cy="203170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472CB50-706F-7FC6-29BA-2B7861102799}"/>
              </a:ext>
            </a:extLst>
          </p:cNvPr>
          <p:cNvSpPr txBox="1"/>
          <p:nvPr/>
        </p:nvSpPr>
        <p:spPr>
          <a:xfrm>
            <a:off x="1021130" y="2576011"/>
            <a:ext cx="203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www.step.gov.pl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53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43E26-FB45-4EFF-B304-E8E1CAC3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Lokalny Punkt Informacyjny Funduszy Europejskich </a:t>
            </a:r>
            <a:br>
              <a:rPr lang="pl-PL" sz="31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1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Gorzowie Wielkopolskim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147E81-7CAE-4B53-A59A-CD2F491F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26" y="2000300"/>
            <a:ext cx="8856984" cy="4299817"/>
          </a:xfrm>
        </p:spPr>
        <p:txBody>
          <a:bodyPr>
            <a:normAutofit/>
          </a:bodyPr>
          <a:lstStyle/>
          <a:p>
            <a:pPr>
              <a:buClr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ul. Franciszka Walczaka 42</a:t>
            </a:r>
          </a:p>
          <a:p>
            <a:pPr>
              <a:buClr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(budynek nr 13, pokój nr 1.23, wysoki parter)</a:t>
            </a:r>
          </a:p>
          <a:p>
            <a:pPr>
              <a:buClr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tel. 95 73 90 378, -386</a:t>
            </a:r>
          </a:p>
          <a:p>
            <a:pPr>
              <a:buClrTx/>
              <a:buSzTx/>
              <a:buFontTx/>
              <a:buNone/>
            </a:pPr>
            <a:r>
              <a:rPr lang="pl-PL" alt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pl-PL" alt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pife.gorzow@lubuskie.pl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8126CE-17B3-209F-1A74-B5768810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602" y="3995861"/>
            <a:ext cx="3420768" cy="256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7820F7-C273-5CD8-A597-09C33854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530" y="3980427"/>
            <a:ext cx="223742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E6F5D-F13F-ADD5-9555-FA84A017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B4F48BC0-8EA9-F2C8-C934-97230C0BA2B0}"/>
              </a:ext>
            </a:extLst>
          </p:cNvPr>
          <p:cNvSpPr txBox="1"/>
          <p:nvPr/>
        </p:nvSpPr>
        <p:spPr>
          <a:xfrm>
            <a:off x="1021130" y="3131765"/>
            <a:ext cx="7776864" cy="3718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kogo jest STEP?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przedsiębiorców, którzy: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mają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konkretny pomysł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projekt innowacyjny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chcą sprawdzić,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ten pomysł ma szansę na dofinansowanie 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programu Fundusze Europejskie dla Nowoczesnej Gospodarki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mają doświadczenia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korzystaniu z funduszy europejskich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22F75CD-D997-6507-1FCE-5AE0A35ED415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2E8E49-595B-6991-4C12-F42F8D75A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0" y="395461"/>
            <a:ext cx="1588472" cy="158847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9606987-CE5F-136D-5776-0DF4F576EF4D}"/>
              </a:ext>
            </a:extLst>
          </p:cNvPr>
          <p:cNvSpPr txBox="1"/>
          <p:nvPr/>
        </p:nvSpPr>
        <p:spPr>
          <a:xfrm>
            <a:off x="1097434" y="2007036"/>
            <a:ext cx="137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www.step.gov.pl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233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817F-2402-1E99-4AFB-F632A4EEE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B1802483-84B0-501B-3ABD-8E71AAAC864E}"/>
              </a:ext>
            </a:extLst>
          </p:cNvPr>
          <p:cNvSpPr txBox="1"/>
          <p:nvPr/>
        </p:nvSpPr>
        <p:spPr>
          <a:xfrm>
            <a:off x="1021130" y="3131765"/>
            <a:ext cx="7776864" cy="3411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daje udział w STEP?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 praktyce)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ekspert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sprawdza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Twój pomysł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mówi,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ma szansę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dotację z 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Pokazuje,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jest OK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co trzeba poprawić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podpowiada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źródła finansowania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Efekt: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wiesz, czy warto iść dalej z projektem i jak się przygotować do wniosku o dofinansowanie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F5BBB0-5E4F-51CF-D427-9CFD630FAAD7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1AF985-B705-4888-89C3-37A898BD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0" y="395461"/>
            <a:ext cx="1588472" cy="158847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66E25AC-7725-B72E-4E5F-D0FD60A59C4E}"/>
              </a:ext>
            </a:extLst>
          </p:cNvPr>
          <p:cNvSpPr txBox="1"/>
          <p:nvPr/>
        </p:nvSpPr>
        <p:spPr>
          <a:xfrm>
            <a:off x="1097434" y="2007036"/>
            <a:ext cx="137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www.step.gov.pl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3870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82540-67EF-52E9-40CC-3CA0F663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C0775E57-7C24-54C4-D683-E00FC8EEF050}"/>
              </a:ext>
            </a:extLst>
          </p:cNvPr>
          <p:cNvSpPr txBox="1"/>
          <p:nvPr/>
        </p:nvSpPr>
        <p:spPr>
          <a:xfrm>
            <a:off x="1045121" y="2915741"/>
            <a:ext cx="7776864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Podsumowanie </a:t>
            </a:r>
          </a:p>
          <a:p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sprawdzenie i kierunek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człowiek, który pomaga przejść dalej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=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mapa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🗺️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przewodnik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🧭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ocenia i doradza</a:t>
            </a:r>
          </a:p>
          <a:p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Coach</a:t>
            </a:r>
            <a:r>
              <a:rPr lang="pl-PL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współpracuje dłużej i bardziej szczegółowo, raczej rekomenduje i pokazuje kierunki rozwoju</a:t>
            </a:r>
            <a:b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A35203-2017-703D-991D-A51D12B89740}"/>
              </a:ext>
            </a:extLst>
          </p:cNvPr>
          <p:cNvSpPr txBox="1"/>
          <p:nvPr/>
        </p:nvSpPr>
        <p:spPr>
          <a:xfrm>
            <a:off x="813424" y="695563"/>
            <a:ext cx="53461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200" dirty="0">
              <a:solidFill>
                <a:schemeClr val="accent4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DAD5D3-D6E2-C4CF-28D8-8502B3E5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3" y="251445"/>
            <a:ext cx="4012869" cy="20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38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BB97A9D9-C161-E49B-1930-2F24C3CD4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563289"/>
            <a:ext cx="7920115" cy="1107677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tx1"/>
                </a:solidFill>
                <a:latin typeface="+mn-lt"/>
              </a:rPr>
              <a:t>Dziękuję za uwagę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A03D8D28-C3AE-A64D-6BE0-54501A38C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314" y="4427909"/>
            <a:ext cx="7920037" cy="1080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pl-PL" sz="8000" dirty="0">
                <a:latin typeface="+mn-lt"/>
              </a:rPr>
              <a:t>Justyna Strajbel</a:t>
            </a:r>
          </a:p>
          <a:p>
            <a:pPr>
              <a:lnSpc>
                <a:spcPct val="120000"/>
              </a:lnSpc>
            </a:pPr>
            <a:r>
              <a:rPr lang="pl-PL" sz="8000" dirty="0">
                <a:latin typeface="+mn-lt"/>
                <a:hlinkClick r:id="rId2"/>
              </a:rPr>
              <a:t>pife.gorzow@lubuskie.pl</a:t>
            </a:r>
            <a:endParaRPr lang="pl-PL" sz="8000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pl-PL" sz="8000" dirty="0">
                <a:solidFill>
                  <a:srgbClr val="003399"/>
                </a:solidFill>
                <a:latin typeface="+mn-lt"/>
              </a:rPr>
              <a:t>tel. 95 </a:t>
            </a:r>
            <a:r>
              <a:rPr lang="pl-PL" sz="8000">
                <a:solidFill>
                  <a:srgbClr val="003399"/>
                </a:solidFill>
                <a:latin typeface="+mn-lt"/>
              </a:rPr>
              <a:t>7390 386</a:t>
            </a:r>
            <a:endParaRPr lang="pl-PL" sz="8000" dirty="0">
              <a:solidFill>
                <a:srgbClr val="003399"/>
              </a:solidFill>
              <a:effectLst/>
              <a:latin typeface="+mn-lt"/>
            </a:endParaRPr>
          </a:p>
          <a:p>
            <a:endParaRPr lang="pl-PL" sz="2000" dirty="0">
              <a:latin typeface="+mn-lt"/>
            </a:endParaRPr>
          </a:p>
          <a:p>
            <a:endParaRPr lang="pl-PL" sz="2000" dirty="0">
              <a:latin typeface="+mn-lt"/>
            </a:endParaRPr>
          </a:p>
          <a:p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889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9" y="539478"/>
            <a:ext cx="8640381" cy="576064"/>
          </a:xfrm>
        </p:spPr>
        <p:txBody>
          <a:bodyPr>
            <a:normAutofit/>
          </a:bodyPr>
          <a:lstStyle/>
          <a:p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Czym się zajmujemy?</a:t>
            </a:r>
            <a:endParaRPr lang="pl-PL" b="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627CB8-055F-4A71-8A6E-D0621D23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3" y="1115541"/>
            <a:ext cx="9000903" cy="5616624"/>
          </a:xfrm>
        </p:spPr>
        <p:txBody>
          <a:bodyPr>
            <a:normAutofit fontScale="92500" lnSpcReduction="10000"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Udzielamy bezpłatnych konsultacji nt. Funduszy Europejskich w formie bezpośredniej, e-mailowej, pisemnej, telefonicznej, indywidualnej konsultacji u klienta:</a:t>
            </a:r>
          </a:p>
          <a:p>
            <a:pPr marL="503971" lvl="1" indent="0" defTabSz="9144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informujemy, co należy zrobić, żeby z nich skorzystać;</a:t>
            </a:r>
          </a:p>
          <a:p>
            <a:pPr marL="503971" lvl="1" indent="0" defTabSz="9144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wskazujemy instytucje, które przyznają unijne wsparcie;</a:t>
            </a:r>
          </a:p>
          <a:p>
            <a:pPr marL="503971" lvl="1" indent="0" defTabSz="9144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pokazujemy, jak szukać informacji na własną rękę;</a:t>
            </a:r>
          </a:p>
          <a:p>
            <a:pPr marL="503971" lvl="1" indent="0" defTabSz="91440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podpowiadamy, z jakich stron internetowych skorzystać, aby uzyskać rzetelną i sprawdzoną wiedzę dotyczącą FE.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Organizujemy bezpłatne spotkania informacyjne i szkolenia (w tym </a:t>
            </a:r>
            <a:r>
              <a:rPr lang="pl-PL" altLang="pl-PL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webinary</a:t>
            </a: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Organizujemy Mobilne Punkty Informacyjne (MPI) i całodzienne dyżury na terenie całego województwa.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Uczestniczymy w konferencjach oraz wydarzeniach regionalnych, podczas których rozmawiamy o Funduszach Europejskich.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pl-PL" alt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1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F413E6B-A822-6A9E-4F3C-8414FB87E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POŻYCZKI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3374BDB6-EBF1-D927-86F3-653D37E53F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r="6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940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5712262-82C1-DA04-8F00-28EF08C2D14A}"/>
              </a:ext>
            </a:extLst>
          </p:cNvPr>
          <p:cNvSpPr txBox="1"/>
          <p:nvPr/>
        </p:nvSpPr>
        <p:spPr>
          <a:xfrm>
            <a:off x="2105546" y="3464510"/>
            <a:ext cx="7128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Fundusze Europejskie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Lubuskiego 2021-2027</a:t>
            </a:r>
          </a:p>
        </p:txBody>
      </p:sp>
    </p:spTree>
    <p:extLst>
      <p:ext uri="{BB962C8B-B14F-4D97-AF65-F5344CB8AC3E}">
        <p14:creationId xmlns:p14="http://schemas.microsoft.com/office/powerpoint/2010/main" val="952054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A164-1585-4FC5-8227-8798CEF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25" y="391798"/>
            <a:ext cx="8139119" cy="1119728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Priorytet 1 Fundusze Europejskie dla lubuskiej gospodarki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1.3 </a:t>
            </a:r>
            <a:r>
              <a:rPr lang="pl-PL" sz="2000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Cyfrowe lubuskie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instrumenty zwrotne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4E222F-3F28-973D-94C3-74F2D0CB35FA}"/>
              </a:ext>
            </a:extLst>
          </p:cNvPr>
          <p:cNvSpPr txBox="1"/>
          <p:nvPr/>
        </p:nvSpPr>
        <p:spPr>
          <a:xfrm>
            <a:off x="1024482" y="1619597"/>
            <a:ext cx="8497887" cy="561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cyfryzacji w MŚP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na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wdrożenie w przedsiębiorstwie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rozwiązań cyfrowych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mniej specjalistycznym charakterze (np. oprogramowanie biurowe, księgowe, budowa strony internetowej), zakup sprzętu TIK lub jego wymiana na bardziej nowoczesny, modernizacja rozwiązań cyfrowych wspomagających bieżącą działalność firm oraz w relacjach z klientem, działania dotyczące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cyberbezpieczeństwa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oprocentowanie: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1,5% w skali roku,                            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pl-PL" dirty="0">
              <a:solidFill>
                <a:srgbClr val="2125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 spłaty: do 3 lat,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l-PL" dirty="0">
              <a:solidFill>
                <a:srgbClr val="2125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karencja w spłacie kapitału: 6 miesięcy.</a:t>
            </a:r>
          </a:p>
        </p:txBody>
      </p:sp>
    </p:spTree>
    <p:extLst>
      <p:ext uri="{BB962C8B-B14F-4D97-AF65-F5344CB8AC3E}">
        <p14:creationId xmlns:p14="http://schemas.microsoft.com/office/powerpoint/2010/main" val="10101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F53C30E-45C5-DBA4-1333-22944198C62C}"/>
              </a:ext>
            </a:extLst>
          </p:cNvPr>
          <p:cNvSpPr txBox="1">
            <a:spLocks noChangeArrowheads="1"/>
          </p:cNvSpPr>
          <p:nvPr/>
        </p:nvSpPr>
        <p:spPr>
          <a:xfrm>
            <a:off x="1096491" y="1619597"/>
            <a:ext cx="8497887" cy="4021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7943" rtl="0" eaLnBrk="1" fontAlgn="auto" latinLnBrk="0" hangingPunct="1">
              <a:lnSpc>
                <a:spcPts val="2400"/>
              </a:lnSpc>
              <a:spcBef>
                <a:spcPts val="1102"/>
              </a:spcBef>
              <a:spcAft>
                <a:spcPts val="0"/>
              </a:spcAft>
              <a:buClr>
                <a:srgbClr val="003399"/>
              </a:buClr>
              <a:buSzTx/>
              <a:buFontTx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60334E-73DF-C8C5-6A80-38FBD495A28D}"/>
              </a:ext>
            </a:extLst>
          </p:cNvPr>
          <p:cNvSpPr txBox="1"/>
          <p:nvPr/>
        </p:nvSpPr>
        <p:spPr>
          <a:xfrm>
            <a:off x="1025425" y="395461"/>
            <a:ext cx="878497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Działanie 1.3 </a:t>
            </a:r>
            <a:r>
              <a:rPr lang="pl-PL" b="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Cyfrowe lubuskie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instrumenty zwrotne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Pożyczka na rozwój cyfryzacji w MŚP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2 mln zł -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wdrożenie w przedsiębiorstwie specjalistycznych rozwiązań cyfrowych, np.: nowe rozwiązania oparte na robotyzacji, automatyzacji, optymalizacja sposobu wytwarzania produktów lub świadczenia usług opartych o przemysł 4.0, wsparcie produktów i usług opartych na technologiach cyfrowych, prowadzących do zmiany modeli biznesowych, procesów produkcyjnych lub organizacyjnych,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l-PL" b="1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oprocentowanie: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1,5% w skali roku,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l-PL" dirty="0">
              <a:solidFill>
                <a:srgbClr val="21252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 spłaty: do 7 lat,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karencja w spłacie kapitału: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6 miesięcy.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51B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3161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1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86D66326-E373-4D7E-AC2A-49B74032327B}" vid="{23130F53-642F-4BB2-96C6-9AF1A7359DC9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6765</TotalTime>
  <Words>3492</Words>
  <Application>Microsoft Office PowerPoint</Application>
  <PresentationFormat>Niestandardowy</PresentationFormat>
  <Paragraphs>561</Paragraphs>
  <Slides>43</Slides>
  <Notes>41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CIDFont+F1</vt:lpstr>
      <vt:lpstr>Open Sans</vt:lpstr>
      <vt:lpstr>Wingdings</vt:lpstr>
      <vt:lpstr>Projekt niestandardowy</vt:lpstr>
      <vt:lpstr>Motyw1</vt:lpstr>
      <vt:lpstr>Prezentacja programu PowerPoint</vt:lpstr>
      <vt:lpstr>Sieć Punktów Informacyjnych  Funduszy Europejskich  w województwie lubuskim     </vt:lpstr>
      <vt:lpstr>Główny Punkt Informacyjny Funduszy Europejskich  w Zielonej Górze     </vt:lpstr>
      <vt:lpstr>Lokalny Punkt Informacyjny Funduszy Europejskich  w Gorzowie Wielkopolskim     </vt:lpstr>
      <vt:lpstr>Czym się zajmujemy?</vt:lpstr>
      <vt:lpstr>POŻYCZKI</vt:lpstr>
      <vt:lpstr>Prezentacja programu PowerPoint</vt:lpstr>
      <vt:lpstr>Priorytet 1 Fundusze Europejskie dla lubuskiej gospodarki   Działanie 1.3 Cyfrowe lubuskie – instrumenty zwrotne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Działanie 6.3 Zdrowy, aktywny i kompetentny pracownik </vt:lpstr>
      <vt:lpstr>Działanie 6.3 Zdrowy, aktywny i kompetentny pracownik </vt:lpstr>
      <vt:lpstr>Działanie 6.3 Zdrowy, aktywny i kompetentny pracownik </vt:lpstr>
      <vt:lpstr>Działanie 6.3 Zdrowy, aktywny i kompetentny pracownik </vt:lpstr>
      <vt:lpstr>Działanie 6.3 Zdrowy, aktywny i kompetentny pracownik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Powchowicz</dc:creator>
  <cp:lastModifiedBy>Strajbel Justyna</cp:lastModifiedBy>
  <cp:revision>446</cp:revision>
  <cp:lastPrinted>2026-03-18T12:57:30Z</cp:lastPrinted>
  <dcterms:created xsi:type="dcterms:W3CDTF">2022-06-22T09:40:44Z</dcterms:created>
  <dcterms:modified xsi:type="dcterms:W3CDTF">2026-06-09T10:25:33Z</dcterms:modified>
</cp:coreProperties>
</file>