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2" d="100"/>
          <a:sy n="82" d="100"/>
        </p:scale>
        <p:origin x="69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tur+ Długosz" userId="b92481a0-996c-4393-9fe8-8494c4c1a6d5" providerId="ADAL" clId="{1B5AE9FF-D3C7-485D-BCBD-B9ED351CF175}"/>
    <pc:docChg chg="modSld">
      <pc:chgData name="Artur+ Długosz" userId="b92481a0-996c-4393-9fe8-8494c4c1a6d5" providerId="ADAL" clId="{1B5AE9FF-D3C7-485D-BCBD-B9ED351CF175}" dt="2026-06-08T03:43:37.973" v="15" actId="6549"/>
      <pc:docMkLst>
        <pc:docMk/>
      </pc:docMkLst>
      <pc:sldChg chg="modSp mod">
        <pc:chgData name="Artur+ Długosz" userId="b92481a0-996c-4393-9fe8-8494c4c1a6d5" providerId="ADAL" clId="{1B5AE9FF-D3C7-485D-BCBD-B9ED351CF175}" dt="2026-06-08T03:43:37.973" v="15" actId="6549"/>
        <pc:sldMkLst>
          <pc:docMk/>
          <pc:sldMk cId="0" sldId="267"/>
        </pc:sldMkLst>
        <pc:spChg chg="mod">
          <ac:chgData name="Artur+ Długosz" userId="b92481a0-996c-4393-9fe8-8494c4c1a6d5" providerId="ADAL" clId="{1B5AE9FF-D3C7-485D-BCBD-B9ED351CF175}" dt="2026-06-08T03:43:37.973" v="15" actId="6549"/>
          <ac:spMkLst>
            <pc:docMk/>
            <pc:sldMk cId="0" sldId="267"/>
            <ac:spMk id="14"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2648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Slajd organizatora
Pozostaw bez komentarza albo użyj wyłącznie jako ekran startowy przed rozpoczęciem. To oficjalny slajd organizatora i celowo nie został zmodyfikowany.</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Bramka nr 1: zanim kupisz dokumentację
Zatrzymaj się przy czterech pytaniach. Nie komentuj ich jako oczywistych — pokaż, że każde może uratować czas i budżet.
1. Co dokładnie będzie rezultatem projektu?
2. Jak rezultat zostanie oceniony i udokumentowany?
3. Czy koszt wejścia jest proporcjonalny do realnej szansy?
4. Czy projekt ma sens także bez dotacji albo przy mniejszym wsparciu?
Zdanie zamykające: „STOP nie jest porażką. Czasem jest najtańszą formą ochrony kapitału.”
W tym miejscu można bardzo delikatnie dodać: przed zamówieniem drogich opracowań warto przeprowadzić wstępny filtr projektu z doradcą.
Czas: 5 min.</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Case 2: atrakcyjna pożyczka dla OZE
Wprowadź drugi, głębszy case. Projekt na pierwszy rzut oka wyglądał atrakcyjnie: istniejący pierwszy etap instalacji, kolejny etap rozbudowy, dokumentacja techniczna, powiązanie ze spółdzielnią energetyczną i możliwość preferencyjnego finansowania.
Podkreśl: rozpoczęcie analizy było racjonalne. Nie demonizujemy programu. Pokazujemy, że dopiero szczegółowe filtry odpowiadają, czy projekt ma właściwą konfigurację.
Czas: 5 min.</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Punkt zwrotny: jedna pozycja w dokumentach
Opowiedz o klasach gruntów. Na terenie planowanej rozbudowy występowały grunty różnych klas, w tym klasy IV. W analizowanej ścieżce mogło to zablokować projekt lub wymusić zmianę zakresu.
Potencjalną furtką było zmieszczenie całego drugiego etapu wyłącznie na gruntach klasy V. To jednak wymagało potwierdzenia technicznego i analizy dokumentacji.
Lekki komentarz: „Czasem jedna linia w ewidencji gruntów waży więcej niż kilkadziesiąt slajdów o strategii.” To żart o realiach dokumentacji.
Czas: 5 min.</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Drugie ryzyko: wkład własny i płynność
Powiedz: w konserwatywnym wariancie należało założyć wkład własny przekraczający pół miliona złotych. Nie prezentuj tego jako bezwzględnego obowiązku w każdym wariancie. To było realne ryzyko do policzenia.
Wymień: forma wkładu, harmonogram, zabezpieczenia, wpływ na płynność i inne inwestycje.
Neutralny humor: „Oprocentowanie może być preferencyjne. Przepływy pieniężne nadal nie czytają materiałów promocyjnych.”
Czas: 5 min.</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Trzy lampki ostrzegawcze
Podsumuj OZE: ryzyko formalne, finansowe i koszt utopiony. Podkreśl, że dobra analiza nie polega na szukaniu wymówki, ale na racjonalnym ważeniu ryzyka.
Zachowaj sformułowanie: nie rezygnujemy z rozwoju, tylko z konkretnej ścieżki w konkretnej konfiguracji.
Czas: 4 min.</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Kapitał sektorowy tworzy rynek dla MŚP
To jeden z ustalonych ważnych wątków. Wyjaśnij, że duże programy sektorowe często tworzą popyt na rozwiązania oferowane przez MŚP. Firma może zarabiać na inwestycjach beneficjentów, nawet gdy sama nie składa wniosku.
Przykłady: technologia, integracje, serwis, projektowanie, szkolenia, doradztwo, marketing, wyposażenie, logistyka.
Zdanie do zapamiętania: „Warto czytać nabory nie tylko jak potencjalny wnioskodawca, ale także jak potencjalny dostawca.”
Czas: 5 min.</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Szukaj kierunków, nie tylko konkursów
Nie przedstawiaj tej listy jako katalogu aktualnie otwartych naborów. To mapa obszarów, wokół których często pojawiają się programy, inwestycje oraz szanse sprzedażowe.
Omów krótko: energia i OZE; efektywność zasobowa i środowisko; cyfryzacja, automatyzacja i AI; B+R i nowe technologie; odporność i bezpieczeństwo, w tym obronność; rozwój społeczny i usługi publiczne.
Podkreśl: zawsze należy zweryfikować aktualny instrument, terminy, beneficjentów i warunki.
Czas: 5 min.</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Jak czytać program finansowania
Podaj pięć pytań. To ma być praktyczny filtr regulaminu.
1. Kto jest beneficjentem?
2. Co jest kosztem kwalifikowanym?
3. Kiedy wolno rozpocząć projekt?
4. Jakie dokumenty muszą być gotowe przed złożeniem?
5. Jakie obowiązki pozostają po zakończeniu?
Lekki komentarz: „Broszura pokazuje drzwi. Regulamin mówi, czy mamy właściwy klucz.”
Czas: 5 min.</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AI może pomóc. Odpowiedzialność zostaje po naszej stronie.
Ten slajd ma być krótki. Nie rób demonstracji zależnej od internetu jako elementu obowiązkowego. Przygotuj ewentualnie zrzut ekranu lub gotowy prompt offline.
AI może: uporządkować dokumenty, przygotować checklistę, znaleźć niespójności, porównać wersje, pomóc sformułować pytania do instytucji.
AI nie powinno: przesądzać o kwalifikowalności, zastępować analizy finansowej, podejmować decyzji inwestycyjnej, tworzyć fikcyjnych podstaw prawnych.
Neutralny humor: „AI może przeczytać osiemdziesiąt stron szybciej. Nadal warto sprawdzić, co dokładnie przeczytało.”
Czas: 5 min.</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Przed pierwszym kosztownym krokiem
To miękki slajd usługowy. Nie zmieniaj go w reklamę. Powiedz: „Nie każdy projekt wymaga od razu studium wykonalności i stosu załączników. Często warto zacząć od krótkiej analizy: cel, etap, budżet, warunki brzegowe i ryzyka.”
Zaproś do rozmowy po konferencji. Wskaż PlusDok.com jako miejsce kontaktu. Możesz powiedzieć: „Jeśli mają Państwo projekt, który warto przepuścić przez pierwsze filtry, chętnie porozmawiam.”
Czas: 3 min.</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Pozyskiwanie kapitału dla MŚP
Otwarcie: „Dzień dobry. Nie będziemy dziś robić katalogu dotacji. Taki katalog zestarzałby się szybciej niż część ofert lokat. Chcę pokazać Państwu sposób podejmowania decyzji: kiedy szukać dotacji, kiedy pożyczki, kiedy leasingu lub faktoringu, a kiedy kapitału należy najpierw poszukać we własnej firmie.”
Podkreśl szacunek dla doświadczenia odbiorców: uczestnicy znają swoje firmy najlepiej. Twoja rola to dostarczyć mapę decyzji oraz przykłady pułapek formalnych i finansowych.
Czas: 2 min.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Trzy zdania do zapamiętania
Zamknij część merytoryczną. Powiedz zdania dokładnie i zatrzymaj się po każdym na moment.
1. Kapitał dobieramy do projektu, nie odwrotnie.
2. Pierwsza dobra decyzja czasem brzmi: jeszcze nie wydawajmy pieniędzy.
3. Najtańszy błąd to ten, którego nie zdążymy popełnić.
Czas: 3 min.</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Pytania?
Zostaw co najmniej 10–15 minut na pytania. Możesz rozpocząć: „Mogą Państwo pytać zarówno o programy, jak i o sytuacje, w których lepiej najpierw policzyć inny wariant.”
Na zakończenie przypomnij kontakt. Nie przedłużaj autoprezentacji.
Czas: 10–15 min.</a:t>
            </a:r>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Najdroższe pytanie bywa bardzo krótkie
Zapytaj salę: „Ile razy zaczynaliśmy rozmowę o inwestycji od pytania: gdzie jest dotacja?”. Nie oceniaj odpowiedzi. To naturalny odruch, bo media i komunikaty instytucji eksponują kwoty oraz terminy.
Powiedz: „Nagłówek jest zaproszeniem. Regulamin sprawdza bilety.” To humor skierowany do procedur, nie do odbiorców.
Płynne przejście: właściwe pytanie brzmi: jaki kapitał pasuje do celu, etapu i zdolności finansowej firmy?
Czas: 4 min.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Najpierw ustal, po co potrzebujesz kapitału
Rozwiń cztery potrzeby. Płynność to nie to samo co inwestycja. Innowacja nie zawsze zaczyna się od zakupu maszyny. Skalowanie może wymagać finansowania sprzedaży i kapitału obrotowego, zanim pojawi się zysk.
Lekki komentarz: „W finansowaniu, podobnie jak w narzędziach, młotek jest świetny — pod warunkiem, że problem rzeczywiście przypomina gwóźdź.”
Czas: 5 min.</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Kapitał ma więcej niż trzy adresy
Omów krótko sześć źródeł zewnętrznych. Nie rozwijaj definicji księgowych. Daj po jednym przykładzie zastosowania.
Dotacja: projekt rozwojowy z kosztami kwalifikowanymi i obowiązkami po projekcie.
Pożyczka preferencyjna: inwestycja, gdy firma chce obniżyć koszt finansowania.
Kredyt: szybkość, elastyczność, zdolność kredytowa.
Leasing: aktywa, pojazdy, maszyny, wyposażenie.
Faktoring: skrócenie czasu oczekiwania na pieniądze z faktur.
Inwestor lub partner: wzrost, ryzyko, kompetencje i dostęp do rynku — w zamian za udział albo uzgodniony model współpracy.
Lekki komentarz: „Kapitał nie ma jednego numeru telefonu. Czasami trzeba zadzwonić pod kilka właściwych.”
Czas: 7 min.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Czasem kapitał jest już w firmie
To ważny fragment, bo poszerza pojęcie pozyskiwania kapitału. Nie chodzi wyłącznie o zewnętrzne finansowanie.
Omów:
- skracanie należności: monitoring, terminy, faktoring, zaliczki;
- negocjowanie zobowiązań: kredyt kupiecki, harmonogramy płatności;
- zapasy: ograniczanie kapitału zamrożonego w magazynie;
- zaliczki i przedsprzedaż: klient może współfinansować realizację;
- etapowanie inwestycji: nie zawsze trzeba finansować wszystko naraz;
- automatyzacja i AI: oszczędność czasu i kosztów operacyjnych jako uwolnienie zasobów.
Żart neutralny: „Najtańsze pieniądze bywają już w firmie. Tylko czasem schowały się w magazynie albo utknęły w terminie płatności.”
Czas: 7 min.</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Prosty dobór instrumentu
Wyjaśnij, że to uproszczona mapa orientacyjna, a nie automat decyzyjny.
Płynność: najpierw należności, zobowiązania, limit obrotowy, faktoring.
Aktywa: leasing, kredyt inwestycyjny, pożyczka preferencyjna, finansowanie mieszane.
Innowacja: dotacja lub instrument mieszany, ale tylko przy realnym projekcie i dokumentacji.
Skalowanie: zysk zatrzymany, kapitał właścicielski, partner, inwestor, finansowanie kontraktu.
Podkreśl: niektóre projekty łączą kilka źródeł.
Czas: 5 min.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Sześć filtrów przed uruchomieniem kosztów
Wprowadź sześć filtrów. To centralne narzędzie całej prelekcji.
1. Branża — czy instrument obejmuje typ działalności i cel?
2. Lokalizacja — czy region, nieruchomość lub rodzaj terenu spełniają warunki?
3. Etap — czy nie rozpoczęto inwestycji zbyt wcześnie?
4. Skala — czy budżet i minimalne progi pasują do programu?
5. Wkład własny — czy firma ma pieniądze i zachowa płynność?
6. Czas — czy dokumentacja będzie kompletna przed terminem?
Humor: „To kontrola bezpieczeństwa. Nie zawsze jest ekscytująca, ale zdecydowanie lepiej przejść ją przed startem niż po lądowaniu.”
Czas: 6 min.</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Case 1: ciekawa usługa i pierwszy hamulec
Opowiedz zanonimizowany case apteki bez nazwy, miasta i dostawców.
Firma rozważała nową usługę samoobsługową dla klientów: kiosk, aplikację oraz automat. Program wyglądał interesująco, ale wejście wymagało specjalistycznego audytu i strategii. Koszt przygotowawczy wynosił kilkadziesiąt tysięcy złotych.
Nie chodziło o to, że pomysł był zły. Chodziło o kolejność decyzji: zanim firma zapłaci za kosztowną dokumentację, trzeba sprawdzić, czy rezultat projektu będzie wystarczająco wyraźny, konkurencyjny i możliwy do obrony w ocenie.
Czas: 6 min.</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1.png"/>
          <p:cNvPicPr>
            <a:picLocks noChangeAspect="1"/>
          </p:cNvPicPr>
          <p:nvPr/>
        </p:nvPicPr>
        <p:blipFill>
          <a:blip r:embed="rId3"/>
          <a:stretch>
            <a:fillRect/>
          </a:stretch>
        </p:blipFill>
        <p:spPr>
          <a:xfrm>
            <a:off x="0" y="0"/>
            <a:ext cx="12191695" cy="6858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Bramka nr 1: zanim kupisz dokumentację</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Dobry pomysł biznesowy i dobry projekt konkursowy nie zawsze są tym samym.</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932688" y="1920240"/>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7" name="Text 4"/>
          <p:cNvSpPr/>
          <p:nvPr/>
        </p:nvSpPr>
        <p:spPr>
          <a:xfrm>
            <a:off x="932688" y="2020824"/>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1</a:t>
            </a:r>
            <a:endParaRPr lang="en-US" sz="1700" dirty="0"/>
          </a:p>
        </p:txBody>
      </p:sp>
      <p:sp>
        <p:nvSpPr>
          <p:cNvPr id="8" name="Text 5"/>
          <p:cNvSpPr/>
          <p:nvPr/>
        </p:nvSpPr>
        <p:spPr>
          <a:xfrm>
            <a:off x="1645920" y="2039112"/>
            <a:ext cx="4297680" cy="219456"/>
          </a:xfrm>
          <a:prstGeom prst="rect">
            <a:avLst/>
          </a:prstGeom>
          <a:noFill/>
          <a:ln/>
        </p:spPr>
        <p:txBody>
          <a:bodyPr wrap="square" lIns="127" tIns="127" rIns="127" bIns="127" rtlCol="0" anchor="ctr"/>
          <a:lstStyle/>
          <a:p>
            <a:pPr marL="0" indent="0">
              <a:buNone/>
            </a:pPr>
            <a:r>
              <a:rPr lang="en-US" sz="1800" b="1" dirty="0">
                <a:solidFill>
                  <a:srgbClr val="1E1E1E"/>
                </a:solidFill>
              </a:rPr>
              <a:t>Jaki będzie rezultat?</a:t>
            </a:r>
            <a:endParaRPr lang="en-US" sz="1800" dirty="0"/>
          </a:p>
        </p:txBody>
      </p:sp>
      <p:sp>
        <p:nvSpPr>
          <p:cNvPr id="9" name="Shape 6"/>
          <p:cNvSpPr/>
          <p:nvPr/>
        </p:nvSpPr>
        <p:spPr>
          <a:xfrm>
            <a:off x="932688" y="2679192"/>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10" name="Text 7"/>
          <p:cNvSpPr/>
          <p:nvPr/>
        </p:nvSpPr>
        <p:spPr>
          <a:xfrm>
            <a:off x="932688" y="2779776"/>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2</a:t>
            </a:r>
            <a:endParaRPr lang="en-US" sz="1700" dirty="0"/>
          </a:p>
        </p:txBody>
      </p:sp>
      <p:sp>
        <p:nvSpPr>
          <p:cNvPr id="11" name="Text 8"/>
          <p:cNvSpPr/>
          <p:nvPr/>
        </p:nvSpPr>
        <p:spPr>
          <a:xfrm>
            <a:off x="1645920" y="2798064"/>
            <a:ext cx="4297680" cy="219456"/>
          </a:xfrm>
          <a:prstGeom prst="rect">
            <a:avLst/>
          </a:prstGeom>
          <a:noFill/>
          <a:ln/>
        </p:spPr>
        <p:txBody>
          <a:bodyPr wrap="square" lIns="127" tIns="127" rIns="127" bIns="127" rtlCol="0" anchor="ctr"/>
          <a:lstStyle/>
          <a:p>
            <a:pPr marL="0" indent="0">
              <a:buNone/>
            </a:pPr>
            <a:r>
              <a:rPr lang="en-US" sz="1800" b="1" dirty="0">
                <a:solidFill>
                  <a:srgbClr val="1E1E1E"/>
                </a:solidFill>
              </a:rPr>
              <a:t>Jak zostanie oceniony?</a:t>
            </a:r>
            <a:endParaRPr lang="en-US" sz="1800" dirty="0"/>
          </a:p>
        </p:txBody>
      </p:sp>
      <p:sp>
        <p:nvSpPr>
          <p:cNvPr id="12" name="Shape 9"/>
          <p:cNvSpPr/>
          <p:nvPr/>
        </p:nvSpPr>
        <p:spPr>
          <a:xfrm>
            <a:off x="932688" y="3438144"/>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3" name="Text 10"/>
          <p:cNvSpPr/>
          <p:nvPr/>
        </p:nvSpPr>
        <p:spPr>
          <a:xfrm>
            <a:off x="932688" y="3538728"/>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3</a:t>
            </a:r>
            <a:endParaRPr lang="en-US" sz="1700" dirty="0"/>
          </a:p>
        </p:txBody>
      </p:sp>
      <p:sp>
        <p:nvSpPr>
          <p:cNvPr id="14" name="Text 11"/>
          <p:cNvSpPr/>
          <p:nvPr/>
        </p:nvSpPr>
        <p:spPr>
          <a:xfrm>
            <a:off x="1645920" y="3557016"/>
            <a:ext cx="4480560" cy="219456"/>
          </a:xfrm>
          <a:prstGeom prst="rect">
            <a:avLst/>
          </a:prstGeom>
          <a:noFill/>
          <a:ln/>
        </p:spPr>
        <p:txBody>
          <a:bodyPr wrap="square" lIns="127" tIns="127" rIns="127" bIns="127" rtlCol="0" anchor="ctr"/>
          <a:lstStyle/>
          <a:p>
            <a:pPr marL="0" indent="0">
              <a:buNone/>
            </a:pPr>
            <a:r>
              <a:rPr lang="en-US" sz="1800" b="1" dirty="0">
                <a:solidFill>
                  <a:srgbClr val="1E1E1E"/>
                </a:solidFill>
              </a:rPr>
              <a:t>Czy koszt wejścia jest proporcjonalny?</a:t>
            </a:r>
            <a:endParaRPr lang="en-US" sz="1800" dirty="0"/>
          </a:p>
        </p:txBody>
      </p:sp>
      <p:sp>
        <p:nvSpPr>
          <p:cNvPr id="15" name="Shape 12"/>
          <p:cNvSpPr/>
          <p:nvPr/>
        </p:nvSpPr>
        <p:spPr>
          <a:xfrm>
            <a:off x="932688" y="4197096"/>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6" name="Text 13"/>
          <p:cNvSpPr/>
          <p:nvPr/>
        </p:nvSpPr>
        <p:spPr>
          <a:xfrm>
            <a:off x="932688" y="4297680"/>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4</a:t>
            </a:r>
            <a:endParaRPr lang="en-US" sz="1700" dirty="0"/>
          </a:p>
        </p:txBody>
      </p:sp>
      <p:sp>
        <p:nvSpPr>
          <p:cNvPr id="17" name="Text 14"/>
          <p:cNvSpPr/>
          <p:nvPr/>
        </p:nvSpPr>
        <p:spPr>
          <a:xfrm>
            <a:off x="1645920" y="4315968"/>
            <a:ext cx="4480560" cy="219456"/>
          </a:xfrm>
          <a:prstGeom prst="rect">
            <a:avLst/>
          </a:prstGeom>
          <a:noFill/>
          <a:ln/>
        </p:spPr>
        <p:txBody>
          <a:bodyPr wrap="square" lIns="127" tIns="127" rIns="127" bIns="127" rtlCol="0" anchor="ctr"/>
          <a:lstStyle/>
          <a:p>
            <a:pPr marL="0" indent="0">
              <a:buNone/>
            </a:pPr>
            <a:r>
              <a:rPr lang="en-US" sz="1800" b="1" dirty="0">
                <a:solidFill>
                  <a:srgbClr val="1E1E1E"/>
                </a:solidFill>
              </a:rPr>
              <a:t>Czy projekt broni się bez wsparcia?</a:t>
            </a:r>
            <a:endParaRPr lang="en-US" sz="1800" dirty="0"/>
          </a:p>
        </p:txBody>
      </p:sp>
      <p:sp>
        <p:nvSpPr>
          <p:cNvPr id="18" name="Shape 15"/>
          <p:cNvSpPr/>
          <p:nvPr/>
        </p:nvSpPr>
        <p:spPr>
          <a:xfrm>
            <a:off x="6903720" y="2212848"/>
            <a:ext cx="3749040" cy="2194560"/>
          </a:xfrm>
          <a:prstGeom prst="roundRect">
            <a:avLst>
              <a:gd name="adj" fmla="val 7500"/>
            </a:avLst>
          </a:prstGeom>
          <a:solidFill>
            <a:srgbClr val="F3F8E6"/>
          </a:solidFill>
          <a:ln w="12700">
            <a:solidFill>
              <a:srgbClr val="A8C53A">
                <a:alpha val="35000"/>
              </a:srgbClr>
            </a:solidFill>
            <a:prstDash val="solid"/>
          </a:ln>
        </p:spPr>
        <p:txBody>
          <a:bodyPr/>
          <a:lstStyle/>
          <a:p>
            <a:endParaRPr lang="pl-PL"/>
          </a:p>
        </p:txBody>
      </p:sp>
      <p:sp>
        <p:nvSpPr>
          <p:cNvPr id="19" name="Text 16"/>
          <p:cNvSpPr/>
          <p:nvPr/>
        </p:nvSpPr>
        <p:spPr>
          <a:xfrm>
            <a:off x="7205472" y="2651760"/>
            <a:ext cx="3154680" cy="1280160"/>
          </a:xfrm>
          <a:prstGeom prst="rect">
            <a:avLst/>
          </a:prstGeom>
          <a:noFill/>
          <a:ln/>
        </p:spPr>
        <p:txBody>
          <a:bodyPr wrap="square" lIns="254" tIns="254" rIns="254" bIns="254" rtlCol="0" anchor="ctr">
            <a:normAutofit/>
          </a:bodyPr>
          <a:lstStyle/>
          <a:p>
            <a:pPr marL="0" indent="0" algn="ctr">
              <a:buNone/>
            </a:pPr>
            <a:r>
              <a:rPr lang="en-US" sz="2300" b="1" dirty="0">
                <a:solidFill>
                  <a:srgbClr val="1E1E1E"/>
                </a:solidFill>
              </a:rPr>
              <a:t>STOP może być</a:t>
            </a:r>
            <a:endParaRPr lang="en-US" sz="2300" dirty="0"/>
          </a:p>
          <a:p>
            <a:pPr marL="0" indent="0" algn="ctr">
              <a:buNone/>
            </a:pPr>
            <a:r>
              <a:rPr lang="en-US" sz="2300" b="1" dirty="0">
                <a:solidFill>
                  <a:srgbClr val="1E1E1E"/>
                </a:solidFill>
              </a:rPr>
              <a:t>najtańszą formą</a:t>
            </a:r>
            <a:endParaRPr lang="en-US" sz="2300" dirty="0"/>
          </a:p>
          <a:p>
            <a:pPr marL="0" indent="0" algn="ctr">
              <a:buNone/>
            </a:pPr>
            <a:r>
              <a:rPr lang="en-US" sz="2300" b="1" dirty="0">
                <a:solidFill>
                  <a:srgbClr val="1E1E1E"/>
                </a:solidFill>
              </a:rPr>
              <a:t>ochrony kapitału.</a:t>
            </a:r>
            <a:endParaRPr lang="en-US" sz="2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Case 2: atrakcyjna pożyczka dla OZE</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Zanonimizowany przykład rozbudowy farmy fotowoltaicznej.</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41248" y="1783080"/>
            <a:ext cx="1700784" cy="310896"/>
          </a:xfrm>
          <a:prstGeom prst="roundRect">
            <a:avLst>
              <a:gd name="adj" fmla="val 41176"/>
            </a:avLst>
          </a:prstGeom>
          <a:solidFill>
            <a:srgbClr val="0878BD"/>
          </a:solidFill>
          <a:ln w="12700">
            <a:solidFill>
              <a:srgbClr val="0878BD">
                <a:alpha val="0"/>
              </a:srgbClr>
            </a:solidFill>
            <a:prstDash val="solid"/>
          </a:ln>
        </p:spPr>
        <p:txBody>
          <a:bodyPr/>
          <a:lstStyle/>
          <a:p>
            <a:endParaRPr lang="pl-PL"/>
          </a:p>
        </p:txBody>
      </p:sp>
      <p:sp>
        <p:nvSpPr>
          <p:cNvPr id="7" name="Text 4"/>
          <p:cNvSpPr/>
          <p:nvPr/>
        </p:nvSpPr>
        <p:spPr>
          <a:xfrm>
            <a:off x="914400" y="1851660"/>
            <a:ext cx="1554480" cy="146304"/>
          </a:xfrm>
          <a:prstGeom prst="rect">
            <a:avLst/>
          </a:prstGeom>
          <a:noFill/>
          <a:ln/>
        </p:spPr>
        <p:txBody>
          <a:bodyPr wrap="square" lIns="127" tIns="127" rIns="127" bIns="127" rtlCol="0" anchor="ctr">
            <a:normAutofit/>
          </a:bodyPr>
          <a:lstStyle/>
          <a:p>
            <a:pPr marL="0" indent="0" algn="ctr">
              <a:buNone/>
            </a:pPr>
            <a:r>
              <a:rPr lang="en-US" sz="950" b="1" dirty="0">
                <a:solidFill>
                  <a:srgbClr val="FFFFFF"/>
                </a:solidFill>
              </a:rPr>
              <a:t>CASE ANALITYCZNY</a:t>
            </a:r>
            <a:endParaRPr lang="en-US" sz="950" dirty="0"/>
          </a:p>
        </p:txBody>
      </p:sp>
      <p:sp>
        <p:nvSpPr>
          <p:cNvPr id="8" name="Text 5"/>
          <p:cNvSpPr/>
          <p:nvPr/>
        </p:nvSpPr>
        <p:spPr>
          <a:xfrm>
            <a:off x="868680" y="2286000"/>
            <a:ext cx="10332720" cy="411480"/>
          </a:xfrm>
          <a:prstGeom prst="rect">
            <a:avLst/>
          </a:prstGeom>
          <a:noFill/>
          <a:ln/>
        </p:spPr>
        <p:txBody>
          <a:bodyPr wrap="square" lIns="127" tIns="127" rIns="127" bIns="127" rtlCol="0" anchor="ctr"/>
          <a:lstStyle/>
          <a:p>
            <a:pPr marL="0" indent="0">
              <a:buNone/>
            </a:pPr>
            <a:r>
              <a:rPr lang="en-US" sz="2300" b="1" dirty="0">
                <a:solidFill>
                  <a:srgbClr val="1E1E1E"/>
                </a:solidFill>
              </a:rPr>
              <a:t>Rozbudowa istniejącej farmy PV — kolejny etap inwestycji.</a:t>
            </a:r>
            <a:endParaRPr lang="en-US" sz="2300" dirty="0"/>
          </a:p>
        </p:txBody>
      </p:sp>
      <p:sp>
        <p:nvSpPr>
          <p:cNvPr id="9" name="Shape 6"/>
          <p:cNvSpPr/>
          <p:nvPr/>
        </p:nvSpPr>
        <p:spPr>
          <a:xfrm>
            <a:off x="868680" y="2999232"/>
            <a:ext cx="4956048" cy="1051560"/>
          </a:xfrm>
          <a:prstGeom prst="roundRect">
            <a:avLst>
              <a:gd name="adj" fmla="val 12174"/>
            </a:avLst>
          </a:prstGeom>
          <a:solidFill>
            <a:srgbClr val="F3F8E6"/>
          </a:solidFill>
          <a:ln w="12700">
            <a:solidFill>
              <a:srgbClr val="A8C53A">
                <a:alpha val="45000"/>
              </a:srgbClr>
            </a:solidFill>
            <a:prstDash val="solid"/>
          </a:ln>
        </p:spPr>
        <p:txBody>
          <a:bodyPr/>
          <a:lstStyle/>
          <a:p>
            <a:endParaRPr lang="pl-PL"/>
          </a:p>
        </p:txBody>
      </p:sp>
      <p:sp>
        <p:nvSpPr>
          <p:cNvPr id="10" name="Shape 7"/>
          <p:cNvSpPr/>
          <p:nvPr/>
        </p:nvSpPr>
        <p:spPr>
          <a:xfrm>
            <a:off x="868680" y="2999232"/>
            <a:ext cx="64008" cy="1051560"/>
          </a:xfrm>
          <a:prstGeom prst="rect">
            <a:avLst/>
          </a:prstGeom>
          <a:solidFill>
            <a:srgbClr val="A8C53A"/>
          </a:solidFill>
          <a:ln w="12700">
            <a:solidFill>
              <a:srgbClr val="A8C53A">
                <a:alpha val="0"/>
              </a:srgbClr>
            </a:solidFill>
            <a:prstDash val="solid"/>
          </a:ln>
        </p:spPr>
        <p:txBody>
          <a:bodyPr/>
          <a:lstStyle/>
          <a:p>
            <a:endParaRPr lang="pl-PL"/>
          </a:p>
        </p:txBody>
      </p:sp>
      <p:sp>
        <p:nvSpPr>
          <p:cNvPr id="11" name="Text 8"/>
          <p:cNvSpPr/>
          <p:nvPr/>
        </p:nvSpPr>
        <p:spPr>
          <a:xfrm>
            <a:off x="1051560" y="3136392"/>
            <a:ext cx="4663440"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Atuty</a:t>
            </a:r>
            <a:endParaRPr lang="en-US" sz="1550" dirty="0"/>
          </a:p>
        </p:txBody>
      </p:sp>
      <p:sp>
        <p:nvSpPr>
          <p:cNvPr id="12" name="Text 9"/>
          <p:cNvSpPr/>
          <p:nvPr/>
        </p:nvSpPr>
        <p:spPr>
          <a:xfrm>
            <a:off x="1051560" y="3447288"/>
            <a:ext cx="4663440" cy="502920"/>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działający pierwszy etap • dokumentacja • kontekst energetyczny</a:t>
            </a:r>
            <a:endParaRPr lang="en-US" sz="1400" dirty="0"/>
          </a:p>
        </p:txBody>
      </p:sp>
      <p:sp>
        <p:nvSpPr>
          <p:cNvPr id="13" name="Shape 10"/>
          <p:cNvSpPr/>
          <p:nvPr/>
        </p:nvSpPr>
        <p:spPr>
          <a:xfrm>
            <a:off x="6327648" y="2999232"/>
            <a:ext cx="4956048" cy="1051560"/>
          </a:xfrm>
          <a:prstGeom prst="roundRect">
            <a:avLst>
              <a:gd name="adj" fmla="val 12174"/>
            </a:avLst>
          </a:prstGeom>
          <a:solidFill>
            <a:srgbClr val="FFF8E8"/>
          </a:solidFill>
          <a:ln w="12700">
            <a:solidFill>
              <a:srgbClr val="F39C12">
                <a:alpha val="45000"/>
              </a:srgbClr>
            </a:solidFill>
            <a:prstDash val="solid"/>
          </a:ln>
        </p:spPr>
        <p:txBody>
          <a:bodyPr/>
          <a:lstStyle/>
          <a:p>
            <a:endParaRPr lang="pl-PL"/>
          </a:p>
        </p:txBody>
      </p:sp>
      <p:sp>
        <p:nvSpPr>
          <p:cNvPr id="14" name="Shape 11"/>
          <p:cNvSpPr/>
          <p:nvPr/>
        </p:nvSpPr>
        <p:spPr>
          <a:xfrm>
            <a:off x="6327648" y="2999232"/>
            <a:ext cx="64008" cy="1051560"/>
          </a:xfrm>
          <a:prstGeom prst="rect">
            <a:avLst/>
          </a:prstGeom>
          <a:solidFill>
            <a:srgbClr val="F39C12"/>
          </a:solidFill>
          <a:ln w="12700">
            <a:solidFill>
              <a:srgbClr val="F39C12">
                <a:alpha val="0"/>
              </a:srgbClr>
            </a:solidFill>
            <a:prstDash val="solid"/>
          </a:ln>
        </p:spPr>
        <p:txBody>
          <a:bodyPr/>
          <a:lstStyle/>
          <a:p>
            <a:endParaRPr lang="pl-PL"/>
          </a:p>
        </p:txBody>
      </p:sp>
      <p:sp>
        <p:nvSpPr>
          <p:cNvPr id="15" name="Text 12"/>
          <p:cNvSpPr/>
          <p:nvPr/>
        </p:nvSpPr>
        <p:spPr>
          <a:xfrm>
            <a:off x="6510528" y="3136392"/>
            <a:ext cx="4663440"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Do sprawdzenia</a:t>
            </a:r>
            <a:endParaRPr lang="en-US" sz="1550" dirty="0"/>
          </a:p>
        </p:txBody>
      </p:sp>
      <p:sp>
        <p:nvSpPr>
          <p:cNvPr id="16" name="Text 13"/>
          <p:cNvSpPr/>
          <p:nvPr/>
        </p:nvSpPr>
        <p:spPr>
          <a:xfrm>
            <a:off x="6510528" y="3447288"/>
            <a:ext cx="4663440" cy="502920"/>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kwalifikowalność zakresu • teren • etapowanie • wkład własny</a:t>
            </a:r>
            <a:endParaRPr lang="en-US" sz="1400" dirty="0"/>
          </a:p>
        </p:txBody>
      </p:sp>
      <p:sp>
        <p:nvSpPr>
          <p:cNvPr id="17" name="Text 14"/>
          <p:cNvSpPr/>
          <p:nvPr/>
        </p:nvSpPr>
        <p:spPr>
          <a:xfrm>
            <a:off x="960120" y="4645152"/>
            <a:ext cx="10149840" cy="347472"/>
          </a:xfrm>
          <a:prstGeom prst="rect">
            <a:avLst/>
          </a:prstGeom>
          <a:noFill/>
          <a:ln/>
        </p:spPr>
        <p:txBody>
          <a:bodyPr wrap="square" lIns="127" tIns="127" rIns="127" bIns="127" rtlCol="0" anchor="ctr"/>
          <a:lstStyle/>
          <a:p>
            <a:pPr marL="0" indent="0" algn="ctr">
              <a:buNone/>
            </a:pPr>
            <a:r>
              <a:rPr lang="en-US" sz="2100" b="1" dirty="0">
                <a:solidFill>
                  <a:srgbClr val="0878BD"/>
                </a:solidFill>
              </a:rPr>
              <a:t>Atrakcyjny instrument to początek analizy, nie jej wynik.</a:t>
            </a:r>
            <a:endParaRPr lang="en-US" sz="2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Punkt zwrotny: jedna pozycja w dokumentach</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Ryzyko formalne potrafi zmienić ekonomię całego wariantu.</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68680" y="2084832"/>
            <a:ext cx="4919472" cy="1298448"/>
          </a:xfrm>
          <a:prstGeom prst="roundRect">
            <a:avLst>
              <a:gd name="adj" fmla="val 9859"/>
            </a:avLst>
          </a:prstGeom>
          <a:solidFill>
            <a:srgbClr val="FFF3F3"/>
          </a:solidFill>
          <a:ln w="12700">
            <a:solidFill>
              <a:srgbClr val="D9534F">
                <a:alpha val="45000"/>
              </a:srgbClr>
            </a:solidFill>
            <a:prstDash val="solid"/>
          </a:ln>
        </p:spPr>
        <p:txBody>
          <a:bodyPr/>
          <a:lstStyle/>
          <a:p>
            <a:endParaRPr lang="pl-PL"/>
          </a:p>
        </p:txBody>
      </p:sp>
      <p:sp>
        <p:nvSpPr>
          <p:cNvPr id="7" name="Shape 4"/>
          <p:cNvSpPr/>
          <p:nvPr/>
        </p:nvSpPr>
        <p:spPr>
          <a:xfrm>
            <a:off x="868680" y="2084832"/>
            <a:ext cx="64008" cy="1298448"/>
          </a:xfrm>
          <a:prstGeom prst="rect">
            <a:avLst/>
          </a:prstGeom>
          <a:solidFill>
            <a:srgbClr val="D9534F"/>
          </a:solidFill>
          <a:ln w="12700">
            <a:solidFill>
              <a:srgbClr val="D9534F">
                <a:alpha val="0"/>
              </a:srgbClr>
            </a:solidFill>
            <a:prstDash val="solid"/>
          </a:ln>
        </p:spPr>
        <p:txBody>
          <a:bodyPr/>
          <a:lstStyle/>
          <a:p>
            <a:endParaRPr lang="pl-PL"/>
          </a:p>
        </p:txBody>
      </p:sp>
      <p:sp>
        <p:nvSpPr>
          <p:cNvPr id="8" name="Text 5"/>
          <p:cNvSpPr/>
          <p:nvPr/>
        </p:nvSpPr>
        <p:spPr>
          <a:xfrm>
            <a:off x="1051560" y="2221992"/>
            <a:ext cx="4626864" cy="228600"/>
          </a:xfrm>
          <a:prstGeom prst="rect">
            <a:avLst/>
          </a:prstGeom>
          <a:noFill/>
          <a:ln/>
        </p:spPr>
        <p:txBody>
          <a:bodyPr wrap="square" lIns="127" tIns="127" rIns="127" bIns="127" rtlCol="0" anchor="ctr">
            <a:normAutofit/>
          </a:bodyPr>
          <a:lstStyle/>
          <a:p>
            <a:pPr marL="0" indent="0">
              <a:buNone/>
            </a:pPr>
            <a:r>
              <a:rPr lang="en-US" sz="1550" b="1" dirty="0">
                <a:solidFill>
                  <a:srgbClr val="D9534F"/>
                </a:solidFill>
              </a:rPr>
              <a:t>Problem</a:t>
            </a:r>
            <a:endParaRPr lang="en-US" sz="1550" dirty="0"/>
          </a:p>
        </p:txBody>
      </p:sp>
      <p:sp>
        <p:nvSpPr>
          <p:cNvPr id="9" name="Text 6"/>
          <p:cNvSpPr/>
          <p:nvPr/>
        </p:nvSpPr>
        <p:spPr>
          <a:xfrm>
            <a:off x="1051560" y="2532888"/>
            <a:ext cx="4626864" cy="749808"/>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część planowanego terenu obejmowała grunty klasy IV</a:t>
            </a:r>
            <a:endParaRPr lang="en-US" sz="1500" dirty="0"/>
          </a:p>
        </p:txBody>
      </p:sp>
      <p:sp>
        <p:nvSpPr>
          <p:cNvPr id="10" name="Shape 7"/>
          <p:cNvSpPr/>
          <p:nvPr/>
        </p:nvSpPr>
        <p:spPr>
          <a:xfrm>
            <a:off x="6336792" y="2084832"/>
            <a:ext cx="4919472" cy="1298448"/>
          </a:xfrm>
          <a:prstGeom prst="roundRect">
            <a:avLst>
              <a:gd name="adj" fmla="val 9859"/>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6336792" y="2084832"/>
            <a:ext cx="64008" cy="1298448"/>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6519672" y="2221992"/>
            <a:ext cx="4626864"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Potencjalna furtka</a:t>
            </a:r>
            <a:endParaRPr lang="en-US" sz="1550" dirty="0"/>
          </a:p>
        </p:txBody>
      </p:sp>
      <p:sp>
        <p:nvSpPr>
          <p:cNvPr id="13" name="Text 10"/>
          <p:cNvSpPr/>
          <p:nvPr/>
        </p:nvSpPr>
        <p:spPr>
          <a:xfrm>
            <a:off x="6519672" y="2532888"/>
            <a:ext cx="4626864" cy="749808"/>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cały kolejny etap wyłącznie na gruncie klasy V</a:t>
            </a:r>
            <a:endParaRPr lang="en-US" sz="1500" dirty="0"/>
          </a:p>
        </p:txBody>
      </p:sp>
      <p:sp>
        <p:nvSpPr>
          <p:cNvPr id="14" name="Text 11"/>
          <p:cNvSpPr/>
          <p:nvPr/>
        </p:nvSpPr>
        <p:spPr>
          <a:xfrm>
            <a:off x="960120" y="4251960"/>
            <a:ext cx="10149840" cy="402336"/>
          </a:xfrm>
          <a:prstGeom prst="rect">
            <a:avLst/>
          </a:prstGeom>
          <a:noFill/>
          <a:ln/>
        </p:spPr>
        <p:txBody>
          <a:bodyPr wrap="square" lIns="127" tIns="127" rIns="127" bIns="127" rtlCol="0" anchor="ctr"/>
          <a:lstStyle/>
          <a:p>
            <a:pPr marL="0" indent="0" algn="ctr">
              <a:buNone/>
            </a:pPr>
            <a:r>
              <a:rPr lang="en-US" sz="2300" b="1" dirty="0">
                <a:solidFill>
                  <a:srgbClr val="0878BD"/>
                </a:solidFill>
              </a:rPr>
              <a:t>Jed</a:t>
            </a:r>
            <a:r>
              <a:rPr lang="pl-PL" sz="2300" b="1" dirty="0">
                <a:solidFill>
                  <a:srgbClr val="0878BD"/>
                </a:solidFill>
              </a:rPr>
              <a:t>en zapis</a:t>
            </a:r>
            <a:r>
              <a:rPr lang="en-US" sz="2300" b="1">
                <a:solidFill>
                  <a:srgbClr val="0878BD"/>
                </a:solidFill>
              </a:rPr>
              <a:t> </a:t>
            </a:r>
            <a:r>
              <a:rPr lang="en-US" sz="2300" b="1" dirty="0">
                <a:solidFill>
                  <a:srgbClr val="0878BD"/>
                </a:solidFill>
              </a:rPr>
              <a:t>w dokumentach potrafi zmienić całą trasę projektu.</a:t>
            </a:r>
            <a:endParaRPr lang="en-US" sz="2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Drugie ryzyko: wkład własny i płynność</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Preferencyjne finansowanie nadal wymaga realistycznego modelu finansowego.</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914400" y="1993392"/>
            <a:ext cx="4114800" cy="2194560"/>
          </a:xfrm>
          <a:prstGeom prst="roundRect">
            <a:avLst>
              <a:gd name="adj" fmla="val 7500"/>
            </a:avLst>
          </a:prstGeom>
          <a:solidFill>
            <a:srgbClr val="FFF8E8"/>
          </a:solidFill>
          <a:ln w="12700">
            <a:solidFill>
              <a:srgbClr val="F39C12">
                <a:alpha val="55000"/>
              </a:srgbClr>
            </a:solidFill>
            <a:prstDash val="solid"/>
          </a:ln>
        </p:spPr>
        <p:txBody>
          <a:bodyPr/>
          <a:lstStyle/>
          <a:p>
            <a:endParaRPr lang="pl-PL"/>
          </a:p>
        </p:txBody>
      </p:sp>
      <p:sp>
        <p:nvSpPr>
          <p:cNvPr id="7" name="Text 4"/>
          <p:cNvSpPr/>
          <p:nvPr/>
        </p:nvSpPr>
        <p:spPr>
          <a:xfrm>
            <a:off x="1234440" y="2615184"/>
            <a:ext cx="3456432" cy="502920"/>
          </a:xfrm>
          <a:prstGeom prst="rect">
            <a:avLst/>
          </a:prstGeom>
          <a:noFill/>
          <a:ln/>
        </p:spPr>
        <p:txBody>
          <a:bodyPr wrap="square" lIns="127" tIns="127" rIns="127" bIns="127" rtlCol="0" anchor="ctr"/>
          <a:lstStyle/>
          <a:p>
            <a:pPr marL="0" indent="0" algn="ctr">
              <a:buNone/>
            </a:pPr>
            <a:r>
              <a:rPr lang="en-US" sz="3400" b="1" dirty="0">
                <a:solidFill>
                  <a:srgbClr val="F39C12"/>
                </a:solidFill>
              </a:rPr>
              <a:t>&gt; 0,5 mln zł</a:t>
            </a:r>
            <a:endParaRPr lang="en-US" sz="3400" dirty="0"/>
          </a:p>
        </p:txBody>
      </p:sp>
      <p:sp>
        <p:nvSpPr>
          <p:cNvPr id="8" name="Text 5"/>
          <p:cNvSpPr/>
          <p:nvPr/>
        </p:nvSpPr>
        <p:spPr>
          <a:xfrm>
            <a:off x="1207008" y="3310128"/>
            <a:ext cx="3520440" cy="310896"/>
          </a:xfrm>
          <a:prstGeom prst="rect">
            <a:avLst/>
          </a:prstGeom>
          <a:noFill/>
          <a:ln/>
        </p:spPr>
        <p:txBody>
          <a:bodyPr wrap="square" lIns="127" tIns="127" rIns="127" bIns="127" rtlCol="0" anchor="ctr">
            <a:normAutofit/>
          </a:bodyPr>
          <a:lstStyle/>
          <a:p>
            <a:pPr marL="0" indent="0" algn="ctr">
              <a:buNone/>
            </a:pPr>
            <a:r>
              <a:rPr lang="en-US" sz="1500" dirty="0">
                <a:solidFill>
                  <a:srgbClr val="1E1E1E"/>
                </a:solidFill>
              </a:rPr>
              <a:t>konserwatywny wariant wkładu własnego</a:t>
            </a:r>
            <a:endParaRPr lang="en-US" sz="1500" dirty="0"/>
          </a:p>
        </p:txBody>
      </p:sp>
      <p:sp>
        <p:nvSpPr>
          <p:cNvPr id="9" name="Shape 6"/>
          <p:cNvSpPr/>
          <p:nvPr/>
        </p:nvSpPr>
        <p:spPr>
          <a:xfrm>
            <a:off x="5833872" y="2157984"/>
            <a:ext cx="5029200" cy="1316736"/>
          </a:xfrm>
          <a:prstGeom prst="roundRect">
            <a:avLst>
              <a:gd name="adj" fmla="val 9722"/>
            </a:avLst>
          </a:prstGeom>
          <a:solidFill>
            <a:srgbClr val="EAF5FB"/>
          </a:solidFill>
          <a:ln w="12700">
            <a:solidFill>
              <a:srgbClr val="0878BD">
                <a:alpha val="45000"/>
              </a:srgbClr>
            </a:solidFill>
            <a:prstDash val="solid"/>
          </a:ln>
        </p:spPr>
        <p:txBody>
          <a:bodyPr/>
          <a:lstStyle/>
          <a:p>
            <a:endParaRPr lang="pl-PL"/>
          </a:p>
        </p:txBody>
      </p:sp>
      <p:sp>
        <p:nvSpPr>
          <p:cNvPr id="10" name="Shape 7"/>
          <p:cNvSpPr/>
          <p:nvPr/>
        </p:nvSpPr>
        <p:spPr>
          <a:xfrm>
            <a:off x="5833872" y="2157984"/>
            <a:ext cx="64008" cy="1316736"/>
          </a:xfrm>
          <a:prstGeom prst="rect">
            <a:avLst/>
          </a:prstGeom>
          <a:solidFill>
            <a:srgbClr val="0878BD"/>
          </a:solidFill>
          <a:ln w="12700">
            <a:solidFill>
              <a:srgbClr val="0878BD">
                <a:alpha val="0"/>
              </a:srgbClr>
            </a:solidFill>
            <a:prstDash val="solid"/>
          </a:ln>
        </p:spPr>
        <p:txBody>
          <a:bodyPr/>
          <a:lstStyle/>
          <a:p>
            <a:endParaRPr lang="pl-PL"/>
          </a:p>
        </p:txBody>
      </p:sp>
      <p:sp>
        <p:nvSpPr>
          <p:cNvPr id="11" name="Text 8"/>
          <p:cNvSpPr/>
          <p:nvPr/>
        </p:nvSpPr>
        <p:spPr>
          <a:xfrm>
            <a:off x="6016752" y="2295144"/>
            <a:ext cx="4736592" cy="228600"/>
          </a:xfrm>
          <a:prstGeom prst="rect">
            <a:avLst/>
          </a:prstGeom>
          <a:noFill/>
          <a:ln/>
        </p:spPr>
        <p:txBody>
          <a:bodyPr wrap="square" lIns="127" tIns="127" rIns="127" bIns="127" rtlCol="0" anchor="ctr">
            <a:normAutofit/>
          </a:bodyPr>
          <a:lstStyle/>
          <a:p>
            <a:pPr marL="0" indent="0">
              <a:buNone/>
            </a:pPr>
            <a:r>
              <a:rPr lang="en-US" sz="1700" b="1" dirty="0">
                <a:solidFill>
                  <a:srgbClr val="0878BD"/>
                </a:solidFill>
              </a:rPr>
              <a:t>Sprawdź przed decyzją</a:t>
            </a:r>
            <a:endParaRPr lang="en-US" sz="1700" dirty="0"/>
          </a:p>
        </p:txBody>
      </p:sp>
      <p:sp>
        <p:nvSpPr>
          <p:cNvPr id="12" name="Text 9"/>
          <p:cNvSpPr/>
          <p:nvPr/>
        </p:nvSpPr>
        <p:spPr>
          <a:xfrm>
            <a:off x="6016752" y="2606040"/>
            <a:ext cx="4736592" cy="768096"/>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forma wkładu • harmonogram • zabezpieczenia • płynność</a:t>
            </a:r>
            <a:endParaRPr lang="en-US" sz="1500" dirty="0"/>
          </a:p>
        </p:txBody>
      </p:sp>
      <p:sp>
        <p:nvSpPr>
          <p:cNvPr id="13" name="Text 10"/>
          <p:cNvSpPr/>
          <p:nvPr/>
        </p:nvSpPr>
        <p:spPr>
          <a:xfrm>
            <a:off x="914400" y="4681728"/>
            <a:ext cx="10241280" cy="347472"/>
          </a:xfrm>
          <a:prstGeom prst="rect">
            <a:avLst/>
          </a:prstGeom>
          <a:noFill/>
          <a:ln/>
        </p:spPr>
        <p:txBody>
          <a:bodyPr wrap="square" lIns="127" tIns="127" rIns="127" bIns="127" rtlCol="0" anchor="ctr"/>
          <a:lstStyle/>
          <a:p>
            <a:pPr marL="0" indent="0" algn="ctr">
              <a:buNone/>
            </a:pPr>
            <a:r>
              <a:rPr lang="en-US" sz="2100" b="1" dirty="0">
                <a:solidFill>
                  <a:srgbClr val="0878BD"/>
                </a:solidFill>
              </a:rPr>
              <a:t>Tańszy kapitał nie usuwa ryzyka płynności.</a:t>
            </a:r>
            <a:endParaRPr lang="en-US"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Trzy lampki ostrzegawcze</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Nie każda osobno zatrzymuje projekt. Razem mogą zmienić decyzję.</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96112" y="2084832"/>
            <a:ext cx="3218688" cy="1298448"/>
          </a:xfrm>
          <a:prstGeom prst="roundRect">
            <a:avLst>
              <a:gd name="adj" fmla="val 9859"/>
            </a:avLst>
          </a:prstGeom>
          <a:solidFill>
            <a:srgbClr val="FFF3F3"/>
          </a:solidFill>
          <a:ln w="12700">
            <a:solidFill>
              <a:srgbClr val="D9534F">
                <a:alpha val="45000"/>
              </a:srgbClr>
            </a:solidFill>
            <a:prstDash val="solid"/>
          </a:ln>
        </p:spPr>
        <p:txBody>
          <a:bodyPr/>
          <a:lstStyle/>
          <a:p>
            <a:endParaRPr lang="pl-PL"/>
          </a:p>
        </p:txBody>
      </p:sp>
      <p:sp>
        <p:nvSpPr>
          <p:cNvPr id="7" name="Shape 4"/>
          <p:cNvSpPr/>
          <p:nvPr/>
        </p:nvSpPr>
        <p:spPr>
          <a:xfrm>
            <a:off x="896112" y="2084832"/>
            <a:ext cx="64008" cy="1298448"/>
          </a:xfrm>
          <a:prstGeom prst="rect">
            <a:avLst/>
          </a:prstGeom>
          <a:solidFill>
            <a:srgbClr val="D9534F"/>
          </a:solidFill>
          <a:ln w="12700">
            <a:solidFill>
              <a:srgbClr val="D9534F">
                <a:alpha val="0"/>
              </a:srgbClr>
            </a:solidFill>
            <a:prstDash val="solid"/>
          </a:ln>
        </p:spPr>
        <p:txBody>
          <a:bodyPr/>
          <a:lstStyle/>
          <a:p>
            <a:endParaRPr lang="pl-PL"/>
          </a:p>
        </p:txBody>
      </p:sp>
      <p:sp>
        <p:nvSpPr>
          <p:cNvPr id="8" name="Text 5"/>
          <p:cNvSpPr/>
          <p:nvPr/>
        </p:nvSpPr>
        <p:spPr>
          <a:xfrm>
            <a:off x="1078992" y="2221992"/>
            <a:ext cx="2926080" cy="228600"/>
          </a:xfrm>
          <a:prstGeom prst="rect">
            <a:avLst/>
          </a:prstGeom>
          <a:noFill/>
          <a:ln/>
        </p:spPr>
        <p:txBody>
          <a:bodyPr wrap="square" lIns="127" tIns="127" rIns="127" bIns="127" rtlCol="0" anchor="ctr">
            <a:normAutofit/>
          </a:bodyPr>
          <a:lstStyle/>
          <a:p>
            <a:pPr marL="0" indent="0">
              <a:buNone/>
            </a:pPr>
            <a:r>
              <a:rPr lang="en-US" sz="1550" b="1" dirty="0">
                <a:solidFill>
                  <a:srgbClr val="D9534F"/>
                </a:solidFill>
              </a:rPr>
              <a:t>Formalne</a:t>
            </a:r>
            <a:endParaRPr lang="en-US" sz="1550" dirty="0"/>
          </a:p>
        </p:txBody>
      </p:sp>
      <p:sp>
        <p:nvSpPr>
          <p:cNvPr id="9" name="Text 6"/>
          <p:cNvSpPr/>
          <p:nvPr/>
        </p:nvSpPr>
        <p:spPr>
          <a:xfrm>
            <a:off x="1078992" y="2532888"/>
            <a:ext cx="2926080" cy="749808"/>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teren • etap • kwalifikowalność</a:t>
            </a:r>
            <a:endParaRPr lang="en-US" sz="1500" dirty="0"/>
          </a:p>
        </p:txBody>
      </p:sp>
      <p:sp>
        <p:nvSpPr>
          <p:cNvPr id="10" name="Shape 7"/>
          <p:cNvSpPr/>
          <p:nvPr/>
        </p:nvSpPr>
        <p:spPr>
          <a:xfrm>
            <a:off x="4489704" y="2084832"/>
            <a:ext cx="3218688" cy="1298448"/>
          </a:xfrm>
          <a:prstGeom prst="roundRect">
            <a:avLst>
              <a:gd name="adj" fmla="val 9859"/>
            </a:avLst>
          </a:prstGeom>
          <a:solidFill>
            <a:srgbClr val="FFF8E8"/>
          </a:solidFill>
          <a:ln w="12700">
            <a:solidFill>
              <a:srgbClr val="F39C12">
                <a:alpha val="45000"/>
              </a:srgbClr>
            </a:solidFill>
            <a:prstDash val="solid"/>
          </a:ln>
        </p:spPr>
        <p:txBody>
          <a:bodyPr/>
          <a:lstStyle/>
          <a:p>
            <a:endParaRPr lang="pl-PL"/>
          </a:p>
        </p:txBody>
      </p:sp>
      <p:sp>
        <p:nvSpPr>
          <p:cNvPr id="11" name="Shape 8"/>
          <p:cNvSpPr/>
          <p:nvPr/>
        </p:nvSpPr>
        <p:spPr>
          <a:xfrm>
            <a:off x="4489704" y="2084832"/>
            <a:ext cx="64008" cy="1298448"/>
          </a:xfrm>
          <a:prstGeom prst="rect">
            <a:avLst/>
          </a:prstGeom>
          <a:solidFill>
            <a:srgbClr val="F39C12"/>
          </a:solidFill>
          <a:ln w="12700">
            <a:solidFill>
              <a:srgbClr val="F39C12">
                <a:alpha val="0"/>
              </a:srgbClr>
            </a:solidFill>
            <a:prstDash val="solid"/>
          </a:ln>
        </p:spPr>
        <p:txBody>
          <a:bodyPr/>
          <a:lstStyle/>
          <a:p>
            <a:endParaRPr lang="pl-PL"/>
          </a:p>
        </p:txBody>
      </p:sp>
      <p:sp>
        <p:nvSpPr>
          <p:cNvPr id="12" name="Text 9"/>
          <p:cNvSpPr/>
          <p:nvPr/>
        </p:nvSpPr>
        <p:spPr>
          <a:xfrm>
            <a:off x="4672584" y="2221992"/>
            <a:ext cx="2926080"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Finansowe</a:t>
            </a:r>
            <a:endParaRPr lang="en-US" sz="1550" dirty="0"/>
          </a:p>
        </p:txBody>
      </p:sp>
      <p:sp>
        <p:nvSpPr>
          <p:cNvPr id="13" name="Text 10"/>
          <p:cNvSpPr/>
          <p:nvPr/>
        </p:nvSpPr>
        <p:spPr>
          <a:xfrm>
            <a:off x="4672584" y="2532888"/>
            <a:ext cx="2926080" cy="749808"/>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wkład • zabezpieczenia • płynność</a:t>
            </a:r>
            <a:endParaRPr lang="en-US" sz="1500" dirty="0"/>
          </a:p>
        </p:txBody>
      </p:sp>
      <p:sp>
        <p:nvSpPr>
          <p:cNvPr id="14" name="Shape 11"/>
          <p:cNvSpPr/>
          <p:nvPr/>
        </p:nvSpPr>
        <p:spPr>
          <a:xfrm>
            <a:off x="8083296" y="2084832"/>
            <a:ext cx="3218688" cy="1298448"/>
          </a:xfrm>
          <a:prstGeom prst="roundRect">
            <a:avLst>
              <a:gd name="adj" fmla="val 9859"/>
            </a:avLst>
          </a:prstGeom>
          <a:solidFill>
            <a:srgbClr val="EAF5FB"/>
          </a:solidFill>
          <a:ln w="12700">
            <a:solidFill>
              <a:srgbClr val="0878BD">
                <a:alpha val="45000"/>
              </a:srgbClr>
            </a:solidFill>
            <a:prstDash val="solid"/>
          </a:ln>
        </p:spPr>
        <p:txBody>
          <a:bodyPr/>
          <a:lstStyle/>
          <a:p>
            <a:endParaRPr lang="pl-PL"/>
          </a:p>
        </p:txBody>
      </p:sp>
      <p:sp>
        <p:nvSpPr>
          <p:cNvPr id="15" name="Shape 12"/>
          <p:cNvSpPr/>
          <p:nvPr/>
        </p:nvSpPr>
        <p:spPr>
          <a:xfrm>
            <a:off x="8083296" y="2084832"/>
            <a:ext cx="64008" cy="1298448"/>
          </a:xfrm>
          <a:prstGeom prst="rect">
            <a:avLst/>
          </a:prstGeom>
          <a:solidFill>
            <a:srgbClr val="0878BD"/>
          </a:solidFill>
          <a:ln w="12700">
            <a:solidFill>
              <a:srgbClr val="0878BD">
                <a:alpha val="0"/>
              </a:srgbClr>
            </a:solidFill>
            <a:prstDash val="solid"/>
          </a:ln>
        </p:spPr>
        <p:txBody>
          <a:bodyPr/>
          <a:lstStyle/>
          <a:p>
            <a:endParaRPr lang="pl-PL"/>
          </a:p>
        </p:txBody>
      </p:sp>
      <p:sp>
        <p:nvSpPr>
          <p:cNvPr id="16" name="Text 13"/>
          <p:cNvSpPr/>
          <p:nvPr/>
        </p:nvSpPr>
        <p:spPr>
          <a:xfrm>
            <a:off x="8266176" y="2221992"/>
            <a:ext cx="2926080"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Koszt utopiony</a:t>
            </a:r>
            <a:endParaRPr lang="en-US" sz="1550" dirty="0"/>
          </a:p>
        </p:txBody>
      </p:sp>
      <p:sp>
        <p:nvSpPr>
          <p:cNvPr id="17" name="Text 14"/>
          <p:cNvSpPr/>
          <p:nvPr/>
        </p:nvSpPr>
        <p:spPr>
          <a:xfrm>
            <a:off x="8266176" y="2532888"/>
            <a:ext cx="2926080" cy="749808"/>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pełna dokumentacja dla słabego wariantu</a:t>
            </a:r>
            <a:endParaRPr lang="en-US" sz="1500" dirty="0"/>
          </a:p>
        </p:txBody>
      </p:sp>
      <p:sp>
        <p:nvSpPr>
          <p:cNvPr id="18" name="Text 15"/>
          <p:cNvSpPr/>
          <p:nvPr/>
        </p:nvSpPr>
        <p:spPr>
          <a:xfrm>
            <a:off x="960120" y="4315968"/>
            <a:ext cx="10149840" cy="402336"/>
          </a:xfrm>
          <a:prstGeom prst="rect">
            <a:avLst/>
          </a:prstGeom>
          <a:noFill/>
          <a:ln/>
        </p:spPr>
        <p:txBody>
          <a:bodyPr wrap="square" lIns="254" tIns="254" rIns="254" bIns="254" rtlCol="0" anchor="ctr"/>
          <a:lstStyle/>
          <a:p>
            <a:pPr marL="0" indent="0" algn="ctr">
              <a:buNone/>
            </a:pPr>
            <a:r>
              <a:rPr lang="en-US" sz="2400" b="1" dirty="0">
                <a:solidFill>
                  <a:srgbClr val="A8C53A"/>
                </a:solidFill>
              </a:rPr>
              <a:t>Decyzja: nie rezygnujemy z rozwoju. Zmieniamy trasę.</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Kapitał sektorowy tworzy rynek dla MŚP</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Nie zawsze musisz być beneficjentem. Możesz być dostawcą, wykonawcą lub partnerem.</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68680" y="2148840"/>
            <a:ext cx="3200400" cy="1216152"/>
          </a:xfrm>
          <a:prstGeom prst="roundRect">
            <a:avLst>
              <a:gd name="adj" fmla="val 10526"/>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868680" y="2148840"/>
            <a:ext cx="64008" cy="1216152"/>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1051560" y="2286000"/>
            <a:ext cx="290779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Technologia</a:t>
            </a:r>
            <a:endParaRPr lang="en-US" sz="1550" dirty="0"/>
          </a:p>
        </p:txBody>
      </p:sp>
      <p:sp>
        <p:nvSpPr>
          <p:cNvPr id="9" name="Text 6"/>
          <p:cNvSpPr/>
          <p:nvPr/>
        </p:nvSpPr>
        <p:spPr>
          <a:xfrm>
            <a:off x="1051560" y="2596896"/>
            <a:ext cx="2907792" cy="667512"/>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oprogramowanie • automatyzacja • integracje</a:t>
            </a:r>
            <a:endParaRPr lang="en-US" sz="1450" dirty="0"/>
          </a:p>
        </p:txBody>
      </p:sp>
      <p:sp>
        <p:nvSpPr>
          <p:cNvPr id="10" name="Shape 7"/>
          <p:cNvSpPr/>
          <p:nvPr/>
        </p:nvSpPr>
        <p:spPr>
          <a:xfrm>
            <a:off x="4498848" y="2148840"/>
            <a:ext cx="3200400" cy="1216152"/>
          </a:xfrm>
          <a:prstGeom prst="roundRect">
            <a:avLst>
              <a:gd name="adj" fmla="val 10526"/>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4498848" y="2148840"/>
            <a:ext cx="64008" cy="1216152"/>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4681728" y="2286000"/>
            <a:ext cx="290779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Usługi</a:t>
            </a:r>
            <a:endParaRPr lang="en-US" sz="1550" dirty="0"/>
          </a:p>
        </p:txBody>
      </p:sp>
      <p:sp>
        <p:nvSpPr>
          <p:cNvPr id="13" name="Text 10"/>
          <p:cNvSpPr/>
          <p:nvPr/>
        </p:nvSpPr>
        <p:spPr>
          <a:xfrm>
            <a:off x="4681728" y="2596896"/>
            <a:ext cx="2907792" cy="667512"/>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projektowanie • wdrożenia • szkolenia • doradztwo</a:t>
            </a:r>
            <a:endParaRPr lang="en-US" sz="1450" dirty="0"/>
          </a:p>
        </p:txBody>
      </p:sp>
      <p:sp>
        <p:nvSpPr>
          <p:cNvPr id="14" name="Shape 11"/>
          <p:cNvSpPr/>
          <p:nvPr/>
        </p:nvSpPr>
        <p:spPr>
          <a:xfrm>
            <a:off x="8129016" y="2148840"/>
            <a:ext cx="3200400" cy="1216152"/>
          </a:xfrm>
          <a:prstGeom prst="roundRect">
            <a:avLst>
              <a:gd name="adj" fmla="val 10526"/>
            </a:avLst>
          </a:prstGeom>
          <a:solidFill>
            <a:srgbClr val="FFF8E8"/>
          </a:solidFill>
          <a:ln w="12700">
            <a:solidFill>
              <a:srgbClr val="F39C12">
                <a:alpha val="45000"/>
              </a:srgbClr>
            </a:solidFill>
            <a:prstDash val="solid"/>
          </a:ln>
        </p:spPr>
        <p:txBody>
          <a:bodyPr/>
          <a:lstStyle/>
          <a:p>
            <a:endParaRPr lang="pl-PL"/>
          </a:p>
        </p:txBody>
      </p:sp>
      <p:sp>
        <p:nvSpPr>
          <p:cNvPr id="15" name="Shape 12"/>
          <p:cNvSpPr/>
          <p:nvPr/>
        </p:nvSpPr>
        <p:spPr>
          <a:xfrm>
            <a:off x="8129016" y="2148840"/>
            <a:ext cx="64008" cy="1216152"/>
          </a:xfrm>
          <a:prstGeom prst="rect">
            <a:avLst/>
          </a:prstGeom>
          <a:solidFill>
            <a:srgbClr val="F39C12"/>
          </a:solidFill>
          <a:ln w="12700">
            <a:solidFill>
              <a:srgbClr val="F39C12">
                <a:alpha val="0"/>
              </a:srgbClr>
            </a:solidFill>
            <a:prstDash val="solid"/>
          </a:ln>
        </p:spPr>
        <p:txBody>
          <a:bodyPr/>
          <a:lstStyle/>
          <a:p>
            <a:endParaRPr lang="pl-PL"/>
          </a:p>
        </p:txBody>
      </p:sp>
      <p:sp>
        <p:nvSpPr>
          <p:cNvPr id="16" name="Text 13"/>
          <p:cNvSpPr/>
          <p:nvPr/>
        </p:nvSpPr>
        <p:spPr>
          <a:xfrm>
            <a:off x="8311896" y="2286000"/>
            <a:ext cx="2907792"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Dostawy</a:t>
            </a:r>
            <a:endParaRPr lang="en-US" sz="1550" dirty="0"/>
          </a:p>
        </p:txBody>
      </p:sp>
      <p:sp>
        <p:nvSpPr>
          <p:cNvPr id="17" name="Text 14"/>
          <p:cNvSpPr/>
          <p:nvPr/>
        </p:nvSpPr>
        <p:spPr>
          <a:xfrm>
            <a:off x="8311896" y="2596896"/>
            <a:ext cx="2907792" cy="667512"/>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sprzęt • wyposażenie • logistyka • serwis</a:t>
            </a:r>
            <a:endParaRPr lang="en-US" sz="1450" dirty="0"/>
          </a:p>
        </p:txBody>
      </p:sp>
      <p:sp>
        <p:nvSpPr>
          <p:cNvPr id="18" name="Text 15"/>
          <p:cNvSpPr/>
          <p:nvPr/>
        </p:nvSpPr>
        <p:spPr>
          <a:xfrm>
            <a:off x="1005840" y="4407408"/>
            <a:ext cx="10058400" cy="365760"/>
          </a:xfrm>
          <a:prstGeom prst="rect">
            <a:avLst/>
          </a:prstGeom>
          <a:noFill/>
          <a:ln/>
        </p:spPr>
        <p:txBody>
          <a:bodyPr wrap="square" lIns="127" tIns="127" rIns="127" bIns="127" rtlCol="0" anchor="ctr">
            <a:normAutofit/>
          </a:bodyPr>
          <a:lstStyle/>
          <a:p>
            <a:pPr marL="0" indent="0" algn="ctr">
              <a:buNone/>
            </a:pPr>
            <a:r>
              <a:rPr lang="en-US" sz="2100" b="1" dirty="0">
                <a:solidFill>
                  <a:srgbClr val="0878BD"/>
                </a:solidFill>
              </a:rPr>
              <a:t>Czy inwestycje Twoich klientów mogą stać się Twoją szansą sprzedażową?</a:t>
            </a:r>
            <a:endParaRPr lang="en-US" sz="2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Szukaj kierunków, nie tylko konkursów</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Lista naborów się zmienia. Kierunki inwestycji są trwalszym kompasem.</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731520" y="1920240"/>
            <a:ext cx="3337560" cy="713232"/>
          </a:xfrm>
          <a:prstGeom prst="roundRect">
            <a:avLst>
              <a:gd name="adj" fmla="val 17949"/>
            </a:avLst>
          </a:prstGeom>
          <a:solidFill>
            <a:srgbClr val="F3F8E6"/>
          </a:solidFill>
          <a:ln w="12700">
            <a:solidFill>
              <a:srgbClr val="A8C53A">
                <a:alpha val="45000"/>
              </a:srgbClr>
            </a:solidFill>
            <a:prstDash val="solid"/>
          </a:ln>
        </p:spPr>
        <p:txBody>
          <a:bodyPr/>
          <a:lstStyle/>
          <a:p>
            <a:endParaRPr lang="pl-PL"/>
          </a:p>
        </p:txBody>
      </p:sp>
      <p:sp>
        <p:nvSpPr>
          <p:cNvPr id="7" name="Shape 4"/>
          <p:cNvSpPr/>
          <p:nvPr/>
        </p:nvSpPr>
        <p:spPr>
          <a:xfrm>
            <a:off x="731520" y="1920240"/>
            <a:ext cx="64008" cy="713232"/>
          </a:xfrm>
          <a:prstGeom prst="rect">
            <a:avLst/>
          </a:prstGeom>
          <a:solidFill>
            <a:srgbClr val="A8C53A"/>
          </a:solidFill>
          <a:ln w="12700">
            <a:solidFill>
              <a:srgbClr val="A8C53A">
                <a:alpha val="0"/>
              </a:srgbClr>
            </a:solidFill>
            <a:prstDash val="solid"/>
          </a:ln>
        </p:spPr>
        <p:txBody>
          <a:bodyPr/>
          <a:lstStyle/>
          <a:p>
            <a:endParaRPr lang="pl-PL"/>
          </a:p>
        </p:txBody>
      </p:sp>
      <p:sp>
        <p:nvSpPr>
          <p:cNvPr id="8" name="Text 5"/>
          <p:cNvSpPr/>
          <p:nvPr/>
        </p:nvSpPr>
        <p:spPr>
          <a:xfrm>
            <a:off x="914400" y="205740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Energia i OZE</a:t>
            </a:r>
            <a:endParaRPr lang="en-US" sz="1550" dirty="0"/>
          </a:p>
        </p:txBody>
      </p:sp>
      <p:sp>
        <p:nvSpPr>
          <p:cNvPr id="9" name="Shape 6"/>
          <p:cNvSpPr/>
          <p:nvPr/>
        </p:nvSpPr>
        <p:spPr>
          <a:xfrm>
            <a:off x="4407408" y="1920240"/>
            <a:ext cx="3337560" cy="713232"/>
          </a:xfrm>
          <a:prstGeom prst="roundRect">
            <a:avLst>
              <a:gd name="adj" fmla="val 17949"/>
            </a:avLst>
          </a:prstGeom>
          <a:solidFill>
            <a:srgbClr val="EAF5FB"/>
          </a:solidFill>
          <a:ln w="12700">
            <a:solidFill>
              <a:srgbClr val="0878BD">
                <a:alpha val="45000"/>
              </a:srgbClr>
            </a:solidFill>
            <a:prstDash val="solid"/>
          </a:ln>
        </p:spPr>
        <p:txBody>
          <a:bodyPr/>
          <a:lstStyle/>
          <a:p>
            <a:endParaRPr lang="pl-PL"/>
          </a:p>
        </p:txBody>
      </p:sp>
      <p:sp>
        <p:nvSpPr>
          <p:cNvPr id="10" name="Shape 7"/>
          <p:cNvSpPr/>
          <p:nvPr/>
        </p:nvSpPr>
        <p:spPr>
          <a:xfrm>
            <a:off x="4407408" y="1920240"/>
            <a:ext cx="64008" cy="713232"/>
          </a:xfrm>
          <a:prstGeom prst="rect">
            <a:avLst/>
          </a:prstGeom>
          <a:solidFill>
            <a:srgbClr val="0878BD"/>
          </a:solidFill>
          <a:ln w="12700">
            <a:solidFill>
              <a:srgbClr val="0878BD">
                <a:alpha val="0"/>
              </a:srgbClr>
            </a:solidFill>
            <a:prstDash val="solid"/>
          </a:ln>
        </p:spPr>
        <p:txBody>
          <a:bodyPr/>
          <a:lstStyle/>
          <a:p>
            <a:endParaRPr lang="pl-PL"/>
          </a:p>
        </p:txBody>
      </p:sp>
      <p:sp>
        <p:nvSpPr>
          <p:cNvPr id="11" name="Text 8"/>
          <p:cNvSpPr/>
          <p:nvPr/>
        </p:nvSpPr>
        <p:spPr>
          <a:xfrm>
            <a:off x="4590288" y="205740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Środowisko i efektywność</a:t>
            </a:r>
            <a:endParaRPr lang="en-US" sz="1550" dirty="0"/>
          </a:p>
        </p:txBody>
      </p:sp>
      <p:sp>
        <p:nvSpPr>
          <p:cNvPr id="12" name="Shape 9"/>
          <p:cNvSpPr/>
          <p:nvPr/>
        </p:nvSpPr>
        <p:spPr>
          <a:xfrm>
            <a:off x="8083296" y="1920240"/>
            <a:ext cx="3337560" cy="713232"/>
          </a:xfrm>
          <a:prstGeom prst="roundRect">
            <a:avLst>
              <a:gd name="adj" fmla="val 17949"/>
            </a:avLst>
          </a:prstGeom>
          <a:solidFill>
            <a:srgbClr val="F5F0FC"/>
          </a:solidFill>
          <a:ln w="12700">
            <a:solidFill>
              <a:srgbClr val="7E57C2">
                <a:alpha val="45000"/>
              </a:srgbClr>
            </a:solidFill>
            <a:prstDash val="solid"/>
          </a:ln>
        </p:spPr>
        <p:txBody>
          <a:bodyPr/>
          <a:lstStyle/>
          <a:p>
            <a:endParaRPr lang="pl-PL"/>
          </a:p>
        </p:txBody>
      </p:sp>
      <p:sp>
        <p:nvSpPr>
          <p:cNvPr id="13" name="Shape 10"/>
          <p:cNvSpPr/>
          <p:nvPr/>
        </p:nvSpPr>
        <p:spPr>
          <a:xfrm>
            <a:off x="8083296" y="1920240"/>
            <a:ext cx="64008" cy="713232"/>
          </a:xfrm>
          <a:prstGeom prst="rect">
            <a:avLst/>
          </a:prstGeom>
          <a:solidFill>
            <a:srgbClr val="7E57C2"/>
          </a:solidFill>
          <a:ln w="12700">
            <a:solidFill>
              <a:srgbClr val="7E57C2">
                <a:alpha val="0"/>
              </a:srgbClr>
            </a:solidFill>
            <a:prstDash val="solid"/>
          </a:ln>
        </p:spPr>
        <p:txBody>
          <a:bodyPr/>
          <a:lstStyle/>
          <a:p>
            <a:endParaRPr lang="pl-PL"/>
          </a:p>
        </p:txBody>
      </p:sp>
      <p:sp>
        <p:nvSpPr>
          <p:cNvPr id="14" name="Text 11"/>
          <p:cNvSpPr/>
          <p:nvPr/>
        </p:nvSpPr>
        <p:spPr>
          <a:xfrm>
            <a:off x="8266176" y="205740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7E57C2"/>
                </a:solidFill>
              </a:rPr>
              <a:t>Cyfryzacja, automatyzacja, AI</a:t>
            </a:r>
            <a:endParaRPr lang="en-US" sz="1550" dirty="0"/>
          </a:p>
        </p:txBody>
      </p:sp>
      <p:sp>
        <p:nvSpPr>
          <p:cNvPr id="15" name="Shape 12"/>
          <p:cNvSpPr/>
          <p:nvPr/>
        </p:nvSpPr>
        <p:spPr>
          <a:xfrm>
            <a:off x="731520" y="2990088"/>
            <a:ext cx="3337560" cy="713232"/>
          </a:xfrm>
          <a:prstGeom prst="roundRect">
            <a:avLst>
              <a:gd name="adj" fmla="val 17949"/>
            </a:avLst>
          </a:prstGeom>
          <a:solidFill>
            <a:srgbClr val="FFF8E8"/>
          </a:solidFill>
          <a:ln w="12700">
            <a:solidFill>
              <a:srgbClr val="F39C12">
                <a:alpha val="45000"/>
              </a:srgbClr>
            </a:solidFill>
            <a:prstDash val="solid"/>
          </a:ln>
        </p:spPr>
        <p:txBody>
          <a:bodyPr/>
          <a:lstStyle/>
          <a:p>
            <a:endParaRPr lang="pl-PL"/>
          </a:p>
        </p:txBody>
      </p:sp>
      <p:sp>
        <p:nvSpPr>
          <p:cNvPr id="16" name="Shape 13"/>
          <p:cNvSpPr/>
          <p:nvPr/>
        </p:nvSpPr>
        <p:spPr>
          <a:xfrm>
            <a:off x="731520" y="2990088"/>
            <a:ext cx="64008" cy="713232"/>
          </a:xfrm>
          <a:prstGeom prst="rect">
            <a:avLst/>
          </a:prstGeom>
          <a:solidFill>
            <a:srgbClr val="F39C12"/>
          </a:solidFill>
          <a:ln w="12700">
            <a:solidFill>
              <a:srgbClr val="F39C12">
                <a:alpha val="0"/>
              </a:srgbClr>
            </a:solidFill>
            <a:prstDash val="solid"/>
          </a:ln>
        </p:spPr>
        <p:txBody>
          <a:bodyPr/>
          <a:lstStyle/>
          <a:p>
            <a:endParaRPr lang="pl-PL"/>
          </a:p>
        </p:txBody>
      </p:sp>
      <p:sp>
        <p:nvSpPr>
          <p:cNvPr id="17" name="Text 14"/>
          <p:cNvSpPr/>
          <p:nvPr/>
        </p:nvSpPr>
        <p:spPr>
          <a:xfrm>
            <a:off x="914400" y="3127248"/>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B+R i nowe technologie</a:t>
            </a:r>
            <a:endParaRPr lang="en-US" sz="1550" dirty="0"/>
          </a:p>
        </p:txBody>
      </p:sp>
      <p:sp>
        <p:nvSpPr>
          <p:cNvPr id="18" name="Shape 15"/>
          <p:cNvSpPr/>
          <p:nvPr/>
        </p:nvSpPr>
        <p:spPr>
          <a:xfrm>
            <a:off x="4407408" y="2990088"/>
            <a:ext cx="3337560" cy="713232"/>
          </a:xfrm>
          <a:prstGeom prst="roundRect">
            <a:avLst>
              <a:gd name="adj" fmla="val 17949"/>
            </a:avLst>
          </a:prstGeom>
          <a:solidFill>
            <a:srgbClr val="FFF3F3"/>
          </a:solidFill>
          <a:ln w="12700">
            <a:solidFill>
              <a:srgbClr val="D9534F">
                <a:alpha val="45000"/>
              </a:srgbClr>
            </a:solidFill>
            <a:prstDash val="solid"/>
          </a:ln>
        </p:spPr>
        <p:txBody>
          <a:bodyPr/>
          <a:lstStyle/>
          <a:p>
            <a:endParaRPr lang="pl-PL"/>
          </a:p>
        </p:txBody>
      </p:sp>
      <p:sp>
        <p:nvSpPr>
          <p:cNvPr id="19" name="Shape 16"/>
          <p:cNvSpPr/>
          <p:nvPr/>
        </p:nvSpPr>
        <p:spPr>
          <a:xfrm>
            <a:off x="4407408" y="2990088"/>
            <a:ext cx="64008" cy="713232"/>
          </a:xfrm>
          <a:prstGeom prst="rect">
            <a:avLst/>
          </a:prstGeom>
          <a:solidFill>
            <a:srgbClr val="D9534F"/>
          </a:solidFill>
          <a:ln w="12700">
            <a:solidFill>
              <a:srgbClr val="D9534F">
                <a:alpha val="0"/>
              </a:srgbClr>
            </a:solidFill>
            <a:prstDash val="solid"/>
          </a:ln>
        </p:spPr>
        <p:txBody>
          <a:bodyPr/>
          <a:lstStyle/>
          <a:p>
            <a:endParaRPr lang="pl-PL"/>
          </a:p>
        </p:txBody>
      </p:sp>
      <p:sp>
        <p:nvSpPr>
          <p:cNvPr id="20" name="Text 17"/>
          <p:cNvSpPr/>
          <p:nvPr/>
        </p:nvSpPr>
        <p:spPr>
          <a:xfrm>
            <a:off x="4590288" y="3127248"/>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D9534F"/>
                </a:solidFill>
              </a:rPr>
              <a:t>Odporność i bezpieczeństwo</a:t>
            </a:r>
            <a:endParaRPr lang="en-US" sz="1550" dirty="0"/>
          </a:p>
        </p:txBody>
      </p:sp>
      <p:sp>
        <p:nvSpPr>
          <p:cNvPr id="21" name="Shape 18"/>
          <p:cNvSpPr/>
          <p:nvPr/>
        </p:nvSpPr>
        <p:spPr>
          <a:xfrm>
            <a:off x="8083296" y="2990088"/>
            <a:ext cx="3337560" cy="713232"/>
          </a:xfrm>
          <a:prstGeom prst="roundRect">
            <a:avLst>
              <a:gd name="adj" fmla="val 17949"/>
            </a:avLst>
          </a:prstGeom>
          <a:solidFill>
            <a:srgbClr val="F3F8E6"/>
          </a:solidFill>
          <a:ln w="12700">
            <a:solidFill>
              <a:srgbClr val="A8C53A">
                <a:alpha val="45000"/>
              </a:srgbClr>
            </a:solidFill>
            <a:prstDash val="solid"/>
          </a:ln>
        </p:spPr>
        <p:txBody>
          <a:bodyPr/>
          <a:lstStyle/>
          <a:p>
            <a:endParaRPr lang="pl-PL"/>
          </a:p>
        </p:txBody>
      </p:sp>
      <p:sp>
        <p:nvSpPr>
          <p:cNvPr id="22" name="Shape 19"/>
          <p:cNvSpPr/>
          <p:nvPr/>
        </p:nvSpPr>
        <p:spPr>
          <a:xfrm>
            <a:off x="8083296" y="2990088"/>
            <a:ext cx="64008" cy="713232"/>
          </a:xfrm>
          <a:prstGeom prst="rect">
            <a:avLst/>
          </a:prstGeom>
          <a:solidFill>
            <a:srgbClr val="A8C53A"/>
          </a:solidFill>
          <a:ln w="12700">
            <a:solidFill>
              <a:srgbClr val="A8C53A">
                <a:alpha val="0"/>
              </a:srgbClr>
            </a:solidFill>
            <a:prstDash val="solid"/>
          </a:ln>
        </p:spPr>
        <p:txBody>
          <a:bodyPr/>
          <a:lstStyle/>
          <a:p>
            <a:endParaRPr lang="pl-PL"/>
          </a:p>
        </p:txBody>
      </p:sp>
      <p:sp>
        <p:nvSpPr>
          <p:cNvPr id="23" name="Text 20"/>
          <p:cNvSpPr/>
          <p:nvPr/>
        </p:nvSpPr>
        <p:spPr>
          <a:xfrm>
            <a:off x="8266176" y="3127248"/>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Rozwój społeczny</a:t>
            </a:r>
            <a:endParaRPr lang="en-US" sz="1550" dirty="0"/>
          </a:p>
        </p:txBody>
      </p:sp>
      <p:sp>
        <p:nvSpPr>
          <p:cNvPr id="24" name="Text 21"/>
          <p:cNvSpPr/>
          <p:nvPr/>
        </p:nvSpPr>
        <p:spPr>
          <a:xfrm>
            <a:off x="914400" y="4526280"/>
            <a:ext cx="10287000" cy="384048"/>
          </a:xfrm>
          <a:prstGeom prst="rect">
            <a:avLst/>
          </a:prstGeom>
          <a:noFill/>
          <a:ln/>
        </p:spPr>
        <p:txBody>
          <a:bodyPr wrap="square" lIns="127" tIns="127" rIns="127" bIns="127" rtlCol="0" anchor="ctr"/>
          <a:lstStyle/>
          <a:p>
            <a:pPr marL="0" indent="0" algn="ctr">
              <a:buNone/>
            </a:pPr>
            <a:r>
              <a:rPr lang="en-US" sz="2100" b="1" dirty="0">
                <a:solidFill>
                  <a:srgbClr val="0878BD"/>
                </a:solidFill>
              </a:rPr>
              <a:t>Konkurs jest datą w kalendarzu. Kierunek jest częścią strategii firmy.</a:t>
            </a:r>
            <a:endParaRPr lang="en-US" sz="2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Jak czytać program finansowania</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Zanim przeczytasz całość, znajdź pięć odpowiedzi.</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960120" y="1856232"/>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7" name="Text 4"/>
          <p:cNvSpPr/>
          <p:nvPr/>
        </p:nvSpPr>
        <p:spPr>
          <a:xfrm>
            <a:off x="960120" y="1956816"/>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1</a:t>
            </a:r>
            <a:endParaRPr lang="en-US" sz="1700" dirty="0"/>
          </a:p>
        </p:txBody>
      </p:sp>
      <p:sp>
        <p:nvSpPr>
          <p:cNvPr id="8" name="Text 5"/>
          <p:cNvSpPr/>
          <p:nvPr/>
        </p:nvSpPr>
        <p:spPr>
          <a:xfrm>
            <a:off x="1682496" y="1984248"/>
            <a:ext cx="6812280" cy="210312"/>
          </a:xfrm>
          <a:prstGeom prst="rect">
            <a:avLst/>
          </a:prstGeom>
          <a:noFill/>
          <a:ln/>
        </p:spPr>
        <p:txBody>
          <a:bodyPr wrap="square" lIns="127" tIns="127" rIns="127" bIns="127" rtlCol="0" anchor="ctr"/>
          <a:lstStyle/>
          <a:p>
            <a:pPr marL="0" indent="0">
              <a:buNone/>
            </a:pPr>
            <a:r>
              <a:rPr lang="en-US" sz="1800" b="1" dirty="0">
                <a:solidFill>
                  <a:srgbClr val="1E1E1E"/>
                </a:solidFill>
              </a:rPr>
              <a:t>Kto może aplikować?</a:t>
            </a:r>
            <a:endParaRPr lang="en-US" sz="1800" dirty="0"/>
          </a:p>
        </p:txBody>
      </p:sp>
      <p:sp>
        <p:nvSpPr>
          <p:cNvPr id="9" name="Shape 6"/>
          <p:cNvSpPr/>
          <p:nvPr/>
        </p:nvSpPr>
        <p:spPr>
          <a:xfrm>
            <a:off x="960120" y="2478024"/>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10" name="Text 7"/>
          <p:cNvSpPr/>
          <p:nvPr/>
        </p:nvSpPr>
        <p:spPr>
          <a:xfrm>
            <a:off x="960120" y="2578608"/>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2</a:t>
            </a:r>
            <a:endParaRPr lang="en-US" sz="1700" dirty="0"/>
          </a:p>
        </p:txBody>
      </p:sp>
      <p:sp>
        <p:nvSpPr>
          <p:cNvPr id="11" name="Text 8"/>
          <p:cNvSpPr/>
          <p:nvPr/>
        </p:nvSpPr>
        <p:spPr>
          <a:xfrm>
            <a:off x="1682496" y="2606040"/>
            <a:ext cx="6812280" cy="210312"/>
          </a:xfrm>
          <a:prstGeom prst="rect">
            <a:avLst/>
          </a:prstGeom>
          <a:noFill/>
          <a:ln/>
        </p:spPr>
        <p:txBody>
          <a:bodyPr wrap="square" lIns="127" tIns="127" rIns="127" bIns="127" rtlCol="0" anchor="ctr"/>
          <a:lstStyle/>
          <a:p>
            <a:pPr marL="0" indent="0">
              <a:buNone/>
            </a:pPr>
            <a:r>
              <a:rPr lang="en-US" sz="1800" b="1" dirty="0">
                <a:solidFill>
                  <a:srgbClr val="1E1E1E"/>
                </a:solidFill>
              </a:rPr>
              <a:t>Co można finansować?</a:t>
            </a:r>
            <a:endParaRPr lang="en-US" sz="1800" dirty="0"/>
          </a:p>
        </p:txBody>
      </p:sp>
      <p:sp>
        <p:nvSpPr>
          <p:cNvPr id="12" name="Shape 9"/>
          <p:cNvSpPr/>
          <p:nvPr/>
        </p:nvSpPr>
        <p:spPr>
          <a:xfrm>
            <a:off x="960120" y="3099816"/>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13" name="Text 10"/>
          <p:cNvSpPr/>
          <p:nvPr/>
        </p:nvSpPr>
        <p:spPr>
          <a:xfrm>
            <a:off x="960120" y="3200400"/>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3</a:t>
            </a:r>
            <a:endParaRPr lang="en-US" sz="1700" dirty="0"/>
          </a:p>
        </p:txBody>
      </p:sp>
      <p:sp>
        <p:nvSpPr>
          <p:cNvPr id="14" name="Text 11"/>
          <p:cNvSpPr/>
          <p:nvPr/>
        </p:nvSpPr>
        <p:spPr>
          <a:xfrm>
            <a:off x="1682496" y="3227832"/>
            <a:ext cx="6812280" cy="210312"/>
          </a:xfrm>
          <a:prstGeom prst="rect">
            <a:avLst/>
          </a:prstGeom>
          <a:noFill/>
          <a:ln/>
        </p:spPr>
        <p:txBody>
          <a:bodyPr wrap="square" lIns="127" tIns="127" rIns="127" bIns="127" rtlCol="0" anchor="ctr"/>
          <a:lstStyle/>
          <a:p>
            <a:pPr marL="0" indent="0">
              <a:buNone/>
            </a:pPr>
            <a:r>
              <a:rPr lang="en-US" sz="1800" b="1" dirty="0">
                <a:solidFill>
                  <a:srgbClr val="1E1E1E"/>
                </a:solidFill>
              </a:rPr>
              <a:t>Kiedy wolno zacząć?</a:t>
            </a:r>
            <a:endParaRPr lang="en-US" sz="1800" dirty="0"/>
          </a:p>
        </p:txBody>
      </p:sp>
      <p:sp>
        <p:nvSpPr>
          <p:cNvPr id="15" name="Shape 12"/>
          <p:cNvSpPr/>
          <p:nvPr/>
        </p:nvSpPr>
        <p:spPr>
          <a:xfrm>
            <a:off x="960120" y="3721608"/>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6" name="Text 13"/>
          <p:cNvSpPr/>
          <p:nvPr/>
        </p:nvSpPr>
        <p:spPr>
          <a:xfrm>
            <a:off x="960120" y="3822192"/>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4</a:t>
            </a:r>
            <a:endParaRPr lang="en-US" sz="1700" dirty="0"/>
          </a:p>
        </p:txBody>
      </p:sp>
      <p:sp>
        <p:nvSpPr>
          <p:cNvPr id="17" name="Text 14"/>
          <p:cNvSpPr/>
          <p:nvPr/>
        </p:nvSpPr>
        <p:spPr>
          <a:xfrm>
            <a:off x="1682496" y="3849624"/>
            <a:ext cx="6812280" cy="210312"/>
          </a:xfrm>
          <a:prstGeom prst="rect">
            <a:avLst/>
          </a:prstGeom>
          <a:noFill/>
          <a:ln/>
        </p:spPr>
        <p:txBody>
          <a:bodyPr wrap="square" lIns="127" tIns="127" rIns="127" bIns="127" rtlCol="0" anchor="ctr"/>
          <a:lstStyle/>
          <a:p>
            <a:pPr marL="0" indent="0">
              <a:buNone/>
            </a:pPr>
            <a:r>
              <a:rPr lang="en-US" sz="1800" b="1" dirty="0">
                <a:solidFill>
                  <a:srgbClr val="1E1E1E"/>
                </a:solidFill>
              </a:rPr>
              <a:t>Co musi być gotowe?</a:t>
            </a:r>
            <a:endParaRPr lang="en-US" sz="1800" dirty="0"/>
          </a:p>
        </p:txBody>
      </p:sp>
      <p:sp>
        <p:nvSpPr>
          <p:cNvPr id="18" name="Shape 15"/>
          <p:cNvSpPr/>
          <p:nvPr/>
        </p:nvSpPr>
        <p:spPr>
          <a:xfrm>
            <a:off x="960120" y="4343400"/>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9" name="Text 16"/>
          <p:cNvSpPr/>
          <p:nvPr/>
        </p:nvSpPr>
        <p:spPr>
          <a:xfrm>
            <a:off x="960120" y="4443984"/>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5</a:t>
            </a:r>
            <a:endParaRPr lang="en-US" sz="1700" dirty="0"/>
          </a:p>
        </p:txBody>
      </p:sp>
      <p:sp>
        <p:nvSpPr>
          <p:cNvPr id="20" name="Text 17"/>
          <p:cNvSpPr/>
          <p:nvPr/>
        </p:nvSpPr>
        <p:spPr>
          <a:xfrm>
            <a:off x="1682496" y="4471416"/>
            <a:ext cx="6812280" cy="210312"/>
          </a:xfrm>
          <a:prstGeom prst="rect">
            <a:avLst/>
          </a:prstGeom>
          <a:noFill/>
          <a:ln/>
        </p:spPr>
        <p:txBody>
          <a:bodyPr wrap="square" lIns="127" tIns="127" rIns="127" bIns="127" rtlCol="0" anchor="ctr"/>
          <a:lstStyle/>
          <a:p>
            <a:pPr marL="0" indent="0">
              <a:buNone/>
            </a:pPr>
            <a:r>
              <a:rPr lang="en-US" sz="1800" b="1" dirty="0">
                <a:solidFill>
                  <a:srgbClr val="1E1E1E"/>
                </a:solidFill>
              </a:rPr>
              <a:t>Co zostaje po projekcie?</a:t>
            </a:r>
            <a:endParaRPr lang="en-US" sz="1800" dirty="0"/>
          </a:p>
        </p:txBody>
      </p:sp>
      <p:sp>
        <p:nvSpPr>
          <p:cNvPr id="21" name="Shape 18"/>
          <p:cNvSpPr/>
          <p:nvPr/>
        </p:nvSpPr>
        <p:spPr>
          <a:xfrm>
            <a:off x="8823960" y="2130552"/>
            <a:ext cx="1965960" cy="2139696"/>
          </a:xfrm>
          <a:prstGeom prst="roundRect">
            <a:avLst>
              <a:gd name="adj" fmla="val 8372"/>
            </a:avLst>
          </a:prstGeom>
          <a:solidFill>
            <a:srgbClr val="EAF5FB"/>
          </a:solidFill>
          <a:ln w="12700">
            <a:solidFill>
              <a:srgbClr val="0878BD">
                <a:alpha val="30000"/>
              </a:srgbClr>
            </a:solidFill>
            <a:prstDash val="solid"/>
          </a:ln>
        </p:spPr>
        <p:txBody>
          <a:bodyPr/>
          <a:lstStyle/>
          <a:p>
            <a:endParaRPr lang="pl-PL"/>
          </a:p>
        </p:txBody>
      </p:sp>
      <p:sp>
        <p:nvSpPr>
          <p:cNvPr id="22" name="Text 19"/>
          <p:cNvSpPr/>
          <p:nvPr/>
        </p:nvSpPr>
        <p:spPr>
          <a:xfrm>
            <a:off x="9034272" y="2441448"/>
            <a:ext cx="1554480" cy="1554480"/>
          </a:xfrm>
          <a:prstGeom prst="rect">
            <a:avLst/>
          </a:prstGeom>
          <a:noFill/>
          <a:ln/>
        </p:spPr>
        <p:txBody>
          <a:bodyPr wrap="square" lIns="254" tIns="254" rIns="254" bIns="254" rtlCol="0" anchor="ctr">
            <a:normAutofit/>
          </a:bodyPr>
          <a:lstStyle/>
          <a:p>
            <a:pPr marL="0" indent="0" algn="ctr">
              <a:buNone/>
            </a:pPr>
            <a:r>
              <a:rPr lang="en-US" sz="1750" b="1" dirty="0">
                <a:solidFill>
                  <a:srgbClr val="1E1E1E"/>
                </a:solidFill>
              </a:rPr>
              <a:t>Broszura</a:t>
            </a:r>
            <a:endParaRPr lang="en-US" sz="1750" dirty="0"/>
          </a:p>
          <a:p>
            <a:pPr marL="0" indent="0" algn="ctr">
              <a:buNone/>
            </a:pPr>
            <a:r>
              <a:rPr lang="en-US" sz="1750" b="1" dirty="0">
                <a:solidFill>
                  <a:srgbClr val="1E1E1E"/>
                </a:solidFill>
              </a:rPr>
              <a:t>pokazuje drzwi.</a:t>
            </a:r>
            <a:endParaRPr lang="en-US" sz="1750" dirty="0"/>
          </a:p>
          <a:p>
            <a:pPr marL="0" indent="0" algn="ctr">
              <a:buNone/>
            </a:pPr>
            <a:endParaRPr lang="en-US" sz="1750" dirty="0"/>
          </a:p>
          <a:p>
            <a:pPr marL="0" indent="0" algn="ctr">
              <a:buNone/>
            </a:pPr>
            <a:r>
              <a:rPr lang="en-US" sz="1750" b="1" dirty="0">
                <a:solidFill>
                  <a:srgbClr val="1E1E1E"/>
                </a:solidFill>
              </a:rPr>
              <a:t>Regulamin mówi,</a:t>
            </a:r>
            <a:endParaRPr lang="en-US" sz="1750" dirty="0"/>
          </a:p>
          <a:p>
            <a:pPr marL="0" indent="0" algn="ctr">
              <a:buNone/>
            </a:pPr>
            <a:r>
              <a:rPr lang="en-US" sz="1750" b="1" dirty="0">
                <a:solidFill>
                  <a:srgbClr val="1E1E1E"/>
                </a:solidFill>
              </a:rPr>
              <a:t>czy masz klucz.</a:t>
            </a:r>
            <a:endParaRPr lang="en-US" sz="175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AI może pomóc. Odpowiedzialność zostaje po naszej stronie.</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Szybciej porządkujemy materiał, ale nadal weryfikujemy źródła i decyzje.</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68680" y="2084832"/>
            <a:ext cx="5074920" cy="1408176"/>
          </a:xfrm>
          <a:prstGeom prst="roundRect">
            <a:avLst>
              <a:gd name="adj" fmla="val 9091"/>
            </a:avLst>
          </a:prstGeom>
          <a:solidFill>
            <a:srgbClr val="F3F8E6"/>
          </a:solidFill>
          <a:ln w="12700">
            <a:solidFill>
              <a:srgbClr val="A8C53A">
                <a:alpha val="45000"/>
              </a:srgbClr>
            </a:solidFill>
            <a:prstDash val="solid"/>
          </a:ln>
        </p:spPr>
        <p:txBody>
          <a:bodyPr/>
          <a:lstStyle/>
          <a:p>
            <a:endParaRPr lang="pl-PL"/>
          </a:p>
        </p:txBody>
      </p:sp>
      <p:sp>
        <p:nvSpPr>
          <p:cNvPr id="7" name="Shape 4"/>
          <p:cNvSpPr/>
          <p:nvPr/>
        </p:nvSpPr>
        <p:spPr>
          <a:xfrm>
            <a:off x="868680" y="2084832"/>
            <a:ext cx="64008" cy="1408176"/>
          </a:xfrm>
          <a:prstGeom prst="rect">
            <a:avLst/>
          </a:prstGeom>
          <a:solidFill>
            <a:srgbClr val="A8C53A"/>
          </a:solidFill>
          <a:ln w="12700">
            <a:solidFill>
              <a:srgbClr val="A8C53A">
                <a:alpha val="0"/>
              </a:srgbClr>
            </a:solidFill>
            <a:prstDash val="solid"/>
          </a:ln>
        </p:spPr>
        <p:txBody>
          <a:bodyPr/>
          <a:lstStyle/>
          <a:p>
            <a:endParaRPr lang="pl-PL"/>
          </a:p>
        </p:txBody>
      </p:sp>
      <p:sp>
        <p:nvSpPr>
          <p:cNvPr id="8" name="Text 5"/>
          <p:cNvSpPr/>
          <p:nvPr/>
        </p:nvSpPr>
        <p:spPr>
          <a:xfrm>
            <a:off x="1051560" y="2221992"/>
            <a:ext cx="4782312" cy="228600"/>
          </a:xfrm>
          <a:prstGeom prst="rect">
            <a:avLst/>
          </a:prstGeom>
          <a:noFill/>
          <a:ln/>
        </p:spPr>
        <p:txBody>
          <a:bodyPr wrap="square" lIns="127" tIns="127" rIns="127" bIns="127" rtlCol="0" anchor="ctr">
            <a:normAutofit/>
          </a:bodyPr>
          <a:lstStyle/>
          <a:p>
            <a:pPr marL="0" indent="0">
              <a:buNone/>
            </a:pPr>
            <a:r>
              <a:rPr lang="en-US" sz="1800" b="1" dirty="0">
                <a:solidFill>
                  <a:srgbClr val="A8C53A"/>
                </a:solidFill>
              </a:rPr>
              <a:t>AI pomaga</a:t>
            </a:r>
            <a:endParaRPr lang="en-US" sz="1800" dirty="0"/>
          </a:p>
        </p:txBody>
      </p:sp>
      <p:sp>
        <p:nvSpPr>
          <p:cNvPr id="9" name="Text 6"/>
          <p:cNvSpPr/>
          <p:nvPr/>
        </p:nvSpPr>
        <p:spPr>
          <a:xfrm>
            <a:off x="1051560" y="2532888"/>
            <a:ext cx="4782312" cy="859536"/>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porządkować • porównywać • pytać • wykrywać niespójności</a:t>
            </a:r>
            <a:endParaRPr lang="en-US" sz="1500" dirty="0"/>
          </a:p>
        </p:txBody>
      </p:sp>
      <p:sp>
        <p:nvSpPr>
          <p:cNvPr id="10" name="Shape 7"/>
          <p:cNvSpPr/>
          <p:nvPr/>
        </p:nvSpPr>
        <p:spPr>
          <a:xfrm>
            <a:off x="6309360" y="2084832"/>
            <a:ext cx="4983480" cy="1408176"/>
          </a:xfrm>
          <a:prstGeom prst="roundRect">
            <a:avLst>
              <a:gd name="adj" fmla="val 9091"/>
            </a:avLst>
          </a:prstGeom>
          <a:solidFill>
            <a:srgbClr val="EAF5FB"/>
          </a:solidFill>
          <a:ln w="12700">
            <a:solidFill>
              <a:srgbClr val="0878BD">
                <a:alpha val="45000"/>
              </a:srgbClr>
            </a:solidFill>
            <a:prstDash val="solid"/>
          </a:ln>
        </p:spPr>
        <p:txBody>
          <a:bodyPr/>
          <a:lstStyle/>
          <a:p>
            <a:endParaRPr lang="pl-PL"/>
          </a:p>
        </p:txBody>
      </p:sp>
      <p:sp>
        <p:nvSpPr>
          <p:cNvPr id="11" name="Shape 8"/>
          <p:cNvSpPr/>
          <p:nvPr/>
        </p:nvSpPr>
        <p:spPr>
          <a:xfrm>
            <a:off x="6309360" y="2084832"/>
            <a:ext cx="64008" cy="1408176"/>
          </a:xfrm>
          <a:prstGeom prst="rect">
            <a:avLst/>
          </a:prstGeom>
          <a:solidFill>
            <a:srgbClr val="0878BD"/>
          </a:solidFill>
          <a:ln w="12700">
            <a:solidFill>
              <a:srgbClr val="0878BD">
                <a:alpha val="0"/>
              </a:srgbClr>
            </a:solidFill>
            <a:prstDash val="solid"/>
          </a:ln>
        </p:spPr>
        <p:txBody>
          <a:bodyPr/>
          <a:lstStyle/>
          <a:p>
            <a:endParaRPr lang="pl-PL"/>
          </a:p>
        </p:txBody>
      </p:sp>
      <p:sp>
        <p:nvSpPr>
          <p:cNvPr id="12" name="Text 9"/>
          <p:cNvSpPr/>
          <p:nvPr/>
        </p:nvSpPr>
        <p:spPr>
          <a:xfrm>
            <a:off x="6492240" y="2221992"/>
            <a:ext cx="4690872" cy="228600"/>
          </a:xfrm>
          <a:prstGeom prst="rect">
            <a:avLst/>
          </a:prstGeom>
          <a:noFill/>
          <a:ln/>
        </p:spPr>
        <p:txBody>
          <a:bodyPr wrap="square" lIns="127" tIns="127" rIns="127" bIns="127" rtlCol="0" anchor="ctr">
            <a:normAutofit/>
          </a:bodyPr>
          <a:lstStyle/>
          <a:p>
            <a:pPr marL="0" indent="0">
              <a:buNone/>
            </a:pPr>
            <a:r>
              <a:rPr lang="en-US" sz="1800" b="1" dirty="0">
                <a:solidFill>
                  <a:srgbClr val="0878BD"/>
                </a:solidFill>
              </a:rPr>
              <a:t>Człowiek odpowiada</a:t>
            </a:r>
            <a:endParaRPr lang="en-US" sz="1800" dirty="0"/>
          </a:p>
        </p:txBody>
      </p:sp>
      <p:sp>
        <p:nvSpPr>
          <p:cNvPr id="13" name="Text 10"/>
          <p:cNvSpPr/>
          <p:nvPr/>
        </p:nvSpPr>
        <p:spPr>
          <a:xfrm>
            <a:off x="6492240" y="2532888"/>
            <a:ext cx="4690872" cy="859536"/>
          </a:xfrm>
          <a:prstGeom prst="rect">
            <a:avLst/>
          </a:prstGeom>
          <a:noFill/>
          <a:ln/>
        </p:spPr>
        <p:txBody>
          <a:bodyPr wrap="square" lIns="254" tIns="254" rIns="254" bIns="254" rtlCol="0" anchor="t">
            <a:normAutofit/>
          </a:bodyPr>
          <a:lstStyle/>
          <a:p>
            <a:pPr marL="0" indent="0">
              <a:buNone/>
            </a:pPr>
            <a:r>
              <a:rPr lang="en-US" sz="1500" dirty="0">
                <a:solidFill>
                  <a:srgbClr val="1E1E1E"/>
                </a:solidFill>
              </a:rPr>
              <a:t>weryfikować • liczyć • oceniać ryzyko • podejmować decyzje</a:t>
            </a:r>
            <a:endParaRPr lang="en-US" sz="1500" dirty="0"/>
          </a:p>
        </p:txBody>
      </p:sp>
      <p:sp>
        <p:nvSpPr>
          <p:cNvPr id="14" name="Text 11"/>
          <p:cNvSpPr/>
          <p:nvPr/>
        </p:nvSpPr>
        <p:spPr>
          <a:xfrm>
            <a:off x="914400" y="4370832"/>
            <a:ext cx="10287000" cy="365760"/>
          </a:xfrm>
          <a:prstGeom prst="rect">
            <a:avLst/>
          </a:prstGeom>
          <a:noFill/>
          <a:ln/>
        </p:spPr>
        <p:txBody>
          <a:bodyPr wrap="square" lIns="127" tIns="127" rIns="127" bIns="127" rtlCol="0" anchor="ctr"/>
          <a:lstStyle/>
          <a:p>
            <a:pPr marL="0" indent="0" algn="ctr">
              <a:buNone/>
            </a:pPr>
            <a:r>
              <a:rPr lang="en-US" sz="2200" b="1" dirty="0">
                <a:solidFill>
                  <a:srgbClr val="1E1E1E"/>
                </a:solidFill>
              </a:rPr>
              <a:t>AI przyspiesza analizę. Nie podpisuje się pod ryzykiem.</a:t>
            </a:r>
            <a:endParaRPr lang="en-US"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Przed pierwszym kosztownym krokiem</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Krótka rozmowa i filtr projektu często oszczędzają znacznie dłuższą drogę.</a:t>
            </a:r>
            <a:endParaRPr lang="en-US" sz="1320" dirty="0"/>
          </a:p>
        </p:txBody>
      </p:sp>
      <p:sp>
        <p:nvSpPr>
          <p:cNvPr id="5" name="Text 2"/>
          <p:cNvSpPr/>
          <p:nvPr/>
        </p:nvSpPr>
        <p:spPr>
          <a:xfrm>
            <a:off x="1005840" y="1993392"/>
            <a:ext cx="10058400" cy="347472"/>
          </a:xfrm>
          <a:prstGeom prst="rect">
            <a:avLst/>
          </a:prstGeom>
          <a:noFill/>
          <a:ln/>
        </p:spPr>
        <p:txBody>
          <a:bodyPr wrap="square" lIns="127" tIns="127" rIns="127" bIns="127" rtlCol="0" anchor="ctr"/>
          <a:lstStyle/>
          <a:p>
            <a:pPr marL="0" indent="0" algn="ctr">
              <a:buNone/>
            </a:pPr>
            <a:r>
              <a:rPr lang="en-US" sz="2200" b="1" dirty="0">
                <a:solidFill>
                  <a:srgbClr val="1E1E1E"/>
                </a:solidFill>
              </a:rPr>
              <a:t>Zanim zamówisz drogie opracowania:</a:t>
            </a:r>
            <a:endParaRPr lang="en-US" sz="2200" dirty="0"/>
          </a:p>
        </p:txBody>
      </p:sp>
      <p:sp>
        <p:nvSpPr>
          <p:cNvPr id="6" name="Shape 3"/>
          <p:cNvSpPr/>
          <p:nvPr/>
        </p:nvSpPr>
        <p:spPr>
          <a:xfrm>
            <a:off x="1078992" y="2743200"/>
            <a:ext cx="2880360" cy="914400"/>
          </a:xfrm>
          <a:prstGeom prst="roundRect">
            <a:avLst>
              <a:gd name="adj" fmla="val 14000"/>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1078992" y="2743200"/>
            <a:ext cx="64008" cy="914400"/>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1261872" y="2880360"/>
            <a:ext cx="2587752" cy="228600"/>
          </a:xfrm>
          <a:prstGeom prst="rect">
            <a:avLst/>
          </a:prstGeom>
          <a:noFill/>
          <a:ln/>
        </p:spPr>
        <p:txBody>
          <a:bodyPr wrap="square" lIns="127" tIns="127" rIns="127" bIns="127" rtlCol="0" anchor="ctr">
            <a:normAutofit/>
          </a:bodyPr>
          <a:lstStyle/>
          <a:p>
            <a:pPr marL="0" indent="0">
              <a:buNone/>
            </a:pPr>
            <a:r>
              <a:rPr lang="en-US" sz="1800" b="1" dirty="0">
                <a:solidFill>
                  <a:srgbClr val="0878BD"/>
                </a:solidFill>
              </a:rPr>
              <a:t>1</a:t>
            </a:r>
            <a:endParaRPr lang="en-US" sz="1800" dirty="0"/>
          </a:p>
        </p:txBody>
      </p:sp>
      <p:sp>
        <p:nvSpPr>
          <p:cNvPr id="9" name="Text 6"/>
          <p:cNvSpPr/>
          <p:nvPr/>
        </p:nvSpPr>
        <p:spPr>
          <a:xfrm>
            <a:off x="1261872" y="3191256"/>
            <a:ext cx="2587752" cy="36576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opisz cel i etap projektu</a:t>
            </a:r>
            <a:endParaRPr lang="en-US" sz="1450" dirty="0"/>
          </a:p>
        </p:txBody>
      </p:sp>
      <p:sp>
        <p:nvSpPr>
          <p:cNvPr id="10" name="Shape 7"/>
          <p:cNvSpPr/>
          <p:nvPr/>
        </p:nvSpPr>
        <p:spPr>
          <a:xfrm>
            <a:off x="4645152" y="2743200"/>
            <a:ext cx="2880360" cy="914400"/>
          </a:xfrm>
          <a:prstGeom prst="roundRect">
            <a:avLst>
              <a:gd name="adj" fmla="val 14000"/>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4645152" y="2743200"/>
            <a:ext cx="64008" cy="914400"/>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4828032" y="2880360"/>
            <a:ext cx="2587752" cy="228600"/>
          </a:xfrm>
          <a:prstGeom prst="rect">
            <a:avLst/>
          </a:prstGeom>
          <a:noFill/>
          <a:ln/>
        </p:spPr>
        <p:txBody>
          <a:bodyPr wrap="square" lIns="127" tIns="127" rIns="127" bIns="127" rtlCol="0" anchor="ctr">
            <a:normAutofit/>
          </a:bodyPr>
          <a:lstStyle/>
          <a:p>
            <a:pPr marL="0" indent="0">
              <a:buNone/>
            </a:pPr>
            <a:r>
              <a:rPr lang="en-US" sz="1800" b="1" dirty="0">
                <a:solidFill>
                  <a:srgbClr val="A8C53A"/>
                </a:solidFill>
              </a:rPr>
              <a:t>2</a:t>
            </a:r>
            <a:endParaRPr lang="en-US" sz="1800" dirty="0"/>
          </a:p>
        </p:txBody>
      </p:sp>
      <p:sp>
        <p:nvSpPr>
          <p:cNvPr id="13" name="Text 10"/>
          <p:cNvSpPr/>
          <p:nvPr/>
        </p:nvSpPr>
        <p:spPr>
          <a:xfrm>
            <a:off x="4828032" y="3191256"/>
            <a:ext cx="2587752" cy="36576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sprawdź 6 filtrów</a:t>
            </a:r>
            <a:endParaRPr lang="en-US" sz="1450" dirty="0"/>
          </a:p>
        </p:txBody>
      </p:sp>
      <p:sp>
        <p:nvSpPr>
          <p:cNvPr id="14" name="Shape 11"/>
          <p:cNvSpPr/>
          <p:nvPr/>
        </p:nvSpPr>
        <p:spPr>
          <a:xfrm>
            <a:off x="8211312" y="2743200"/>
            <a:ext cx="2880360" cy="914400"/>
          </a:xfrm>
          <a:prstGeom prst="roundRect">
            <a:avLst>
              <a:gd name="adj" fmla="val 14000"/>
            </a:avLst>
          </a:prstGeom>
          <a:solidFill>
            <a:srgbClr val="FFF8E8"/>
          </a:solidFill>
          <a:ln w="12700">
            <a:solidFill>
              <a:srgbClr val="F39C12">
                <a:alpha val="45000"/>
              </a:srgbClr>
            </a:solidFill>
            <a:prstDash val="solid"/>
          </a:ln>
        </p:spPr>
        <p:txBody>
          <a:bodyPr/>
          <a:lstStyle/>
          <a:p>
            <a:endParaRPr lang="pl-PL"/>
          </a:p>
        </p:txBody>
      </p:sp>
      <p:sp>
        <p:nvSpPr>
          <p:cNvPr id="15" name="Shape 12"/>
          <p:cNvSpPr/>
          <p:nvPr/>
        </p:nvSpPr>
        <p:spPr>
          <a:xfrm>
            <a:off x="8211312" y="2743200"/>
            <a:ext cx="64008" cy="914400"/>
          </a:xfrm>
          <a:prstGeom prst="rect">
            <a:avLst/>
          </a:prstGeom>
          <a:solidFill>
            <a:srgbClr val="F39C12"/>
          </a:solidFill>
          <a:ln w="12700">
            <a:solidFill>
              <a:srgbClr val="F39C12">
                <a:alpha val="0"/>
              </a:srgbClr>
            </a:solidFill>
            <a:prstDash val="solid"/>
          </a:ln>
        </p:spPr>
        <p:txBody>
          <a:bodyPr/>
          <a:lstStyle/>
          <a:p>
            <a:endParaRPr lang="pl-PL"/>
          </a:p>
        </p:txBody>
      </p:sp>
      <p:sp>
        <p:nvSpPr>
          <p:cNvPr id="16" name="Text 13"/>
          <p:cNvSpPr/>
          <p:nvPr/>
        </p:nvSpPr>
        <p:spPr>
          <a:xfrm>
            <a:off x="8394192" y="2880360"/>
            <a:ext cx="2587752" cy="228600"/>
          </a:xfrm>
          <a:prstGeom prst="rect">
            <a:avLst/>
          </a:prstGeom>
          <a:noFill/>
          <a:ln/>
        </p:spPr>
        <p:txBody>
          <a:bodyPr wrap="square" lIns="127" tIns="127" rIns="127" bIns="127" rtlCol="0" anchor="ctr">
            <a:normAutofit/>
          </a:bodyPr>
          <a:lstStyle/>
          <a:p>
            <a:pPr marL="0" indent="0">
              <a:buNone/>
            </a:pPr>
            <a:r>
              <a:rPr lang="en-US" sz="1800" b="1" dirty="0">
                <a:solidFill>
                  <a:srgbClr val="F39C12"/>
                </a:solidFill>
              </a:rPr>
              <a:t>3</a:t>
            </a:r>
            <a:endParaRPr lang="en-US" sz="1800" dirty="0"/>
          </a:p>
        </p:txBody>
      </p:sp>
      <p:sp>
        <p:nvSpPr>
          <p:cNvPr id="17" name="Text 14"/>
          <p:cNvSpPr/>
          <p:nvPr/>
        </p:nvSpPr>
        <p:spPr>
          <a:xfrm>
            <a:off x="8394192" y="3191256"/>
            <a:ext cx="2587752" cy="36576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policz wariant ostrożny</a:t>
            </a:r>
            <a:endParaRPr lang="en-US" sz="1450" dirty="0"/>
          </a:p>
        </p:txBody>
      </p:sp>
      <p:sp>
        <p:nvSpPr>
          <p:cNvPr id="18" name="Text 15"/>
          <p:cNvSpPr/>
          <p:nvPr/>
        </p:nvSpPr>
        <p:spPr>
          <a:xfrm>
            <a:off x="960120" y="4425696"/>
            <a:ext cx="10195560" cy="384048"/>
          </a:xfrm>
          <a:prstGeom prst="rect">
            <a:avLst/>
          </a:prstGeom>
          <a:noFill/>
          <a:ln/>
        </p:spPr>
        <p:txBody>
          <a:bodyPr wrap="square" lIns="127" tIns="127" rIns="127" bIns="127" rtlCol="0" anchor="ctr"/>
          <a:lstStyle/>
          <a:p>
            <a:pPr marL="0" indent="0" algn="ctr">
              <a:buNone/>
            </a:pPr>
            <a:r>
              <a:rPr lang="en-US" sz="2200" b="1" dirty="0">
                <a:solidFill>
                  <a:srgbClr val="0878BD"/>
                </a:solidFill>
              </a:rPr>
              <a:t>Warto zapytać przed kosztownym błędem: PlusDok.com</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Pozyskiwanie kapitału dla MŚP</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Jak dobrać pieniądze do projektu — zamiast dopasowywać projekt do pieniędzy</a:t>
            </a:r>
            <a:endParaRPr lang="en-US" sz="1320" dirty="0"/>
          </a:p>
        </p:txBody>
      </p:sp>
      <p:sp>
        <p:nvSpPr>
          <p:cNvPr id="5" name="Text 2"/>
          <p:cNvSpPr/>
          <p:nvPr/>
        </p:nvSpPr>
        <p:spPr>
          <a:xfrm>
            <a:off x="868680" y="2057400"/>
            <a:ext cx="5852160" cy="1143000"/>
          </a:xfrm>
          <a:prstGeom prst="rect">
            <a:avLst/>
          </a:prstGeom>
          <a:noFill/>
          <a:ln/>
        </p:spPr>
        <p:txBody>
          <a:bodyPr wrap="square" lIns="254" tIns="254" rIns="254" bIns="254" rtlCol="0" anchor="ctr">
            <a:normAutofit/>
          </a:bodyPr>
          <a:lstStyle/>
          <a:p>
            <a:pPr marL="0" indent="0">
              <a:buNone/>
            </a:pPr>
            <a:r>
              <a:rPr lang="en-US" sz="3100" b="1" dirty="0">
                <a:solidFill>
                  <a:srgbClr val="1E1E1E"/>
                </a:solidFill>
              </a:rPr>
              <a:t>Kapitał jest narzędziem.</a:t>
            </a:r>
            <a:endParaRPr lang="en-US" sz="3100" dirty="0"/>
          </a:p>
          <a:p>
            <a:pPr marL="0" indent="0">
              <a:buNone/>
            </a:pPr>
            <a:r>
              <a:rPr lang="en-US" sz="3100" b="1" dirty="0">
                <a:solidFill>
                  <a:srgbClr val="1E1E1E"/>
                </a:solidFill>
              </a:rPr>
              <a:t>Nie celem samym w sobie.</a:t>
            </a:r>
            <a:endParaRPr lang="en-US" sz="3100" dirty="0"/>
          </a:p>
        </p:txBody>
      </p:sp>
      <p:sp>
        <p:nvSpPr>
          <p:cNvPr id="6" name="Text 3"/>
          <p:cNvSpPr/>
          <p:nvPr/>
        </p:nvSpPr>
        <p:spPr>
          <a:xfrm>
            <a:off x="896112" y="3401568"/>
            <a:ext cx="6035040" cy="310896"/>
          </a:xfrm>
          <a:prstGeom prst="rect">
            <a:avLst/>
          </a:prstGeom>
          <a:noFill/>
          <a:ln/>
        </p:spPr>
        <p:txBody>
          <a:bodyPr wrap="square" lIns="127" tIns="127" rIns="127" bIns="127" rtlCol="0" anchor="ctr"/>
          <a:lstStyle/>
          <a:p>
            <a:pPr marL="0" indent="0">
              <a:buNone/>
            </a:pPr>
            <a:r>
              <a:rPr lang="en-US" sz="1700" b="1" dirty="0">
                <a:solidFill>
                  <a:srgbClr val="0878BD"/>
                </a:solidFill>
              </a:rPr>
              <a:t>Praktyczny przewodnik dla właścicieli i menedżerów MŚP</a:t>
            </a:r>
            <a:endParaRPr lang="en-US" sz="1700" dirty="0"/>
          </a:p>
        </p:txBody>
      </p:sp>
      <p:sp>
        <p:nvSpPr>
          <p:cNvPr id="7" name="Text 4"/>
          <p:cNvSpPr/>
          <p:nvPr/>
        </p:nvSpPr>
        <p:spPr>
          <a:xfrm>
            <a:off x="896112" y="4370832"/>
            <a:ext cx="4754880" cy="310896"/>
          </a:xfrm>
          <a:prstGeom prst="rect">
            <a:avLst/>
          </a:prstGeom>
          <a:noFill/>
          <a:ln/>
        </p:spPr>
        <p:txBody>
          <a:bodyPr wrap="square" lIns="127" tIns="127" rIns="127" bIns="127" rtlCol="0" anchor="ctr"/>
          <a:lstStyle/>
          <a:p>
            <a:pPr marL="0" indent="0">
              <a:buNone/>
            </a:pPr>
            <a:r>
              <a:rPr lang="en-US" sz="1800" b="1" dirty="0">
                <a:solidFill>
                  <a:srgbClr val="1E1E1E"/>
                </a:solidFill>
              </a:rPr>
              <a:t>Artur Długosz</a:t>
            </a:r>
            <a:endParaRPr lang="en-US" sz="1800" dirty="0"/>
          </a:p>
        </p:txBody>
      </p:sp>
      <p:sp>
        <p:nvSpPr>
          <p:cNvPr id="8" name="Text 5"/>
          <p:cNvSpPr/>
          <p:nvPr/>
        </p:nvSpPr>
        <p:spPr>
          <a:xfrm>
            <a:off x="896112" y="4718304"/>
            <a:ext cx="4754880" cy="237744"/>
          </a:xfrm>
          <a:prstGeom prst="rect">
            <a:avLst/>
          </a:prstGeom>
          <a:noFill/>
          <a:ln/>
        </p:spPr>
        <p:txBody>
          <a:bodyPr wrap="square" lIns="127" tIns="127" rIns="127" bIns="127" rtlCol="0" anchor="ctr"/>
          <a:lstStyle/>
          <a:p>
            <a:pPr marL="0" indent="0">
              <a:buNone/>
            </a:pPr>
            <a:r>
              <a:rPr lang="en-US" sz="1500" b="1" dirty="0">
                <a:solidFill>
                  <a:srgbClr val="0878BD"/>
                </a:solidFill>
              </a:rPr>
              <a:t>PlusDok.com</a:t>
            </a:r>
            <a:endParaRPr lang="en-US" sz="1500" dirty="0"/>
          </a:p>
        </p:txBody>
      </p:sp>
      <p:sp>
        <p:nvSpPr>
          <p:cNvPr id="9" name="Shape 6"/>
          <p:cNvSpPr/>
          <p:nvPr/>
        </p:nvSpPr>
        <p:spPr>
          <a:xfrm>
            <a:off x="7543800" y="2194560"/>
            <a:ext cx="3474720" cy="2331720"/>
          </a:xfrm>
          <a:prstGeom prst="roundRect">
            <a:avLst>
              <a:gd name="adj" fmla="val 7843"/>
            </a:avLst>
          </a:prstGeom>
          <a:solidFill>
            <a:srgbClr val="F3F8E6"/>
          </a:solidFill>
          <a:ln w="12700">
            <a:solidFill>
              <a:srgbClr val="A8C53A">
                <a:alpha val="35000"/>
              </a:srgbClr>
            </a:solidFill>
            <a:prstDash val="solid"/>
          </a:ln>
        </p:spPr>
        <p:txBody>
          <a:bodyPr/>
          <a:lstStyle/>
          <a:p>
            <a:endParaRPr lang="pl-PL"/>
          </a:p>
        </p:txBody>
      </p:sp>
      <p:sp>
        <p:nvSpPr>
          <p:cNvPr id="10" name="Text 7"/>
          <p:cNvSpPr/>
          <p:nvPr/>
        </p:nvSpPr>
        <p:spPr>
          <a:xfrm>
            <a:off x="7845552" y="2542032"/>
            <a:ext cx="2871216" cy="1600200"/>
          </a:xfrm>
          <a:prstGeom prst="rect">
            <a:avLst/>
          </a:prstGeom>
          <a:noFill/>
          <a:ln/>
        </p:spPr>
        <p:txBody>
          <a:bodyPr wrap="square" lIns="254" tIns="254" rIns="254" bIns="254" rtlCol="0" anchor="ctr">
            <a:normAutofit/>
          </a:bodyPr>
          <a:lstStyle/>
          <a:p>
            <a:pPr marL="0" indent="0" algn="ctr">
              <a:buNone/>
            </a:pPr>
            <a:r>
              <a:rPr lang="en-US" sz="2100" b="1" dirty="0">
                <a:solidFill>
                  <a:srgbClr val="1E1E1E"/>
                </a:solidFill>
              </a:rPr>
              <a:t>Najpierw:</a:t>
            </a:r>
            <a:endParaRPr lang="en-US" sz="2100" dirty="0"/>
          </a:p>
          <a:p>
            <a:pPr marL="0" indent="0" algn="ctr">
              <a:buNone/>
            </a:pPr>
            <a:r>
              <a:rPr lang="en-US" sz="2100" b="1" dirty="0">
                <a:solidFill>
                  <a:srgbClr val="1E1E1E"/>
                </a:solidFill>
              </a:rPr>
              <a:t>projekt • etap • ryzyko</a:t>
            </a:r>
            <a:endParaRPr lang="en-US" sz="2100" dirty="0"/>
          </a:p>
          <a:p>
            <a:pPr marL="0" indent="0" algn="ctr">
              <a:buNone/>
            </a:pPr>
            <a:endParaRPr lang="en-US" sz="2100" dirty="0"/>
          </a:p>
          <a:p>
            <a:pPr marL="0" indent="0" algn="ctr">
              <a:buNone/>
            </a:pPr>
            <a:r>
              <a:rPr lang="en-US" sz="2100" b="1" dirty="0">
                <a:solidFill>
                  <a:srgbClr val="1E1E1E"/>
                </a:solidFill>
              </a:rPr>
              <a:t>Potem:</a:t>
            </a:r>
            <a:endParaRPr lang="en-US" sz="2100" dirty="0"/>
          </a:p>
          <a:p>
            <a:pPr marL="0" indent="0" algn="ctr">
              <a:buNone/>
            </a:pPr>
            <a:r>
              <a:rPr lang="en-US" sz="2100" b="1" dirty="0">
                <a:solidFill>
                  <a:srgbClr val="1E1E1E"/>
                </a:solidFill>
              </a:rPr>
              <a:t>źródło kapitału</a:t>
            </a:r>
            <a:endParaRPr lang="en-US" sz="2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Trzy zdania do zapamiętania</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Jeżeli zostaną trzy myśli, wystarczy.</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1078992" y="1993392"/>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7" name="Text 4"/>
          <p:cNvSpPr/>
          <p:nvPr/>
        </p:nvSpPr>
        <p:spPr>
          <a:xfrm>
            <a:off x="1078992" y="2093976"/>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1</a:t>
            </a:r>
            <a:endParaRPr lang="en-US" sz="1700" dirty="0"/>
          </a:p>
        </p:txBody>
      </p:sp>
      <p:sp>
        <p:nvSpPr>
          <p:cNvPr id="8" name="Text 5"/>
          <p:cNvSpPr/>
          <p:nvPr/>
        </p:nvSpPr>
        <p:spPr>
          <a:xfrm>
            <a:off x="1847088" y="2112264"/>
            <a:ext cx="9006840" cy="237744"/>
          </a:xfrm>
          <a:prstGeom prst="rect">
            <a:avLst/>
          </a:prstGeom>
          <a:noFill/>
          <a:ln/>
        </p:spPr>
        <p:txBody>
          <a:bodyPr wrap="square" lIns="127" tIns="127" rIns="127" bIns="127" rtlCol="0" anchor="ctr"/>
          <a:lstStyle/>
          <a:p>
            <a:pPr marL="0" indent="0">
              <a:buNone/>
            </a:pPr>
            <a:r>
              <a:rPr lang="en-US" sz="2050" b="1" dirty="0">
                <a:solidFill>
                  <a:srgbClr val="1E1E1E"/>
                </a:solidFill>
              </a:rPr>
              <a:t>Kapitał dobieramy do projektu, nie odwrotnie.</a:t>
            </a:r>
            <a:endParaRPr lang="en-US" sz="2050" dirty="0"/>
          </a:p>
        </p:txBody>
      </p:sp>
      <p:sp>
        <p:nvSpPr>
          <p:cNvPr id="9" name="Shape 6"/>
          <p:cNvSpPr/>
          <p:nvPr/>
        </p:nvSpPr>
        <p:spPr>
          <a:xfrm>
            <a:off x="1078992" y="2990088"/>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0" name="Text 7"/>
          <p:cNvSpPr/>
          <p:nvPr/>
        </p:nvSpPr>
        <p:spPr>
          <a:xfrm>
            <a:off x="1078992" y="3090672"/>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2</a:t>
            </a:r>
            <a:endParaRPr lang="en-US" sz="1700" dirty="0"/>
          </a:p>
        </p:txBody>
      </p:sp>
      <p:sp>
        <p:nvSpPr>
          <p:cNvPr id="11" name="Text 8"/>
          <p:cNvSpPr/>
          <p:nvPr/>
        </p:nvSpPr>
        <p:spPr>
          <a:xfrm>
            <a:off x="1847088" y="3108960"/>
            <a:ext cx="9006840" cy="237744"/>
          </a:xfrm>
          <a:prstGeom prst="rect">
            <a:avLst/>
          </a:prstGeom>
          <a:noFill/>
          <a:ln/>
        </p:spPr>
        <p:txBody>
          <a:bodyPr wrap="square" lIns="127" tIns="127" rIns="127" bIns="127" rtlCol="0" anchor="ctr">
            <a:normAutofit/>
          </a:bodyPr>
          <a:lstStyle/>
          <a:p>
            <a:pPr marL="0" indent="0">
              <a:buNone/>
            </a:pPr>
            <a:r>
              <a:rPr lang="en-US" sz="2050" b="1" dirty="0">
                <a:solidFill>
                  <a:srgbClr val="1E1E1E"/>
                </a:solidFill>
              </a:rPr>
              <a:t>Pierwsza dobra decyzja czasem brzmi: jeszcze nie wydawajmy pieniędzy.</a:t>
            </a:r>
            <a:endParaRPr lang="en-US" sz="2050" dirty="0"/>
          </a:p>
        </p:txBody>
      </p:sp>
      <p:sp>
        <p:nvSpPr>
          <p:cNvPr id="12" name="Shape 9"/>
          <p:cNvSpPr/>
          <p:nvPr/>
        </p:nvSpPr>
        <p:spPr>
          <a:xfrm>
            <a:off x="1078992" y="3986784"/>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3" name="Text 10"/>
          <p:cNvSpPr/>
          <p:nvPr/>
        </p:nvSpPr>
        <p:spPr>
          <a:xfrm>
            <a:off x="1078992" y="4087368"/>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3</a:t>
            </a:r>
            <a:endParaRPr lang="en-US" sz="1700" dirty="0"/>
          </a:p>
        </p:txBody>
      </p:sp>
      <p:sp>
        <p:nvSpPr>
          <p:cNvPr id="14" name="Text 11"/>
          <p:cNvSpPr/>
          <p:nvPr/>
        </p:nvSpPr>
        <p:spPr>
          <a:xfrm>
            <a:off x="1847088" y="4105656"/>
            <a:ext cx="9006840" cy="237744"/>
          </a:xfrm>
          <a:prstGeom prst="rect">
            <a:avLst/>
          </a:prstGeom>
          <a:noFill/>
          <a:ln/>
        </p:spPr>
        <p:txBody>
          <a:bodyPr wrap="square" lIns="127" tIns="127" rIns="127" bIns="127" rtlCol="0" anchor="ctr"/>
          <a:lstStyle/>
          <a:p>
            <a:pPr marL="0" indent="0">
              <a:buNone/>
            </a:pPr>
            <a:r>
              <a:rPr lang="en-US" sz="2050" b="1" dirty="0">
                <a:solidFill>
                  <a:srgbClr val="0878BD"/>
                </a:solidFill>
              </a:rPr>
              <a:t>Najtańszy błąd to ten, którego nie zdążymy popełnić.</a:t>
            </a:r>
            <a:endParaRPr lang="en-US" sz="205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Pytania?</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Zapraszam do rozmowy o konkretnych projektach.</a:t>
            </a:r>
            <a:endParaRPr lang="en-US" sz="1320" dirty="0"/>
          </a:p>
        </p:txBody>
      </p:sp>
      <p:sp>
        <p:nvSpPr>
          <p:cNvPr id="5" name="Text 2"/>
          <p:cNvSpPr/>
          <p:nvPr/>
        </p:nvSpPr>
        <p:spPr>
          <a:xfrm>
            <a:off x="960120" y="1993392"/>
            <a:ext cx="10241280" cy="530352"/>
          </a:xfrm>
          <a:prstGeom prst="rect">
            <a:avLst/>
          </a:prstGeom>
          <a:noFill/>
          <a:ln/>
        </p:spPr>
        <p:txBody>
          <a:bodyPr wrap="square" lIns="127" tIns="127" rIns="127" bIns="127" rtlCol="0" anchor="ctr"/>
          <a:lstStyle/>
          <a:p>
            <a:pPr marL="0" indent="0" algn="ctr">
              <a:buNone/>
            </a:pPr>
            <a:r>
              <a:rPr lang="en-US" sz="3600" b="1" dirty="0">
                <a:solidFill>
                  <a:srgbClr val="0878BD"/>
                </a:solidFill>
              </a:rPr>
              <a:t>Dziękuję za uwagę</a:t>
            </a:r>
            <a:endParaRPr lang="en-US" sz="3600" dirty="0"/>
          </a:p>
        </p:txBody>
      </p:sp>
      <p:sp>
        <p:nvSpPr>
          <p:cNvPr id="6" name="Text 3"/>
          <p:cNvSpPr/>
          <p:nvPr/>
        </p:nvSpPr>
        <p:spPr>
          <a:xfrm>
            <a:off x="960120" y="2907792"/>
            <a:ext cx="10241280" cy="292608"/>
          </a:xfrm>
          <a:prstGeom prst="rect">
            <a:avLst/>
          </a:prstGeom>
          <a:noFill/>
          <a:ln/>
        </p:spPr>
        <p:txBody>
          <a:bodyPr wrap="square" lIns="127" tIns="127" rIns="127" bIns="127" rtlCol="0" anchor="ctr"/>
          <a:lstStyle/>
          <a:p>
            <a:pPr marL="0" indent="0" algn="ctr">
              <a:buNone/>
            </a:pPr>
            <a:r>
              <a:rPr lang="en-US" sz="1800" b="1" dirty="0">
                <a:solidFill>
                  <a:srgbClr val="1E1E1E"/>
                </a:solidFill>
              </a:rPr>
              <a:t>Artur Długosz</a:t>
            </a:r>
            <a:endParaRPr lang="en-US" sz="1800" dirty="0"/>
          </a:p>
        </p:txBody>
      </p:sp>
      <p:sp>
        <p:nvSpPr>
          <p:cNvPr id="7" name="Text 4"/>
          <p:cNvSpPr/>
          <p:nvPr/>
        </p:nvSpPr>
        <p:spPr>
          <a:xfrm>
            <a:off x="960120" y="3319272"/>
            <a:ext cx="10241280" cy="274320"/>
          </a:xfrm>
          <a:prstGeom prst="rect">
            <a:avLst/>
          </a:prstGeom>
          <a:noFill/>
          <a:ln/>
        </p:spPr>
        <p:txBody>
          <a:bodyPr wrap="square" lIns="127" tIns="127" rIns="127" bIns="127" rtlCol="0" anchor="ctr"/>
          <a:lstStyle/>
          <a:p>
            <a:pPr marL="0" indent="0" algn="ctr">
              <a:buNone/>
            </a:pPr>
            <a:r>
              <a:rPr lang="en-US" sz="1600" b="1" dirty="0">
                <a:solidFill>
                  <a:srgbClr val="0878BD"/>
                </a:solidFill>
              </a:rPr>
              <a:t>PlusDok.com  |  artur.dlugosz@plusdok.com</a:t>
            </a:r>
            <a:endParaRPr lang="en-US" sz="1600" dirty="0"/>
          </a:p>
        </p:txBody>
      </p:sp>
      <p:sp>
        <p:nvSpPr>
          <p:cNvPr id="8" name="Shape 5"/>
          <p:cNvSpPr/>
          <p:nvPr/>
        </p:nvSpPr>
        <p:spPr>
          <a:xfrm>
            <a:off x="2331720" y="4069080"/>
            <a:ext cx="7516368" cy="713232"/>
          </a:xfrm>
          <a:prstGeom prst="roundRect">
            <a:avLst>
              <a:gd name="adj" fmla="val 20513"/>
            </a:avLst>
          </a:prstGeom>
          <a:solidFill>
            <a:srgbClr val="F3F8E6"/>
          </a:solidFill>
          <a:ln w="12700">
            <a:solidFill>
              <a:srgbClr val="A8C53A">
                <a:alpha val="30000"/>
              </a:srgbClr>
            </a:solidFill>
            <a:prstDash val="solid"/>
          </a:ln>
        </p:spPr>
        <p:txBody>
          <a:bodyPr/>
          <a:lstStyle/>
          <a:p>
            <a:endParaRPr lang="pl-PL"/>
          </a:p>
        </p:txBody>
      </p:sp>
      <p:sp>
        <p:nvSpPr>
          <p:cNvPr id="9" name="Text 6"/>
          <p:cNvSpPr/>
          <p:nvPr/>
        </p:nvSpPr>
        <p:spPr>
          <a:xfrm>
            <a:off x="2578608" y="4288536"/>
            <a:ext cx="7022592" cy="228600"/>
          </a:xfrm>
          <a:prstGeom prst="rect">
            <a:avLst/>
          </a:prstGeom>
          <a:noFill/>
          <a:ln/>
        </p:spPr>
        <p:txBody>
          <a:bodyPr wrap="square" lIns="127" tIns="127" rIns="127" bIns="127" rtlCol="0" anchor="ctr"/>
          <a:lstStyle/>
          <a:p>
            <a:pPr marL="0" indent="0" algn="ctr">
              <a:buNone/>
            </a:pPr>
            <a:r>
              <a:rPr lang="en-US" sz="1900" b="1" dirty="0">
                <a:solidFill>
                  <a:srgbClr val="1E1E1E"/>
                </a:solidFill>
              </a:rPr>
              <a:t>Masz projekt? Zacznij od 6 filtrów.</a:t>
            </a:r>
            <a:endParaRPr lang="en-US" sz="1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Najdroższe pytanie bywa bardzo krótkie</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„Gdzie jest dotacja?” to dobry początek rozmowy, ale zbyt wąski początek decyzji.</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914400" y="1920240"/>
            <a:ext cx="10332720" cy="2103120"/>
          </a:xfrm>
          <a:prstGeom prst="roundRect">
            <a:avLst>
              <a:gd name="adj" fmla="val 7826"/>
            </a:avLst>
          </a:prstGeom>
          <a:solidFill>
            <a:srgbClr val="EAF5FB"/>
          </a:solidFill>
          <a:ln w="12700">
            <a:solidFill>
              <a:srgbClr val="0878BD">
                <a:alpha val="30000"/>
              </a:srgbClr>
            </a:solidFill>
            <a:prstDash val="solid"/>
          </a:ln>
        </p:spPr>
        <p:txBody>
          <a:bodyPr/>
          <a:lstStyle/>
          <a:p>
            <a:endParaRPr lang="pl-PL"/>
          </a:p>
        </p:txBody>
      </p:sp>
      <p:sp>
        <p:nvSpPr>
          <p:cNvPr id="7" name="Text 4"/>
          <p:cNvSpPr/>
          <p:nvPr/>
        </p:nvSpPr>
        <p:spPr>
          <a:xfrm>
            <a:off x="1225296" y="2212848"/>
            <a:ext cx="9710928" cy="1517904"/>
          </a:xfrm>
          <a:prstGeom prst="rect">
            <a:avLst/>
          </a:prstGeom>
          <a:noFill/>
          <a:ln/>
        </p:spPr>
        <p:txBody>
          <a:bodyPr wrap="square" lIns="381" tIns="381" rIns="381" bIns="381" rtlCol="0" anchor="ctr">
            <a:normAutofit/>
          </a:bodyPr>
          <a:lstStyle/>
          <a:p>
            <a:pPr marL="0" indent="0" algn="ctr">
              <a:buNone/>
            </a:pPr>
            <a:r>
              <a:rPr lang="en-US" sz="2700" b="1" dirty="0">
                <a:solidFill>
                  <a:srgbClr val="1E1E1E"/>
                </a:solidFill>
              </a:rPr>
              <a:t>„Jaki kapitał pasuje do mojego projektu, na tym etapie i przy tym poziomie ryzyka?”</a:t>
            </a:r>
            <a:endParaRPr lang="en-US" sz="2700" dirty="0"/>
          </a:p>
        </p:txBody>
      </p:sp>
      <p:sp>
        <p:nvSpPr>
          <p:cNvPr id="8" name="Text 5"/>
          <p:cNvSpPr/>
          <p:nvPr/>
        </p:nvSpPr>
        <p:spPr>
          <a:xfrm>
            <a:off x="1051560" y="4462272"/>
            <a:ext cx="10058400" cy="329184"/>
          </a:xfrm>
          <a:prstGeom prst="rect">
            <a:avLst/>
          </a:prstGeom>
          <a:noFill/>
          <a:ln/>
        </p:spPr>
        <p:txBody>
          <a:bodyPr wrap="square" lIns="127" tIns="127" rIns="127" bIns="127" rtlCol="0" anchor="ctr"/>
          <a:lstStyle/>
          <a:p>
            <a:pPr marL="0" indent="0" algn="ctr">
              <a:buNone/>
            </a:pPr>
            <a:r>
              <a:rPr lang="en-US" sz="1800" i="1" dirty="0">
                <a:solidFill>
                  <a:srgbClr val="666666"/>
                </a:solidFill>
              </a:rPr>
              <a:t>Nagłówek jest zaproszeniem. Regulamin sprawdza bilety.</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Najpierw ustal, po co potrzebujesz kapitału</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To samo źródło finansowania nie rozwiązuje każdego problemu.</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777240" y="1920240"/>
            <a:ext cx="2606040" cy="1234440"/>
          </a:xfrm>
          <a:prstGeom prst="roundRect">
            <a:avLst>
              <a:gd name="adj" fmla="val 10370"/>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777240" y="1920240"/>
            <a:ext cx="64008" cy="1234440"/>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960120" y="2057400"/>
            <a:ext cx="2313432" cy="228600"/>
          </a:xfrm>
          <a:prstGeom prst="rect">
            <a:avLst/>
          </a:prstGeom>
          <a:noFill/>
          <a:ln/>
        </p:spPr>
        <p:txBody>
          <a:bodyPr wrap="square" lIns="127" tIns="127" rIns="127" bIns="127" rtlCol="0" anchor="ctr">
            <a:normAutofit/>
          </a:bodyPr>
          <a:lstStyle/>
          <a:p>
            <a:pPr marL="0" indent="0">
              <a:buNone/>
            </a:pPr>
            <a:r>
              <a:rPr lang="en-US" sz="1600" b="1" dirty="0">
                <a:solidFill>
                  <a:srgbClr val="0878BD"/>
                </a:solidFill>
              </a:rPr>
              <a:t>Płynność</a:t>
            </a:r>
            <a:endParaRPr lang="en-US" sz="1600" dirty="0"/>
          </a:p>
        </p:txBody>
      </p:sp>
      <p:sp>
        <p:nvSpPr>
          <p:cNvPr id="9" name="Text 6"/>
          <p:cNvSpPr/>
          <p:nvPr/>
        </p:nvSpPr>
        <p:spPr>
          <a:xfrm>
            <a:off x="960120" y="2368296"/>
            <a:ext cx="2313432" cy="685800"/>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finansowanie bieżących rozliczeń</a:t>
            </a:r>
            <a:endParaRPr lang="en-US" sz="1400" dirty="0"/>
          </a:p>
        </p:txBody>
      </p:sp>
      <p:sp>
        <p:nvSpPr>
          <p:cNvPr id="10" name="Shape 7"/>
          <p:cNvSpPr/>
          <p:nvPr/>
        </p:nvSpPr>
        <p:spPr>
          <a:xfrm>
            <a:off x="3611880" y="1920240"/>
            <a:ext cx="2606040" cy="1234440"/>
          </a:xfrm>
          <a:prstGeom prst="roundRect">
            <a:avLst>
              <a:gd name="adj" fmla="val 10370"/>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3611880" y="1920240"/>
            <a:ext cx="64008" cy="1234440"/>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3794760" y="2057400"/>
            <a:ext cx="2313432" cy="228600"/>
          </a:xfrm>
          <a:prstGeom prst="rect">
            <a:avLst/>
          </a:prstGeom>
          <a:noFill/>
          <a:ln/>
        </p:spPr>
        <p:txBody>
          <a:bodyPr wrap="square" lIns="127" tIns="127" rIns="127" bIns="127" rtlCol="0" anchor="ctr">
            <a:normAutofit/>
          </a:bodyPr>
          <a:lstStyle/>
          <a:p>
            <a:pPr marL="0" indent="0">
              <a:buNone/>
            </a:pPr>
            <a:r>
              <a:rPr lang="en-US" sz="1600" b="1" dirty="0">
                <a:solidFill>
                  <a:srgbClr val="A8C53A"/>
                </a:solidFill>
              </a:rPr>
              <a:t>Inwestycja</a:t>
            </a:r>
            <a:endParaRPr lang="en-US" sz="1600" dirty="0"/>
          </a:p>
        </p:txBody>
      </p:sp>
      <p:sp>
        <p:nvSpPr>
          <p:cNvPr id="13" name="Text 10"/>
          <p:cNvSpPr/>
          <p:nvPr/>
        </p:nvSpPr>
        <p:spPr>
          <a:xfrm>
            <a:off x="3794760" y="2368296"/>
            <a:ext cx="2313432" cy="685800"/>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maszyna, lokal, instalacja, technologia</a:t>
            </a:r>
            <a:endParaRPr lang="en-US" sz="1400" dirty="0"/>
          </a:p>
        </p:txBody>
      </p:sp>
      <p:sp>
        <p:nvSpPr>
          <p:cNvPr id="14" name="Shape 11"/>
          <p:cNvSpPr/>
          <p:nvPr/>
        </p:nvSpPr>
        <p:spPr>
          <a:xfrm>
            <a:off x="6446520" y="1920240"/>
            <a:ext cx="2606040" cy="1234440"/>
          </a:xfrm>
          <a:prstGeom prst="roundRect">
            <a:avLst>
              <a:gd name="adj" fmla="val 10370"/>
            </a:avLst>
          </a:prstGeom>
          <a:solidFill>
            <a:srgbClr val="F5F0FC"/>
          </a:solidFill>
          <a:ln w="12700">
            <a:solidFill>
              <a:srgbClr val="7E57C2">
                <a:alpha val="45000"/>
              </a:srgbClr>
            </a:solidFill>
            <a:prstDash val="solid"/>
          </a:ln>
        </p:spPr>
        <p:txBody>
          <a:bodyPr/>
          <a:lstStyle/>
          <a:p>
            <a:endParaRPr lang="pl-PL"/>
          </a:p>
        </p:txBody>
      </p:sp>
      <p:sp>
        <p:nvSpPr>
          <p:cNvPr id="15" name="Shape 12"/>
          <p:cNvSpPr/>
          <p:nvPr/>
        </p:nvSpPr>
        <p:spPr>
          <a:xfrm>
            <a:off x="6446520" y="1920240"/>
            <a:ext cx="64008" cy="1234440"/>
          </a:xfrm>
          <a:prstGeom prst="rect">
            <a:avLst/>
          </a:prstGeom>
          <a:solidFill>
            <a:srgbClr val="7E57C2"/>
          </a:solidFill>
          <a:ln w="12700">
            <a:solidFill>
              <a:srgbClr val="7E57C2">
                <a:alpha val="0"/>
              </a:srgbClr>
            </a:solidFill>
            <a:prstDash val="solid"/>
          </a:ln>
        </p:spPr>
        <p:txBody>
          <a:bodyPr/>
          <a:lstStyle/>
          <a:p>
            <a:endParaRPr lang="pl-PL"/>
          </a:p>
        </p:txBody>
      </p:sp>
      <p:sp>
        <p:nvSpPr>
          <p:cNvPr id="16" name="Text 13"/>
          <p:cNvSpPr/>
          <p:nvPr/>
        </p:nvSpPr>
        <p:spPr>
          <a:xfrm>
            <a:off x="6629400" y="2057400"/>
            <a:ext cx="2313432" cy="228600"/>
          </a:xfrm>
          <a:prstGeom prst="rect">
            <a:avLst/>
          </a:prstGeom>
          <a:noFill/>
          <a:ln/>
        </p:spPr>
        <p:txBody>
          <a:bodyPr wrap="square" lIns="127" tIns="127" rIns="127" bIns="127" rtlCol="0" anchor="ctr">
            <a:normAutofit/>
          </a:bodyPr>
          <a:lstStyle/>
          <a:p>
            <a:pPr marL="0" indent="0">
              <a:buNone/>
            </a:pPr>
            <a:r>
              <a:rPr lang="en-US" sz="1600" b="1" dirty="0">
                <a:solidFill>
                  <a:srgbClr val="7E57C2"/>
                </a:solidFill>
              </a:rPr>
              <a:t>Innowacja</a:t>
            </a:r>
            <a:endParaRPr lang="en-US" sz="1600" dirty="0"/>
          </a:p>
        </p:txBody>
      </p:sp>
      <p:sp>
        <p:nvSpPr>
          <p:cNvPr id="17" name="Text 14"/>
          <p:cNvSpPr/>
          <p:nvPr/>
        </p:nvSpPr>
        <p:spPr>
          <a:xfrm>
            <a:off x="6629400" y="2368296"/>
            <a:ext cx="2313432" cy="685800"/>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B+R, prototyp, nowa usługa, wdrożenie</a:t>
            </a:r>
            <a:endParaRPr lang="en-US" sz="1400" dirty="0"/>
          </a:p>
        </p:txBody>
      </p:sp>
      <p:sp>
        <p:nvSpPr>
          <p:cNvPr id="18" name="Shape 15"/>
          <p:cNvSpPr/>
          <p:nvPr/>
        </p:nvSpPr>
        <p:spPr>
          <a:xfrm>
            <a:off x="9281160" y="1920240"/>
            <a:ext cx="2148840" cy="1234440"/>
          </a:xfrm>
          <a:prstGeom prst="roundRect">
            <a:avLst>
              <a:gd name="adj" fmla="val 10370"/>
            </a:avLst>
          </a:prstGeom>
          <a:solidFill>
            <a:srgbClr val="FFF8E8"/>
          </a:solidFill>
          <a:ln w="12700">
            <a:solidFill>
              <a:srgbClr val="F39C12">
                <a:alpha val="45000"/>
              </a:srgbClr>
            </a:solidFill>
            <a:prstDash val="solid"/>
          </a:ln>
        </p:spPr>
        <p:txBody>
          <a:bodyPr/>
          <a:lstStyle/>
          <a:p>
            <a:endParaRPr lang="pl-PL"/>
          </a:p>
        </p:txBody>
      </p:sp>
      <p:sp>
        <p:nvSpPr>
          <p:cNvPr id="19" name="Shape 16"/>
          <p:cNvSpPr/>
          <p:nvPr/>
        </p:nvSpPr>
        <p:spPr>
          <a:xfrm>
            <a:off x="9281160" y="1920240"/>
            <a:ext cx="64008" cy="1234440"/>
          </a:xfrm>
          <a:prstGeom prst="rect">
            <a:avLst/>
          </a:prstGeom>
          <a:solidFill>
            <a:srgbClr val="F39C12"/>
          </a:solidFill>
          <a:ln w="12700">
            <a:solidFill>
              <a:srgbClr val="F39C12">
                <a:alpha val="0"/>
              </a:srgbClr>
            </a:solidFill>
            <a:prstDash val="solid"/>
          </a:ln>
        </p:spPr>
        <p:txBody>
          <a:bodyPr/>
          <a:lstStyle/>
          <a:p>
            <a:endParaRPr lang="pl-PL"/>
          </a:p>
        </p:txBody>
      </p:sp>
      <p:sp>
        <p:nvSpPr>
          <p:cNvPr id="20" name="Text 17"/>
          <p:cNvSpPr/>
          <p:nvPr/>
        </p:nvSpPr>
        <p:spPr>
          <a:xfrm>
            <a:off x="9464040" y="2057400"/>
            <a:ext cx="1856232" cy="228600"/>
          </a:xfrm>
          <a:prstGeom prst="rect">
            <a:avLst/>
          </a:prstGeom>
          <a:noFill/>
          <a:ln/>
        </p:spPr>
        <p:txBody>
          <a:bodyPr wrap="square" lIns="127" tIns="127" rIns="127" bIns="127" rtlCol="0" anchor="ctr">
            <a:normAutofit/>
          </a:bodyPr>
          <a:lstStyle/>
          <a:p>
            <a:pPr marL="0" indent="0">
              <a:buNone/>
            </a:pPr>
            <a:r>
              <a:rPr lang="en-US" sz="1600" b="1" dirty="0">
                <a:solidFill>
                  <a:srgbClr val="F39C12"/>
                </a:solidFill>
              </a:rPr>
              <a:t>Skalowanie</a:t>
            </a:r>
            <a:endParaRPr lang="en-US" sz="1600" dirty="0"/>
          </a:p>
        </p:txBody>
      </p:sp>
      <p:sp>
        <p:nvSpPr>
          <p:cNvPr id="21" name="Text 18"/>
          <p:cNvSpPr/>
          <p:nvPr/>
        </p:nvSpPr>
        <p:spPr>
          <a:xfrm>
            <a:off x="9464040" y="2368296"/>
            <a:ext cx="1856232" cy="68580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sprzedaż, zespół, rynek, realizacja kontraktu</a:t>
            </a:r>
            <a:endParaRPr lang="en-US" sz="1350" dirty="0"/>
          </a:p>
        </p:txBody>
      </p:sp>
      <p:sp>
        <p:nvSpPr>
          <p:cNvPr id="22" name="Text 19"/>
          <p:cNvSpPr/>
          <p:nvPr/>
        </p:nvSpPr>
        <p:spPr>
          <a:xfrm>
            <a:off x="1005840" y="4251960"/>
            <a:ext cx="10058400" cy="457200"/>
          </a:xfrm>
          <a:prstGeom prst="rect">
            <a:avLst/>
          </a:prstGeom>
          <a:noFill/>
          <a:ln/>
        </p:spPr>
        <p:txBody>
          <a:bodyPr wrap="square" lIns="254" tIns="254" rIns="254" bIns="254" rtlCol="0" anchor="ctr">
            <a:normAutofit/>
          </a:bodyPr>
          <a:lstStyle/>
          <a:p>
            <a:pPr marL="0" indent="0" algn="ctr">
              <a:buNone/>
            </a:pPr>
            <a:r>
              <a:rPr lang="en-US" sz="2400" b="1" dirty="0">
                <a:solidFill>
                  <a:srgbClr val="0878BD"/>
                </a:solidFill>
              </a:rPr>
              <a:t>Dobry instrument finansowy zaczyna się od trafnej diagnozy potrzeby.</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Kapitał ma więcej niż trzy adresy</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Dotacja, pożyczka preferencyjna i kredyt to ważne narzędzia — ale nie jedyne.</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731520" y="1828800"/>
            <a:ext cx="3337560" cy="868680"/>
          </a:xfrm>
          <a:prstGeom prst="roundRect">
            <a:avLst>
              <a:gd name="adj" fmla="val 14737"/>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731520" y="1828800"/>
            <a:ext cx="64008" cy="868680"/>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914400"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Dotacja</a:t>
            </a:r>
            <a:endParaRPr lang="en-US" sz="1550" dirty="0"/>
          </a:p>
        </p:txBody>
      </p:sp>
      <p:sp>
        <p:nvSpPr>
          <p:cNvPr id="9" name="Text 6"/>
          <p:cNvSpPr/>
          <p:nvPr/>
        </p:nvSpPr>
        <p:spPr>
          <a:xfrm>
            <a:off x="914400" y="227685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bezzwrotna, ale warunkowa</a:t>
            </a:r>
            <a:endParaRPr lang="en-US" sz="1350" dirty="0"/>
          </a:p>
        </p:txBody>
      </p:sp>
      <p:sp>
        <p:nvSpPr>
          <p:cNvPr id="10" name="Shape 7"/>
          <p:cNvSpPr/>
          <p:nvPr/>
        </p:nvSpPr>
        <p:spPr>
          <a:xfrm>
            <a:off x="4407408" y="1828800"/>
            <a:ext cx="3337560" cy="868680"/>
          </a:xfrm>
          <a:prstGeom prst="roundRect">
            <a:avLst>
              <a:gd name="adj" fmla="val 14737"/>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4407408" y="1828800"/>
            <a:ext cx="64008" cy="868680"/>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4590288"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Pożyczka preferencyjna</a:t>
            </a:r>
            <a:endParaRPr lang="en-US" sz="1550" dirty="0"/>
          </a:p>
        </p:txBody>
      </p:sp>
      <p:sp>
        <p:nvSpPr>
          <p:cNvPr id="13" name="Text 10"/>
          <p:cNvSpPr/>
          <p:nvPr/>
        </p:nvSpPr>
        <p:spPr>
          <a:xfrm>
            <a:off x="4590288" y="227685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tańszy kapitał na określony cel</a:t>
            </a:r>
            <a:endParaRPr lang="en-US" sz="1350" dirty="0"/>
          </a:p>
        </p:txBody>
      </p:sp>
      <p:sp>
        <p:nvSpPr>
          <p:cNvPr id="14" name="Shape 11"/>
          <p:cNvSpPr/>
          <p:nvPr/>
        </p:nvSpPr>
        <p:spPr>
          <a:xfrm>
            <a:off x="8083296" y="1828800"/>
            <a:ext cx="3337560" cy="868680"/>
          </a:xfrm>
          <a:prstGeom prst="roundRect">
            <a:avLst>
              <a:gd name="adj" fmla="val 14737"/>
            </a:avLst>
          </a:prstGeom>
          <a:solidFill>
            <a:srgbClr val="FFF8E8"/>
          </a:solidFill>
          <a:ln w="12700">
            <a:solidFill>
              <a:srgbClr val="F39C12">
                <a:alpha val="45000"/>
              </a:srgbClr>
            </a:solidFill>
            <a:prstDash val="solid"/>
          </a:ln>
        </p:spPr>
        <p:txBody>
          <a:bodyPr/>
          <a:lstStyle/>
          <a:p>
            <a:endParaRPr lang="pl-PL"/>
          </a:p>
        </p:txBody>
      </p:sp>
      <p:sp>
        <p:nvSpPr>
          <p:cNvPr id="15" name="Shape 12"/>
          <p:cNvSpPr/>
          <p:nvPr/>
        </p:nvSpPr>
        <p:spPr>
          <a:xfrm>
            <a:off x="8083296" y="1828800"/>
            <a:ext cx="64008" cy="868680"/>
          </a:xfrm>
          <a:prstGeom prst="rect">
            <a:avLst/>
          </a:prstGeom>
          <a:solidFill>
            <a:srgbClr val="F39C12"/>
          </a:solidFill>
          <a:ln w="12700">
            <a:solidFill>
              <a:srgbClr val="F39C12">
                <a:alpha val="0"/>
              </a:srgbClr>
            </a:solidFill>
            <a:prstDash val="solid"/>
          </a:ln>
        </p:spPr>
        <p:txBody>
          <a:bodyPr/>
          <a:lstStyle/>
          <a:p>
            <a:endParaRPr lang="pl-PL"/>
          </a:p>
        </p:txBody>
      </p:sp>
      <p:sp>
        <p:nvSpPr>
          <p:cNvPr id="16" name="Text 13"/>
          <p:cNvSpPr/>
          <p:nvPr/>
        </p:nvSpPr>
        <p:spPr>
          <a:xfrm>
            <a:off x="8266176"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Kredyt</a:t>
            </a:r>
            <a:endParaRPr lang="en-US" sz="1550" dirty="0"/>
          </a:p>
        </p:txBody>
      </p:sp>
      <p:sp>
        <p:nvSpPr>
          <p:cNvPr id="17" name="Text 14"/>
          <p:cNvSpPr/>
          <p:nvPr/>
        </p:nvSpPr>
        <p:spPr>
          <a:xfrm>
            <a:off x="8266176" y="227685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elastyczność i ocena zdolności</a:t>
            </a:r>
            <a:endParaRPr lang="en-US" sz="1350" dirty="0"/>
          </a:p>
        </p:txBody>
      </p:sp>
      <p:sp>
        <p:nvSpPr>
          <p:cNvPr id="18" name="Shape 15"/>
          <p:cNvSpPr/>
          <p:nvPr/>
        </p:nvSpPr>
        <p:spPr>
          <a:xfrm>
            <a:off x="731520" y="3017520"/>
            <a:ext cx="3337560" cy="868680"/>
          </a:xfrm>
          <a:prstGeom prst="roundRect">
            <a:avLst>
              <a:gd name="adj" fmla="val 14737"/>
            </a:avLst>
          </a:prstGeom>
          <a:solidFill>
            <a:srgbClr val="F5F0FC"/>
          </a:solidFill>
          <a:ln w="12700">
            <a:solidFill>
              <a:srgbClr val="7E57C2">
                <a:alpha val="45000"/>
              </a:srgbClr>
            </a:solidFill>
            <a:prstDash val="solid"/>
          </a:ln>
        </p:spPr>
        <p:txBody>
          <a:bodyPr/>
          <a:lstStyle/>
          <a:p>
            <a:endParaRPr lang="pl-PL"/>
          </a:p>
        </p:txBody>
      </p:sp>
      <p:sp>
        <p:nvSpPr>
          <p:cNvPr id="19" name="Shape 16"/>
          <p:cNvSpPr/>
          <p:nvPr/>
        </p:nvSpPr>
        <p:spPr>
          <a:xfrm>
            <a:off x="731520" y="3017520"/>
            <a:ext cx="64008" cy="868680"/>
          </a:xfrm>
          <a:prstGeom prst="rect">
            <a:avLst/>
          </a:prstGeom>
          <a:solidFill>
            <a:srgbClr val="7E57C2"/>
          </a:solidFill>
          <a:ln w="12700">
            <a:solidFill>
              <a:srgbClr val="7E57C2">
                <a:alpha val="0"/>
              </a:srgbClr>
            </a:solidFill>
            <a:prstDash val="solid"/>
          </a:ln>
        </p:spPr>
        <p:txBody>
          <a:bodyPr/>
          <a:lstStyle/>
          <a:p>
            <a:endParaRPr lang="pl-PL"/>
          </a:p>
        </p:txBody>
      </p:sp>
      <p:sp>
        <p:nvSpPr>
          <p:cNvPr id="20" name="Text 17"/>
          <p:cNvSpPr/>
          <p:nvPr/>
        </p:nvSpPr>
        <p:spPr>
          <a:xfrm>
            <a:off x="914400"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7E57C2"/>
                </a:solidFill>
              </a:rPr>
              <a:t>Leasing</a:t>
            </a:r>
            <a:endParaRPr lang="en-US" sz="1550" dirty="0"/>
          </a:p>
        </p:txBody>
      </p:sp>
      <p:sp>
        <p:nvSpPr>
          <p:cNvPr id="21" name="Text 18"/>
          <p:cNvSpPr/>
          <p:nvPr/>
        </p:nvSpPr>
        <p:spPr>
          <a:xfrm>
            <a:off x="914400" y="346557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finansowanie aktywów</a:t>
            </a:r>
            <a:endParaRPr lang="en-US" sz="1350" dirty="0"/>
          </a:p>
        </p:txBody>
      </p:sp>
      <p:sp>
        <p:nvSpPr>
          <p:cNvPr id="22" name="Shape 19"/>
          <p:cNvSpPr/>
          <p:nvPr/>
        </p:nvSpPr>
        <p:spPr>
          <a:xfrm>
            <a:off x="4407408" y="3017520"/>
            <a:ext cx="3337560" cy="868680"/>
          </a:xfrm>
          <a:prstGeom prst="roundRect">
            <a:avLst>
              <a:gd name="adj" fmla="val 14737"/>
            </a:avLst>
          </a:prstGeom>
          <a:solidFill>
            <a:srgbClr val="EAF5FB"/>
          </a:solidFill>
          <a:ln w="12700">
            <a:solidFill>
              <a:srgbClr val="0878BD">
                <a:alpha val="45000"/>
              </a:srgbClr>
            </a:solidFill>
            <a:prstDash val="solid"/>
          </a:ln>
        </p:spPr>
        <p:txBody>
          <a:bodyPr/>
          <a:lstStyle/>
          <a:p>
            <a:endParaRPr lang="pl-PL"/>
          </a:p>
        </p:txBody>
      </p:sp>
      <p:sp>
        <p:nvSpPr>
          <p:cNvPr id="23" name="Shape 20"/>
          <p:cNvSpPr/>
          <p:nvPr/>
        </p:nvSpPr>
        <p:spPr>
          <a:xfrm>
            <a:off x="4407408" y="3017520"/>
            <a:ext cx="64008" cy="868680"/>
          </a:xfrm>
          <a:prstGeom prst="rect">
            <a:avLst/>
          </a:prstGeom>
          <a:solidFill>
            <a:srgbClr val="0878BD"/>
          </a:solidFill>
          <a:ln w="12700">
            <a:solidFill>
              <a:srgbClr val="0878BD">
                <a:alpha val="0"/>
              </a:srgbClr>
            </a:solidFill>
            <a:prstDash val="solid"/>
          </a:ln>
        </p:spPr>
        <p:txBody>
          <a:bodyPr/>
          <a:lstStyle/>
          <a:p>
            <a:endParaRPr lang="pl-PL"/>
          </a:p>
        </p:txBody>
      </p:sp>
      <p:sp>
        <p:nvSpPr>
          <p:cNvPr id="24" name="Text 21"/>
          <p:cNvSpPr/>
          <p:nvPr/>
        </p:nvSpPr>
        <p:spPr>
          <a:xfrm>
            <a:off x="4590288"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Faktoring</a:t>
            </a:r>
            <a:endParaRPr lang="en-US" sz="1550" dirty="0"/>
          </a:p>
        </p:txBody>
      </p:sp>
      <p:sp>
        <p:nvSpPr>
          <p:cNvPr id="25" name="Text 22"/>
          <p:cNvSpPr/>
          <p:nvPr/>
        </p:nvSpPr>
        <p:spPr>
          <a:xfrm>
            <a:off x="4590288" y="346557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szybszy obrót należnościami</a:t>
            </a:r>
            <a:endParaRPr lang="en-US" sz="1350" dirty="0"/>
          </a:p>
        </p:txBody>
      </p:sp>
      <p:sp>
        <p:nvSpPr>
          <p:cNvPr id="26" name="Shape 23"/>
          <p:cNvSpPr/>
          <p:nvPr/>
        </p:nvSpPr>
        <p:spPr>
          <a:xfrm>
            <a:off x="8083296" y="3017520"/>
            <a:ext cx="3337560" cy="868680"/>
          </a:xfrm>
          <a:prstGeom prst="roundRect">
            <a:avLst>
              <a:gd name="adj" fmla="val 14737"/>
            </a:avLst>
          </a:prstGeom>
          <a:solidFill>
            <a:srgbClr val="F3F8E6"/>
          </a:solidFill>
          <a:ln w="12700">
            <a:solidFill>
              <a:srgbClr val="A8C53A">
                <a:alpha val="45000"/>
              </a:srgbClr>
            </a:solidFill>
            <a:prstDash val="solid"/>
          </a:ln>
        </p:spPr>
        <p:txBody>
          <a:bodyPr/>
          <a:lstStyle/>
          <a:p>
            <a:endParaRPr lang="pl-PL"/>
          </a:p>
        </p:txBody>
      </p:sp>
      <p:sp>
        <p:nvSpPr>
          <p:cNvPr id="27" name="Shape 24"/>
          <p:cNvSpPr/>
          <p:nvPr/>
        </p:nvSpPr>
        <p:spPr>
          <a:xfrm>
            <a:off x="8083296" y="3017520"/>
            <a:ext cx="64008" cy="868680"/>
          </a:xfrm>
          <a:prstGeom prst="rect">
            <a:avLst/>
          </a:prstGeom>
          <a:solidFill>
            <a:srgbClr val="A8C53A"/>
          </a:solidFill>
          <a:ln w="12700">
            <a:solidFill>
              <a:srgbClr val="A8C53A">
                <a:alpha val="0"/>
              </a:srgbClr>
            </a:solidFill>
            <a:prstDash val="solid"/>
          </a:ln>
        </p:spPr>
        <p:txBody>
          <a:bodyPr/>
          <a:lstStyle/>
          <a:p>
            <a:endParaRPr lang="pl-PL"/>
          </a:p>
        </p:txBody>
      </p:sp>
      <p:sp>
        <p:nvSpPr>
          <p:cNvPr id="28" name="Text 25"/>
          <p:cNvSpPr/>
          <p:nvPr/>
        </p:nvSpPr>
        <p:spPr>
          <a:xfrm>
            <a:off x="8266176"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Inwestor / partner</a:t>
            </a:r>
            <a:endParaRPr lang="en-US" sz="1550" dirty="0"/>
          </a:p>
        </p:txBody>
      </p:sp>
      <p:sp>
        <p:nvSpPr>
          <p:cNvPr id="29" name="Text 26"/>
          <p:cNvSpPr/>
          <p:nvPr/>
        </p:nvSpPr>
        <p:spPr>
          <a:xfrm>
            <a:off x="8266176" y="3465576"/>
            <a:ext cx="3044952" cy="320040"/>
          </a:xfrm>
          <a:prstGeom prst="rect">
            <a:avLst/>
          </a:prstGeom>
          <a:noFill/>
          <a:ln/>
        </p:spPr>
        <p:txBody>
          <a:bodyPr wrap="square" lIns="254" tIns="254" rIns="254" bIns="254" rtlCol="0" anchor="t">
            <a:normAutofit/>
          </a:bodyPr>
          <a:lstStyle/>
          <a:p>
            <a:pPr marL="0" indent="0">
              <a:buNone/>
            </a:pPr>
            <a:r>
              <a:rPr lang="en-US" sz="1350" dirty="0">
                <a:solidFill>
                  <a:srgbClr val="1E1E1E"/>
                </a:solidFill>
              </a:rPr>
              <a:t>kapitał, kompetencje, rynek</a:t>
            </a:r>
            <a:endParaRPr lang="en-US" sz="1350" dirty="0"/>
          </a:p>
        </p:txBody>
      </p:sp>
      <p:sp>
        <p:nvSpPr>
          <p:cNvPr id="30" name="Text 27"/>
          <p:cNvSpPr/>
          <p:nvPr/>
        </p:nvSpPr>
        <p:spPr>
          <a:xfrm>
            <a:off x="914400" y="4626864"/>
            <a:ext cx="10287000" cy="365760"/>
          </a:xfrm>
          <a:prstGeom prst="rect">
            <a:avLst/>
          </a:prstGeom>
          <a:noFill/>
          <a:ln/>
        </p:spPr>
        <p:txBody>
          <a:bodyPr wrap="square" lIns="254" tIns="254" rIns="254" bIns="254" rtlCol="0" anchor="ctr">
            <a:normAutofit/>
          </a:bodyPr>
          <a:lstStyle/>
          <a:p>
            <a:pPr marL="0" indent="0" algn="ctr">
              <a:buNone/>
            </a:pPr>
            <a:r>
              <a:rPr lang="en-US" sz="2000" b="1" dirty="0">
                <a:solidFill>
                  <a:srgbClr val="1E1E1E"/>
                </a:solidFill>
              </a:rPr>
              <a:t>Nie pytaj tylko: „co jest dostępne?”. Pytaj: „co jest właściwe dla mojego celu?”.</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Czasem kapitał jest już w firmie</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Zanim uruchomisz kosztowny proces, sprawdź przepływy pieniężne i model działania.</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731520" y="1828800"/>
            <a:ext cx="3337560" cy="868680"/>
          </a:xfrm>
          <a:prstGeom prst="roundRect">
            <a:avLst>
              <a:gd name="adj" fmla="val 14737"/>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731520" y="1828800"/>
            <a:ext cx="64008" cy="868680"/>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914400"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Należności</a:t>
            </a:r>
            <a:endParaRPr lang="en-US" sz="1550" dirty="0"/>
          </a:p>
        </p:txBody>
      </p:sp>
      <p:sp>
        <p:nvSpPr>
          <p:cNvPr id="9" name="Text 6"/>
          <p:cNvSpPr/>
          <p:nvPr/>
        </p:nvSpPr>
        <p:spPr>
          <a:xfrm>
            <a:off x="914400" y="227685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szybsze spływy • zaliczki • faktoring</a:t>
            </a:r>
            <a:endParaRPr lang="en-US" sz="1320" dirty="0"/>
          </a:p>
        </p:txBody>
      </p:sp>
      <p:sp>
        <p:nvSpPr>
          <p:cNvPr id="10" name="Shape 7"/>
          <p:cNvSpPr/>
          <p:nvPr/>
        </p:nvSpPr>
        <p:spPr>
          <a:xfrm>
            <a:off x="4407408" y="1828800"/>
            <a:ext cx="3337560" cy="868680"/>
          </a:xfrm>
          <a:prstGeom prst="roundRect">
            <a:avLst>
              <a:gd name="adj" fmla="val 14737"/>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4407408" y="1828800"/>
            <a:ext cx="64008" cy="868680"/>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4590288"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Zobowiązania</a:t>
            </a:r>
            <a:endParaRPr lang="en-US" sz="1550" dirty="0"/>
          </a:p>
        </p:txBody>
      </p:sp>
      <p:sp>
        <p:nvSpPr>
          <p:cNvPr id="13" name="Text 10"/>
          <p:cNvSpPr/>
          <p:nvPr/>
        </p:nvSpPr>
        <p:spPr>
          <a:xfrm>
            <a:off x="4590288" y="227685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negocjacje • kredyt kupiecki • harmonogram</a:t>
            </a:r>
            <a:endParaRPr lang="en-US" sz="1320" dirty="0"/>
          </a:p>
        </p:txBody>
      </p:sp>
      <p:sp>
        <p:nvSpPr>
          <p:cNvPr id="14" name="Shape 11"/>
          <p:cNvSpPr/>
          <p:nvPr/>
        </p:nvSpPr>
        <p:spPr>
          <a:xfrm>
            <a:off x="8083296" y="1828800"/>
            <a:ext cx="3337560" cy="868680"/>
          </a:xfrm>
          <a:prstGeom prst="roundRect">
            <a:avLst>
              <a:gd name="adj" fmla="val 14737"/>
            </a:avLst>
          </a:prstGeom>
          <a:solidFill>
            <a:srgbClr val="FFF8E8"/>
          </a:solidFill>
          <a:ln w="12700">
            <a:solidFill>
              <a:srgbClr val="F39C12">
                <a:alpha val="45000"/>
              </a:srgbClr>
            </a:solidFill>
            <a:prstDash val="solid"/>
          </a:ln>
        </p:spPr>
        <p:txBody>
          <a:bodyPr/>
          <a:lstStyle/>
          <a:p>
            <a:endParaRPr lang="pl-PL"/>
          </a:p>
        </p:txBody>
      </p:sp>
      <p:sp>
        <p:nvSpPr>
          <p:cNvPr id="15" name="Shape 12"/>
          <p:cNvSpPr/>
          <p:nvPr/>
        </p:nvSpPr>
        <p:spPr>
          <a:xfrm>
            <a:off x="8083296" y="1828800"/>
            <a:ext cx="64008" cy="868680"/>
          </a:xfrm>
          <a:prstGeom prst="rect">
            <a:avLst/>
          </a:prstGeom>
          <a:solidFill>
            <a:srgbClr val="F39C12"/>
          </a:solidFill>
          <a:ln w="12700">
            <a:solidFill>
              <a:srgbClr val="F39C12">
                <a:alpha val="0"/>
              </a:srgbClr>
            </a:solidFill>
            <a:prstDash val="solid"/>
          </a:ln>
        </p:spPr>
        <p:txBody>
          <a:bodyPr/>
          <a:lstStyle/>
          <a:p>
            <a:endParaRPr lang="pl-PL"/>
          </a:p>
        </p:txBody>
      </p:sp>
      <p:sp>
        <p:nvSpPr>
          <p:cNvPr id="16" name="Text 13"/>
          <p:cNvSpPr/>
          <p:nvPr/>
        </p:nvSpPr>
        <p:spPr>
          <a:xfrm>
            <a:off x="8266176" y="196596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Zapasy</a:t>
            </a:r>
            <a:endParaRPr lang="en-US" sz="1550" dirty="0"/>
          </a:p>
        </p:txBody>
      </p:sp>
      <p:sp>
        <p:nvSpPr>
          <p:cNvPr id="17" name="Text 14"/>
          <p:cNvSpPr/>
          <p:nvPr/>
        </p:nvSpPr>
        <p:spPr>
          <a:xfrm>
            <a:off x="8266176" y="227685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mniej kapitału zamrożonego w magazynie</a:t>
            </a:r>
            <a:endParaRPr lang="en-US" sz="1320" dirty="0"/>
          </a:p>
        </p:txBody>
      </p:sp>
      <p:sp>
        <p:nvSpPr>
          <p:cNvPr id="18" name="Shape 15"/>
          <p:cNvSpPr/>
          <p:nvPr/>
        </p:nvSpPr>
        <p:spPr>
          <a:xfrm>
            <a:off x="731520" y="3017520"/>
            <a:ext cx="3337560" cy="868680"/>
          </a:xfrm>
          <a:prstGeom prst="roundRect">
            <a:avLst>
              <a:gd name="adj" fmla="val 14737"/>
            </a:avLst>
          </a:prstGeom>
          <a:solidFill>
            <a:srgbClr val="F5F0FC"/>
          </a:solidFill>
          <a:ln w="12700">
            <a:solidFill>
              <a:srgbClr val="7E57C2">
                <a:alpha val="45000"/>
              </a:srgbClr>
            </a:solidFill>
            <a:prstDash val="solid"/>
          </a:ln>
        </p:spPr>
        <p:txBody>
          <a:bodyPr/>
          <a:lstStyle/>
          <a:p>
            <a:endParaRPr lang="pl-PL"/>
          </a:p>
        </p:txBody>
      </p:sp>
      <p:sp>
        <p:nvSpPr>
          <p:cNvPr id="19" name="Shape 16"/>
          <p:cNvSpPr/>
          <p:nvPr/>
        </p:nvSpPr>
        <p:spPr>
          <a:xfrm>
            <a:off x="731520" y="3017520"/>
            <a:ext cx="64008" cy="868680"/>
          </a:xfrm>
          <a:prstGeom prst="rect">
            <a:avLst/>
          </a:prstGeom>
          <a:solidFill>
            <a:srgbClr val="7E57C2"/>
          </a:solidFill>
          <a:ln w="12700">
            <a:solidFill>
              <a:srgbClr val="7E57C2">
                <a:alpha val="0"/>
              </a:srgbClr>
            </a:solidFill>
            <a:prstDash val="solid"/>
          </a:ln>
        </p:spPr>
        <p:txBody>
          <a:bodyPr/>
          <a:lstStyle/>
          <a:p>
            <a:endParaRPr lang="pl-PL"/>
          </a:p>
        </p:txBody>
      </p:sp>
      <p:sp>
        <p:nvSpPr>
          <p:cNvPr id="20" name="Text 17"/>
          <p:cNvSpPr/>
          <p:nvPr/>
        </p:nvSpPr>
        <p:spPr>
          <a:xfrm>
            <a:off x="914400"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7E57C2"/>
                </a:solidFill>
              </a:rPr>
              <a:t>Klienci</a:t>
            </a:r>
            <a:endParaRPr lang="en-US" sz="1550" dirty="0"/>
          </a:p>
        </p:txBody>
      </p:sp>
      <p:sp>
        <p:nvSpPr>
          <p:cNvPr id="21" name="Text 18"/>
          <p:cNvSpPr/>
          <p:nvPr/>
        </p:nvSpPr>
        <p:spPr>
          <a:xfrm>
            <a:off x="914400" y="346557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zaliczki • abonament • przedsprzedaż</a:t>
            </a:r>
            <a:endParaRPr lang="en-US" sz="1320" dirty="0"/>
          </a:p>
        </p:txBody>
      </p:sp>
      <p:sp>
        <p:nvSpPr>
          <p:cNvPr id="22" name="Shape 19"/>
          <p:cNvSpPr/>
          <p:nvPr/>
        </p:nvSpPr>
        <p:spPr>
          <a:xfrm>
            <a:off x="4407408" y="3017520"/>
            <a:ext cx="3337560" cy="868680"/>
          </a:xfrm>
          <a:prstGeom prst="roundRect">
            <a:avLst>
              <a:gd name="adj" fmla="val 14737"/>
            </a:avLst>
          </a:prstGeom>
          <a:solidFill>
            <a:srgbClr val="EAF5FB"/>
          </a:solidFill>
          <a:ln w="12700">
            <a:solidFill>
              <a:srgbClr val="0878BD">
                <a:alpha val="45000"/>
              </a:srgbClr>
            </a:solidFill>
            <a:prstDash val="solid"/>
          </a:ln>
        </p:spPr>
        <p:txBody>
          <a:bodyPr/>
          <a:lstStyle/>
          <a:p>
            <a:endParaRPr lang="pl-PL"/>
          </a:p>
        </p:txBody>
      </p:sp>
      <p:sp>
        <p:nvSpPr>
          <p:cNvPr id="23" name="Shape 20"/>
          <p:cNvSpPr/>
          <p:nvPr/>
        </p:nvSpPr>
        <p:spPr>
          <a:xfrm>
            <a:off x="4407408" y="3017520"/>
            <a:ext cx="64008" cy="868680"/>
          </a:xfrm>
          <a:prstGeom prst="rect">
            <a:avLst/>
          </a:prstGeom>
          <a:solidFill>
            <a:srgbClr val="0878BD"/>
          </a:solidFill>
          <a:ln w="12700">
            <a:solidFill>
              <a:srgbClr val="0878BD">
                <a:alpha val="0"/>
              </a:srgbClr>
            </a:solidFill>
            <a:prstDash val="solid"/>
          </a:ln>
        </p:spPr>
        <p:txBody>
          <a:bodyPr/>
          <a:lstStyle/>
          <a:p>
            <a:endParaRPr lang="pl-PL"/>
          </a:p>
        </p:txBody>
      </p:sp>
      <p:sp>
        <p:nvSpPr>
          <p:cNvPr id="24" name="Text 21"/>
          <p:cNvSpPr/>
          <p:nvPr/>
        </p:nvSpPr>
        <p:spPr>
          <a:xfrm>
            <a:off x="4590288"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Etapowanie</a:t>
            </a:r>
            <a:endParaRPr lang="en-US" sz="1550" dirty="0"/>
          </a:p>
        </p:txBody>
      </p:sp>
      <p:sp>
        <p:nvSpPr>
          <p:cNvPr id="25" name="Text 22"/>
          <p:cNvSpPr/>
          <p:nvPr/>
        </p:nvSpPr>
        <p:spPr>
          <a:xfrm>
            <a:off x="4590288" y="346557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mniejsze ryzyko i mniejszy próg wejścia</a:t>
            </a:r>
            <a:endParaRPr lang="en-US" sz="1320" dirty="0"/>
          </a:p>
        </p:txBody>
      </p:sp>
      <p:sp>
        <p:nvSpPr>
          <p:cNvPr id="26" name="Shape 23"/>
          <p:cNvSpPr/>
          <p:nvPr/>
        </p:nvSpPr>
        <p:spPr>
          <a:xfrm>
            <a:off x="8083296" y="3017520"/>
            <a:ext cx="3337560" cy="868680"/>
          </a:xfrm>
          <a:prstGeom prst="roundRect">
            <a:avLst>
              <a:gd name="adj" fmla="val 14737"/>
            </a:avLst>
          </a:prstGeom>
          <a:solidFill>
            <a:srgbClr val="F3F8E6"/>
          </a:solidFill>
          <a:ln w="12700">
            <a:solidFill>
              <a:srgbClr val="A8C53A">
                <a:alpha val="45000"/>
              </a:srgbClr>
            </a:solidFill>
            <a:prstDash val="solid"/>
          </a:ln>
        </p:spPr>
        <p:txBody>
          <a:bodyPr/>
          <a:lstStyle/>
          <a:p>
            <a:endParaRPr lang="pl-PL"/>
          </a:p>
        </p:txBody>
      </p:sp>
      <p:sp>
        <p:nvSpPr>
          <p:cNvPr id="27" name="Shape 24"/>
          <p:cNvSpPr/>
          <p:nvPr/>
        </p:nvSpPr>
        <p:spPr>
          <a:xfrm>
            <a:off x="8083296" y="3017520"/>
            <a:ext cx="64008" cy="868680"/>
          </a:xfrm>
          <a:prstGeom prst="rect">
            <a:avLst/>
          </a:prstGeom>
          <a:solidFill>
            <a:srgbClr val="A8C53A"/>
          </a:solidFill>
          <a:ln w="12700">
            <a:solidFill>
              <a:srgbClr val="A8C53A">
                <a:alpha val="0"/>
              </a:srgbClr>
            </a:solidFill>
            <a:prstDash val="solid"/>
          </a:ln>
        </p:spPr>
        <p:txBody>
          <a:bodyPr/>
          <a:lstStyle/>
          <a:p>
            <a:endParaRPr lang="pl-PL"/>
          </a:p>
        </p:txBody>
      </p:sp>
      <p:sp>
        <p:nvSpPr>
          <p:cNvPr id="28" name="Text 25"/>
          <p:cNvSpPr/>
          <p:nvPr/>
        </p:nvSpPr>
        <p:spPr>
          <a:xfrm>
            <a:off x="8266176" y="3154680"/>
            <a:ext cx="304495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Automatyzacja i AI</a:t>
            </a:r>
            <a:endParaRPr lang="en-US" sz="1550" dirty="0"/>
          </a:p>
        </p:txBody>
      </p:sp>
      <p:sp>
        <p:nvSpPr>
          <p:cNvPr id="29" name="Text 26"/>
          <p:cNvSpPr/>
          <p:nvPr/>
        </p:nvSpPr>
        <p:spPr>
          <a:xfrm>
            <a:off x="8266176" y="3465576"/>
            <a:ext cx="3044952" cy="320040"/>
          </a:xfrm>
          <a:prstGeom prst="rect">
            <a:avLst/>
          </a:prstGeom>
          <a:noFill/>
          <a:ln/>
        </p:spPr>
        <p:txBody>
          <a:bodyPr wrap="square" lIns="254" tIns="254" rIns="254" bIns="254" rtlCol="0" anchor="t">
            <a:normAutofit/>
          </a:bodyPr>
          <a:lstStyle/>
          <a:p>
            <a:pPr marL="0" indent="0">
              <a:buNone/>
            </a:pPr>
            <a:r>
              <a:rPr lang="en-US" sz="1320" dirty="0">
                <a:solidFill>
                  <a:srgbClr val="1E1E1E"/>
                </a:solidFill>
              </a:rPr>
              <a:t>mniej kosztu operacyjnego • więcej czasu</a:t>
            </a:r>
            <a:endParaRPr lang="en-US" sz="1320" dirty="0"/>
          </a:p>
        </p:txBody>
      </p:sp>
      <p:sp>
        <p:nvSpPr>
          <p:cNvPr id="30" name="Text 27"/>
          <p:cNvSpPr/>
          <p:nvPr/>
        </p:nvSpPr>
        <p:spPr>
          <a:xfrm>
            <a:off x="914400" y="4645152"/>
            <a:ext cx="10287000" cy="347472"/>
          </a:xfrm>
          <a:prstGeom prst="rect">
            <a:avLst/>
          </a:prstGeom>
          <a:noFill/>
          <a:ln/>
        </p:spPr>
        <p:txBody>
          <a:bodyPr wrap="square" lIns="127" tIns="127" rIns="127" bIns="127" rtlCol="0" anchor="ctr"/>
          <a:lstStyle/>
          <a:p>
            <a:pPr marL="0" indent="0" algn="ctr">
              <a:buNone/>
            </a:pPr>
            <a:r>
              <a:rPr lang="en-US" sz="2000" b="1" dirty="0">
                <a:solidFill>
                  <a:srgbClr val="1E1E1E"/>
                </a:solidFill>
              </a:rPr>
              <a:t>Najtańsze pieniądze bywają bliżej, niż podpowiada wyszukiwarka.</a:t>
            </a:r>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Prosty dobór instrumentu</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Nie chodzi o jedną receptę. Chodzi o właściwą kolejność pytań.</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22960" y="1874520"/>
            <a:ext cx="5074920" cy="1005840"/>
          </a:xfrm>
          <a:prstGeom prst="roundRect">
            <a:avLst>
              <a:gd name="adj" fmla="val 12727"/>
            </a:avLst>
          </a:prstGeom>
          <a:solidFill>
            <a:srgbClr val="EAF5FB"/>
          </a:solidFill>
          <a:ln w="12700">
            <a:solidFill>
              <a:srgbClr val="0878BD">
                <a:alpha val="45000"/>
              </a:srgbClr>
            </a:solidFill>
            <a:prstDash val="solid"/>
          </a:ln>
        </p:spPr>
        <p:txBody>
          <a:bodyPr/>
          <a:lstStyle/>
          <a:p>
            <a:endParaRPr lang="pl-PL"/>
          </a:p>
        </p:txBody>
      </p:sp>
      <p:sp>
        <p:nvSpPr>
          <p:cNvPr id="7" name="Shape 4"/>
          <p:cNvSpPr/>
          <p:nvPr/>
        </p:nvSpPr>
        <p:spPr>
          <a:xfrm>
            <a:off x="822960" y="1874520"/>
            <a:ext cx="64008" cy="1005840"/>
          </a:xfrm>
          <a:prstGeom prst="rect">
            <a:avLst/>
          </a:prstGeom>
          <a:solidFill>
            <a:srgbClr val="0878BD"/>
          </a:solidFill>
          <a:ln w="12700">
            <a:solidFill>
              <a:srgbClr val="0878BD">
                <a:alpha val="0"/>
              </a:srgbClr>
            </a:solidFill>
            <a:prstDash val="solid"/>
          </a:ln>
        </p:spPr>
        <p:txBody>
          <a:bodyPr/>
          <a:lstStyle/>
          <a:p>
            <a:endParaRPr lang="pl-PL"/>
          </a:p>
        </p:txBody>
      </p:sp>
      <p:sp>
        <p:nvSpPr>
          <p:cNvPr id="8" name="Text 5"/>
          <p:cNvSpPr/>
          <p:nvPr/>
        </p:nvSpPr>
        <p:spPr>
          <a:xfrm>
            <a:off x="1005840" y="2011680"/>
            <a:ext cx="4782312"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Płynność</a:t>
            </a:r>
            <a:endParaRPr lang="en-US" sz="1550" dirty="0"/>
          </a:p>
        </p:txBody>
      </p:sp>
      <p:sp>
        <p:nvSpPr>
          <p:cNvPr id="9" name="Text 6"/>
          <p:cNvSpPr/>
          <p:nvPr/>
        </p:nvSpPr>
        <p:spPr>
          <a:xfrm>
            <a:off x="1005840" y="2322576"/>
            <a:ext cx="4782312" cy="45720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należności → faktoring → finansowanie obrotowe</a:t>
            </a:r>
            <a:endParaRPr lang="en-US" sz="1450" dirty="0"/>
          </a:p>
        </p:txBody>
      </p:sp>
      <p:sp>
        <p:nvSpPr>
          <p:cNvPr id="10" name="Shape 7"/>
          <p:cNvSpPr/>
          <p:nvPr/>
        </p:nvSpPr>
        <p:spPr>
          <a:xfrm>
            <a:off x="6291072" y="1874520"/>
            <a:ext cx="5074920" cy="1005840"/>
          </a:xfrm>
          <a:prstGeom prst="roundRect">
            <a:avLst>
              <a:gd name="adj" fmla="val 12727"/>
            </a:avLst>
          </a:prstGeom>
          <a:solidFill>
            <a:srgbClr val="F3F8E6"/>
          </a:solidFill>
          <a:ln w="12700">
            <a:solidFill>
              <a:srgbClr val="A8C53A">
                <a:alpha val="45000"/>
              </a:srgbClr>
            </a:solidFill>
            <a:prstDash val="solid"/>
          </a:ln>
        </p:spPr>
        <p:txBody>
          <a:bodyPr/>
          <a:lstStyle/>
          <a:p>
            <a:endParaRPr lang="pl-PL"/>
          </a:p>
        </p:txBody>
      </p:sp>
      <p:sp>
        <p:nvSpPr>
          <p:cNvPr id="11" name="Shape 8"/>
          <p:cNvSpPr/>
          <p:nvPr/>
        </p:nvSpPr>
        <p:spPr>
          <a:xfrm>
            <a:off x="6291072" y="1874520"/>
            <a:ext cx="64008" cy="1005840"/>
          </a:xfrm>
          <a:prstGeom prst="rect">
            <a:avLst/>
          </a:prstGeom>
          <a:solidFill>
            <a:srgbClr val="A8C53A"/>
          </a:solidFill>
          <a:ln w="12700">
            <a:solidFill>
              <a:srgbClr val="A8C53A">
                <a:alpha val="0"/>
              </a:srgbClr>
            </a:solidFill>
            <a:prstDash val="solid"/>
          </a:ln>
        </p:spPr>
        <p:txBody>
          <a:bodyPr/>
          <a:lstStyle/>
          <a:p>
            <a:endParaRPr lang="pl-PL"/>
          </a:p>
        </p:txBody>
      </p:sp>
      <p:sp>
        <p:nvSpPr>
          <p:cNvPr id="12" name="Text 9"/>
          <p:cNvSpPr/>
          <p:nvPr/>
        </p:nvSpPr>
        <p:spPr>
          <a:xfrm>
            <a:off x="6473952" y="2011680"/>
            <a:ext cx="4782312"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Aktywa</a:t>
            </a:r>
            <a:endParaRPr lang="en-US" sz="1550" dirty="0"/>
          </a:p>
        </p:txBody>
      </p:sp>
      <p:sp>
        <p:nvSpPr>
          <p:cNvPr id="13" name="Text 10"/>
          <p:cNvSpPr/>
          <p:nvPr/>
        </p:nvSpPr>
        <p:spPr>
          <a:xfrm>
            <a:off x="6473952" y="2322576"/>
            <a:ext cx="4782312" cy="45720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leasing → kredyt → pożyczka preferencyjna</a:t>
            </a:r>
            <a:endParaRPr lang="en-US" sz="1450" dirty="0"/>
          </a:p>
        </p:txBody>
      </p:sp>
      <p:sp>
        <p:nvSpPr>
          <p:cNvPr id="14" name="Shape 11"/>
          <p:cNvSpPr/>
          <p:nvPr/>
        </p:nvSpPr>
        <p:spPr>
          <a:xfrm>
            <a:off x="822960" y="3246120"/>
            <a:ext cx="5074920" cy="1005840"/>
          </a:xfrm>
          <a:prstGeom prst="roundRect">
            <a:avLst>
              <a:gd name="adj" fmla="val 12727"/>
            </a:avLst>
          </a:prstGeom>
          <a:solidFill>
            <a:srgbClr val="F5F0FC"/>
          </a:solidFill>
          <a:ln w="12700">
            <a:solidFill>
              <a:srgbClr val="7E57C2">
                <a:alpha val="45000"/>
              </a:srgbClr>
            </a:solidFill>
            <a:prstDash val="solid"/>
          </a:ln>
        </p:spPr>
        <p:txBody>
          <a:bodyPr/>
          <a:lstStyle/>
          <a:p>
            <a:endParaRPr lang="pl-PL"/>
          </a:p>
        </p:txBody>
      </p:sp>
      <p:sp>
        <p:nvSpPr>
          <p:cNvPr id="15" name="Shape 12"/>
          <p:cNvSpPr/>
          <p:nvPr/>
        </p:nvSpPr>
        <p:spPr>
          <a:xfrm>
            <a:off x="822960" y="3246120"/>
            <a:ext cx="64008" cy="1005840"/>
          </a:xfrm>
          <a:prstGeom prst="rect">
            <a:avLst/>
          </a:prstGeom>
          <a:solidFill>
            <a:srgbClr val="7E57C2"/>
          </a:solidFill>
          <a:ln w="12700">
            <a:solidFill>
              <a:srgbClr val="7E57C2">
                <a:alpha val="0"/>
              </a:srgbClr>
            </a:solidFill>
            <a:prstDash val="solid"/>
          </a:ln>
        </p:spPr>
        <p:txBody>
          <a:bodyPr/>
          <a:lstStyle/>
          <a:p>
            <a:endParaRPr lang="pl-PL"/>
          </a:p>
        </p:txBody>
      </p:sp>
      <p:sp>
        <p:nvSpPr>
          <p:cNvPr id="16" name="Text 13"/>
          <p:cNvSpPr/>
          <p:nvPr/>
        </p:nvSpPr>
        <p:spPr>
          <a:xfrm>
            <a:off x="1005840" y="3383280"/>
            <a:ext cx="4782312" cy="228600"/>
          </a:xfrm>
          <a:prstGeom prst="rect">
            <a:avLst/>
          </a:prstGeom>
          <a:noFill/>
          <a:ln/>
        </p:spPr>
        <p:txBody>
          <a:bodyPr wrap="square" lIns="127" tIns="127" rIns="127" bIns="127" rtlCol="0" anchor="ctr">
            <a:normAutofit/>
          </a:bodyPr>
          <a:lstStyle/>
          <a:p>
            <a:pPr marL="0" indent="0">
              <a:buNone/>
            </a:pPr>
            <a:r>
              <a:rPr lang="en-US" sz="1550" b="1" dirty="0">
                <a:solidFill>
                  <a:srgbClr val="7E57C2"/>
                </a:solidFill>
              </a:rPr>
              <a:t>Innowacja</a:t>
            </a:r>
            <a:endParaRPr lang="en-US" sz="1550" dirty="0"/>
          </a:p>
        </p:txBody>
      </p:sp>
      <p:sp>
        <p:nvSpPr>
          <p:cNvPr id="17" name="Text 14"/>
          <p:cNvSpPr/>
          <p:nvPr/>
        </p:nvSpPr>
        <p:spPr>
          <a:xfrm>
            <a:off x="1005840" y="3694176"/>
            <a:ext cx="4782312" cy="45720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projekt → dokumentacja → dotacja / finansowanie mieszane</a:t>
            </a:r>
            <a:endParaRPr lang="en-US" sz="1450" dirty="0"/>
          </a:p>
        </p:txBody>
      </p:sp>
      <p:sp>
        <p:nvSpPr>
          <p:cNvPr id="18" name="Shape 15"/>
          <p:cNvSpPr/>
          <p:nvPr/>
        </p:nvSpPr>
        <p:spPr>
          <a:xfrm>
            <a:off x="6291072" y="3246120"/>
            <a:ext cx="5074920" cy="1005840"/>
          </a:xfrm>
          <a:prstGeom prst="roundRect">
            <a:avLst>
              <a:gd name="adj" fmla="val 12727"/>
            </a:avLst>
          </a:prstGeom>
          <a:solidFill>
            <a:srgbClr val="FFF8E8"/>
          </a:solidFill>
          <a:ln w="12700">
            <a:solidFill>
              <a:srgbClr val="F39C12">
                <a:alpha val="45000"/>
              </a:srgbClr>
            </a:solidFill>
            <a:prstDash val="solid"/>
          </a:ln>
        </p:spPr>
        <p:txBody>
          <a:bodyPr/>
          <a:lstStyle/>
          <a:p>
            <a:endParaRPr lang="pl-PL"/>
          </a:p>
        </p:txBody>
      </p:sp>
      <p:sp>
        <p:nvSpPr>
          <p:cNvPr id="19" name="Shape 16"/>
          <p:cNvSpPr/>
          <p:nvPr/>
        </p:nvSpPr>
        <p:spPr>
          <a:xfrm>
            <a:off x="6291072" y="3246120"/>
            <a:ext cx="64008" cy="1005840"/>
          </a:xfrm>
          <a:prstGeom prst="rect">
            <a:avLst/>
          </a:prstGeom>
          <a:solidFill>
            <a:srgbClr val="F39C12"/>
          </a:solidFill>
          <a:ln w="12700">
            <a:solidFill>
              <a:srgbClr val="F39C12">
                <a:alpha val="0"/>
              </a:srgbClr>
            </a:solidFill>
            <a:prstDash val="solid"/>
          </a:ln>
        </p:spPr>
        <p:txBody>
          <a:bodyPr/>
          <a:lstStyle/>
          <a:p>
            <a:endParaRPr lang="pl-PL"/>
          </a:p>
        </p:txBody>
      </p:sp>
      <p:sp>
        <p:nvSpPr>
          <p:cNvPr id="20" name="Text 17"/>
          <p:cNvSpPr/>
          <p:nvPr/>
        </p:nvSpPr>
        <p:spPr>
          <a:xfrm>
            <a:off x="6473952" y="3383280"/>
            <a:ext cx="4782312"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Skalowanie</a:t>
            </a:r>
            <a:endParaRPr lang="en-US" sz="1550" dirty="0"/>
          </a:p>
        </p:txBody>
      </p:sp>
      <p:sp>
        <p:nvSpPr>
          <p:cNvPr id="21" name="Text 18"/>
          <p:cNvSpPr/>
          <p:nvPr/>
        </p:nvSpPr>
        <p:spPr>
          <a:xfrm>
            <a:off x="6473952" y="3694176"/>
            <a:ext cx="4782312" cy="457200"/>
          </a:xfrm>
          <a:prstGeom prst="rect">
            <a:avLst/>
          </a:prstGeom>
          <a:noFill/>
          <a:ln/>
        </p:spPr>
        <p:txBody>
          <a:bodyPr wrap="square" lIns="254" tIns="254" rIns="254" bIns="254" rtlCol="0" anchor="t">
            <a:normAutofit/>
          </a:bodyPr>
          <a:lstStyle/>
          <a:p>
            <a:pPr marL="0" indent="0">
              <a:buNone/>
            </a:pPr>
            <a:r>
              <a:rPr lang="en-US" sz="1450" dirty="0">
                <a:solidFill>
                  <a:srgbClr val="1E1E1E"/>
                </a:solidFill>
              </a:rPr>
              <a:t>zysk → właściciel → partner / inwestor → kontrakt</a:t>
            </a:r>
            <a:endParaRPr lang="en-US" sz="1450" dirty="0"/>
          </a:p>
        </p:txBody>
      </p:sp>
      <p:sp>
        <p:nvSpPr>
          <p:cNvPr id="22" name="Text 19"/>
          <p:cNvSpPr/>
          <p:nvPr/>
        </p:nvSpPr>
        <p:spPr>
          <a:xfrm>
            <a:off x="960120" y="4754880"/>
            <a:ext cx="10195560" cy="310896"/>
          </a:xfrm>
          <a:prstGeom prst="rect">
            <a:avLst/>
          </a:prstGeom>
          <a:noFill/>
          <a:ln/>
        </p:spPr>
        <p:txBody>
          <a:bodyPr wrap="square" lIns="127" tIns="127" rIns="127" bIns="127" rtlCol="0" anchor="ctr"/>
          <a:lstStyle/>
          <a:p>
            <a:pPr marL="0" indent="0" algn="ctr">
              <a:buNone/>
            </a:pPr>
            <a:r>
              <a:rPr lang="en-US" sz="1850" b="1" dirty="0">
                <a:solidFill>
                  <a:srgbClr val="0878BD"/>
                </a:solidFill>
              </a:rPr>
              <a:t>Najczęściej wygrywa finansowanie mieszane — pod warunkiem, że model się spina.</a:t>
            </a:r>
            <a:endParaRPr lang="en-US" sz="1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Sześć filtrów przed uruchomieniem kosztów</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To kontrola bezpieczeństwa projektu — najlepiej przejść ją przed startem.</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04672" y="1874520"/>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7" name="Text 4"/>
          <p:cNvSpPr/>
          <p:nvPr/>
        </p:nvSpPr>
        <p:spPr>
          <a:xfrm>
            <a:off x="804672" y="1975104"/>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1</a:t>
            </a:r>
            <a:endParaRPr lang="en-US" sz="1700" dirty="0"/>
          </a:p>
        </p:txBody>
      </p:sp>
      <p:sp>
        <p:nvSpPr>
          <p:cNvPr id="8" name="Text 5"/>
          <p:cNvSpPr/>
          <p:nvPr/>
        </p:nvSpPr>
        <p:spPr>
          <a:xfrm>
            <a:off x="1463040" y="1975104"/>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Branża</a:t>
            </a:r>
            <a:endParaRPr lang="en-US" sz="1700" dirty="0"/>
          </a:p>
        </p:txBody>
      </p:sp>
      <p:sp>
        <p:nvSpPr>
          <p:cNvPr id="9" name="Shape 6"/>
          <p:cNvSpPr/>
          <p:nvPr/>
        </p:nvSpPr>
        <p:spPr>
          <a:xfrm>
            <a:off x="4553712" y="1874520"/>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10" name="Text 7"/>
          <p:cNvSpPr/>
          <p:nvPr/>
        </p:nvSpPr>
        <p:spPr>
          <a:xfrm>
            <a:off x="4553712" y="1975104"/>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2</a:t>
            </a:r>
            <a:endParaRPr lang="en-US" sz="1700" dirty="0"/>
          </a:p>
        </p:txBody>
      </p:sp>
      <p:sp>
        <p:nvSpPr>
          <p:cNvPr id="11" name="Text 8"/>
          <p:cNvSpPr/>
          <p:nvPr/>
        </p:nvSpPr>
        <p:spPr>
          <a:xfrm>
            <a:off x="5212080" y="1975104"/>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Lokalizacja</a:t>
            </a:r>
            <a:endParaRPr lang="en-US" sz="1700" dirty="0"/>
          </a:p>
        </p:txBody>
      </p:sp>
      <p:sp>
        <p:nvSpPr>
          <p:cNvPr id="12" name="Shape 9"/>
          <p:cNvSpPr/>
          <p:nvPr/>
        </p:nvSpPr>
        <p:spPr>
          <a:xfrm>
            <a:off x="8302752" y="1874520"/>
            <a:ext cx="502920" cy="502920"/>
          </a:xfrm>
          <a:prstGeom prst="ellipse">
            <a:avLst/>
          </a:prstGeom>
          <a:solidFill>
            <a:srgbClr val="0878BD"/>
          </a:solidFill>
          <a:ln w="12700">
            <a:solidFill>
              <a:srgbClr val="0878BD">
                <a:alpha val="0"/>
              </a:srgbClr>
            </a:solidFill>
            <a:prstDash val="solid"/>
          </a:ln>
        </p:spPr>
        <p:txBody>
          <a:bodyPr/>
          <a:lstStyle/>
          <a:p>
            <a:endParaRPr lang="pl-PL"/>
          </a:p>
        </p:txBody>
      </p:sp>
      <p:sp>
        <p:nvSpPr>
          <p:cNvPr id="13" name="Text 10"/>
          <p:cNvSpPr/>
          <p:nvPr/>
        </p:nvSpPr>
        <p:spPr>
          <a:xfrm>
            <a:off x="8302752" y="1975104"/>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3</a:t>
            </a:r>
            <a:endParaRPr lang="en-US" sz="1700" dirty="0"/>
          </a:p>
        </p:txBody>
      </p:sp>
      <p:sp>
        <p:nvSpPr>
          <p:cNvPr id="14" name="Text 11"/>
          <p:cNvSpPr/>
          <p:nvPr/>
        </p:nvSpPr>
        <p:spPr>
          <a:xfrm>
            <a:off x="8961120" y="1975104"/>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Etap</a:t>
            </a:r>
            <a:endParaRPr lang="en-US" sz="1700" dirty="0"/>
          </a:p>
        </p:txBody>
      </p:sp>
      <p:sp>
        <p:nvSpPr>
          <p:cNvPr id="15" name="Shape 12"/>
          <p:cNvSpPr/>
          <p:nvPr/>
        </p:nvSpPr>
        <p:spPr>
          <a:xfrm>
            <a:off x="804672" y="3172968"/>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6" name="Text 13"/>
          <p:cNvSpPr/>
          <p:nvPr/>
        </p:nvSpPr>
        <p:spPr>
          <a:xfrm>
            <a:off x="804672" y="3273552"/>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4</a:t>
            </a:r>
            <a:endParaRPr lang="en-US" sz="1700" dirty="0"/>
          </a:p>
        </p:txBody>
      </p:sp>
      <p:sp>
        <p:nvSpPr>
          <p:cNvPr id="17" name="Text 14"/>
          <p:cNvSpPr/>
          <p:nvPr/>
        </p:nvSpPr>
        <p:spPr>
          <a:xfrm>
            <a:off x="1463040" y="3273552"/>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Skala</a:t>
            </a:r>
            <a:endParaRPr lang="en-US" sz="1700" dirty="0"/>
          </a:p>
        </p:txBody>
      </p:sp>
      <p:sp>
        <p:nvSpPr>
          <p:cNvPr id="18" name="Shape 15"/>
          <p:cNvSpPr/>
          <p:nvPr/>
        </p:nvSpPr>
        <p:spPr>
          <a:xfrm>
            <a:off x="4553712" y="3172968"/>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19" name="Text 16"/>
          <p:cNvSpPr/>
          <p:nvPr/>
        </p:nvSpPr>
        <p:spPr>
          <a:xfrm>
            <a:off x="4553712" y="3273552"/>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5</a:t>
            </a:r>
            <a:endParaRPr lang="en-US" sz="1700" dirty="0"/>
          </a:p>
        </p:txBody>
      </p:sp>
      <p:sp>
        <p:nvSpPr>
          <p:cNvPr id="20" name="Text 17"/>
          <p:cNvSpPr/>
          <p:nvPr/>
        </p:nvSpPr>
        <p:spPr>
          <a:xfrm>
            <a:off x="5212080" y="3273552"/>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Wkład własny</a:t>
            </a:r>
            <a:endParaRPr lang="en-US" sz="1700" dirty="0"/>
          </a:p>
        </p:txBody>
      </p:sp>
      <p:sp>
        <p:nvSpPr>
          <p:cNvPr id="21" name="Shape 18"/>
          <p:cNvSpPr/>
          <p:nvPr/>
        </p:nvSpPr>
        <p:spPr>
          <a:xfrm>
            <a:off x="8302752" y="3172968"/>
            <a:ext cx="502920" cy="502920"/>
          </a:xfrm>
          <a:prstGeom prst="ellipse">
            <a:avLst/>
          </a:prstGeom>
          <a:solidFill>
            <a:srgbClr val="A8C53A"/>
          </a:solidFill>
          <a:ln w="12700">
            <a:solidFill>
              <a:srgbClr val="A8C53A">
                <a:alpha val="0"/>
              </a:srgbClr>
            </a:solidFill>
            <a:prstDash val="solid"/>
          </a:ln>
        </p:spPr>
        <p:txBody>
          <a:bodyPr/>
          <a:lstStyle/>
          <a:p>
            <a:endParaRPr lang="pl-PL"/>
          </a:p>
        </p:txBody>
      </p:sp>
      <p:sp>
        <p:nvSpPr>
          <p:cNvPr id="22" name="Text 19"/>
          <p:cNvSpPr/>
          <p:nvPr/>
        </p:nvSpPr>
        <p:spPr>
          <a:xfrm>
            <a:off x="8302752" y="3273552"/>
            <a:ext cx="502920" cy="228600"/>
          </a:xfrm>
          <a:prstGeom prst="rect">
            <a:avLst/>
          </a:prstGeom>
          <a:noFill/>
          <a:ln/>
        </p:spPr>
        <p:txBody>
          <a:bodyPr wrap="square" lIns="0" tIns="0" rIns="0" bIns="0" rtlCol="0" anchor="ctr"/>
          <a:lstStyle/>
          <a:p>
            <a:pPr marL="0" indent="0" algn="ctr">
              <a:buNone/>
            </a:pPr>
            <a:r>
              <a:rPr lang="en-US" sz="1700" b="1" dirty="0">
                <a:solidFill>
                  <a:srgbClr val="FFFFFF"/>
                </a:solidFill>
              </a:rPr>
              <a:t>6</a:t>
            </a:r>
            <a:endParaRPr lang="en-US" sz="1700" dirty="0"/>
          </a:p>
        </p:txBody>
      </p:sp>
      <p:sp>
        <p:nvSpPr>
          <p:cNvPr id="23" name="Text 20"/>
          <p:cNvSpPr/>
          <p:nvPr/>
        </p:nvSpPr>
        <p:spPr>
          <a:xfrm>
            <a:off x="8961120" y="3273552"/>
            <a:ext cx="2743200" cy="228600"/>
          </a:xfrm>
          <a:prstGeom prst="rect">
            <a:avLst/>
          </a:prstGeom>
          <a:noFill/>
          <a:ln/>
        </p:spPr>
        <p:txBody>
          <a:bodyPr wrap="square" lIns="127" tIns="127" rIns="127" bIns="127" rtlCol="0" anchor="ctr">
            <a:normAutofit/>
          </a:bodyPr>
          <a:lstStyle/>
          <a:p>
            <a:pPr marL="0" indent="0">
              <a:buNone/>
            </a:pPr>
            <a:r>
              <a:rPr lang="en-US" sz="1700" b="1" dirty="0">
                <a:solidFill>
                  <a:srgbClr val="1E1E1E"/>
                </a:solidFill>
              </a:rPr>
              <a:t>Czas</a:t>
            </a:r>
            <a:endParaRPr lang="en-US" sz="1700" dirty="0"/>
          </a:p>
        </p:txBody>
      </p:sp>
      <p:sp>
        <p:nvSpPr>
          <p:cNvPr id="24" name="Text 21"/>
          <p:cNvSpPr/>
          <p:nvPr/>
        </p:nvSpPr>
        <p:spPr>
          <a:xfrm>
            <a:off x="914400" y="4773168"/>
            <a:ext cx="10287000" cy="310896"/>
          </a:xfrm>
          <a:prstGeom prst="rect">
            <a:avLst/>
          </a:prstGeom>
          <a:noFill/>
          <a:ln/>
        </p:spPr>
        <p:txBody>
          <a:bodyPr wrap="square" lIns="127" tIns="127" rIns="127" bIns="127" rtlCol="0" anchor="ctr"/>
          <a:lstStyle/>
          <a:p>
            <a:pPr marL="0" indent="0" algn="ctr">
              <a:buNone/>
            </a:pPr>
            <a:r>
              <a:rPr lang="en-US" sz="1850" b="1" dirty="0">
                <a:solidFill>
                  <a:srgbClr val="0878BD"/>
                </a:solidFill>
              </a:rPr>
              <a:t>Jeśli filtr świeci na czerwono — to zaproszenie do wyjaśnienia, nie do paniki.</a:t>
            </a:r>
            <a:endParaRPr lang="en-US" sz="1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pic>
        <p:nvPicPr>
          <p:cNvPr id="2" name="Image 0" descr="/mnt/data/template_imgs/slide-2.png"/>
          <p:cNvPicPr>
            <a:picLocks noChangeAspect="1"/>
          </p:cNvPicPr>
          <p:nvPr/>
        </p:nvPicPr>
        <p:blipFill>
          <a:blip r:embed="rId3"/>
          <a:stretch>
            <a:fillRect/>
          </a:stretch>
        </p:blipFill>
        <p:spPr>
          <a:xfrm>
            <a:off x="0" y="0"/>
            <a:ext cx="12191695" cy="6858000"/>
          </a:xfrm>
          <a:prstGeom prst="rect">
            <a:avLst/>
          </a:prstGeom>
        </p:spPr>
      </p:pic>
      <p:sp>
        <p:nvSpPr>
          <p:cNvPr id="3" name="Text 0"/>
          <p:cNvSpPr/>
          <p:nvPr/>
        </p:nvSpPr>
        <p:spPr>
          <a:xfrm>
            <a:off x="566928" y="941832"/>
            <a:ext cx="10972800" cy="393192"/>
          </a:xfrm>
          <a:prstGeom prst="rect">
            <a:avLst/>
          </a:prstGeom>
          <a:noFill/>
          <a:ln/>
        </p:spPr>
        <p:txBody>
          <a:bodyPr wrap="square" lIns="127" tIns="127" rIns="127" bIns="127" rtlCol="0" anchor="ctr">
            <a:normAutofit/>
          </a:bodyPr>
          <a:lstStyle/>
          <a:p>
            <a:pPr marL="0" indent="0">
              <a:buNone/>
            </a:pPr>
            <a:r>
              <a:rPr lang="en-US" sz="2550" b="1" dirty="0">
                <a:solidFill>
                  <a:srgbClr val="0878BD"/>
                </a:solidFill>
                <a:latin typeface="Arial" pitchFamily="34" charset="0"/>
                <a:ea typeface="Arial" pitchFamily="34" charset="-122"/>
                <a:cs typeface="Arial" pitchFamily="34" charset="-120"/>
              </a:rPr>
              <a:t>Case 1: ciekawa usługa i pierwszy hamulec</a:t>
            </a:r>
            <a:endParaRPr lang="en-US" sz="2550" dirty="0"/>
          </a:p>
        </p:txBody>
      </p:sp>
      <p:sp>
        <p:nvSpPr>
          <p:cNvPr id="4" name="Text 1"/>
          <p:cNvSpPr/>
          <p:nvPr/>
        </p:nvSpPr>
        <p:spPr>
          <a:xfrm>
            <a:off x="585216" y="1371600"/>
            <a:ext cx="10789920" cy="256032"/>
          </a:xfrm>
          <a:prstGeom prst="rect">
            <a:avLst/>
          </a:prstGeom>
          <a:noFill/>
          <a:ln/>
        </p:spPr>
        <p:txBody>
          <a:bodyPr wrap="square" lIns="127" tIns="127" rIns="127" bIns="127" rtlCol="0" anchor="ctr">
            <a:normAutofit/>
          </a:bodyPr>
          <a:lstStyle/>
          <a:p>
            <a:pPr marL="0" indent="0">
              <a:buNone/>
            </a:pPr>
            <a:r>
              <a:rPr lang="en-US" sz="1320" i="1" dirty="0">
                <a:solidFill>
                  <a:srgbClr val="666666"/>
                </a:solidFill>
                <a:latin typeface="Arial" pitchFamily="34" charset="0"/>
                <a:ea typeface="Arial" pitchFamily="34" charset="-122"/>
                <a:cs typeface="Arial" pitchFamily="34" charset="-120"/>
              </a:rPr>
              <a:t>Zanonimizowany przykład z regulowanego sektora usługowego.</a:t>
            </a:r>
            <a:endParaRPr lang="en-US" sz="1320" dirty="0"/>
          </a:p>
        </p:txBody>
      </p:sp>
      <p:sp>
        <p:nvSpPr>
          <p:cNvPr id="5" name="Text 2"/>
          <p:cNvSpPr/>
          <p:nvPr/>
        </p:nvSpPr>
        <p:spPr>
          <a:xfrm>
            <a:off x="10012680" y="5669280"/>
            <a:ext cx="1143000" cy="164592"/>
          </a:xfrm>
          <a:prstGeom prst="rect">
            <a:avLst/>
          </a:prstGeom>
          <a:noFill/>
          <a:ln/>
        </p:spPr>
        <p:txBody>
          <a:bodyPr wrap="square" lIns="127" tIns="127" rIns="127" bIns="127" rtlCol="0" anchor="ctr"/>
          <a:lstStyle/>
          <a:p>
            <a:pPr marL="0" indent="0" algn="r">
              <a:buNone/>
            </a:pPr>
            <a:r>
              <a:rPr lang="en-US" sz="950" b="1" dirty="0">
                <a:solidFill>
                  <a:srgbClr val="0878BD"/>
                </a:solidFill>
              </a:rPr>
              <a:t>PlusDok.com</a:t>
            </a:r>
            <a:endParaRPr lang="en-US" sz="950" dirty="0"/>
          </a:p>
        </p:txBody>
      </p:sp>
      <p:sp>
        <p:nvSpPr>
          <p:cNvPr id="6" name="Shape 3"/>
          <p:cNvSpPr/>
          <p:nvPr/>
        </p:nvSpPr>
        <p:spPr>
          <a:xfrm>
            <a:off x="841248" y="1783080"/>
            <a:ext cx="1737360" cy="310896"/>
          </a:xfrm>
          <a:prstGeom prst="roundRect">
            <a:avLst>
              <a:gd name="adj" fmla="val 41176"/>
            </a:avLst>
          </a:prstGeom>
          <a:solidFill>
            <a:srgbClr val="A8C53A"/>
          </a:solidFill>
          <a:ln w="12700">
            <a:solidFill>
              <a:srgbClr val="A8C53A">
                <a:alpha val="0"/>
              </a:srgbClr>
            </a:solidFill>
            <a:prstDash val="solid"/>
          </a:ln>
        </p:spPr>
        <p:txBody>
          <a:bodyPr/>
          <a:lstStyle/>
          <a:p>
            <a:endParaRPr lang="pl-PL"/>
          </a:p>
        </p:txBody>
      </p:sp>
      <p:sp>
        <p:nvSpPr>
          <p:cNvPr id="7" name="Text 4"/>
          <p:cNvSpPr/>
          <p:nvPr/>
        </p:nvSpPr>
        <p:spPr>
          <a:xfrm>
            <a:off x="914400" y="1851660"/>
            <a:ext cx="1591056" cy="146304"/>
          </a:xfrm>
          <a:prstGeom prst="rect">
            <a:avLst/>
          </a:prstGeom>
          <a:noFill/>
          <a:ln/>
        </p:spPr>
        <p:txBody>
          <a:bodyPr wrap="square" lIns="127" tIns="127" rIns="127" bIns="127" rtlCol="0" anchor="ctr">
            <a:normAutofit/>
          </a:bodyPr>
          <a:lstStyle/>
          <a:p>
            <a:pPr marL="0" indent="0" algn="ctr">
              <a:buNone/>
            </a:pPr>
            <a:r>
              <a:rPr lang="en-US" sz="950" b="1" dirty="0">
                <a:solidFill>
                  <a:srgbClr val="FFFFFF"/>
                </a:solidFill>
              </a:rPr>
              <a:t>CASE OTWIERAJĄCY</a:t>
            </a:r>
            <a:endParaRPr lang="en-US" sz="950" dirty="0"/>
          </a:p>
        </p:txBody>
      </p:sp>
      <p:sp>
        <p:nvSpPr>
          <p:cNvPr id="8" name="Shape 5"/>
          <p:cNvSpPr/>
          <p:nvPr/>
        </p:nvSpPr>
        <p:spPr>
          <a:xfrm>
            <a:off x="822960" y="2331720"/>
            <a:ext cx="3310128" cy="1170432"/>
          </a:xfrm>
          <a:prstGeom prst="roundRect">
            <a:avLst>
              <a:gd name="adj" fmla="val 10938"/>
            </a:avLst>
          </a:prstGeom>
          <a:solidFill>
            <a:srgbClr val="EAF5FB"/>
          </a:solidFill>
          <a:ln w="12700">
            <a:solidFill>
              <a:srgbClr val="0878BD">
                <a:alpha val="45000"/>
              </a:srgbClr>
            </a:solidFill>
            <a:prstDash val="solid"/>
          </a:ln>
        </p:spPr>
        <p:txBody>
          <a:bodyPr/>
          <a:lstStyle/>
          <a:p>
            <a:endParaRPr lang="pl-PL"/>
          </a:p>
        </p:txBody>
      </p:sp>
      <p:sp>
        <p:nvSpPr>
          <p:cNvPr id="9" name="Shape 6"/>
          <p:cNvSpPr/>
          <p:nvPr/>
        </p:nvSpPr>
        <p:spPr>
          <a:xfrm>
            <a:off x="822960" y="2331720"/>
            <a:ext cx="64008" cy="1170432"/>
          </a:xfrm>
          <a:prstGeom prst="rect">
            <a:avLst/>
          </a:prstGeom>
          <a:solidFill>
            <a:srgbClr val="0878BD"/>
          </a:solidFill>
          <a:ln w="12700">
            <a:solidFill>
              <a:srgbClr val="0878BD">
                <a:alpha val="0"/>
              </a:srgbClr>
            </a:solidFill>
            <a:prstDash val="solid"/>
          </a:ln>
        </p:spPr>
        <p:txBody>
          <a:bodyPr/>
          <a:lstStyle/>
          <a:p>
            <a:endParaRPr lang="pl-PL"/>
          </a:p>
        </p:txBody>
      </p:sp>
      <p:sp>
        <p:nvSpPr>
          <p:cNvPr id="10" name="Text 7"/>
          <p:cNvSpPr/>
          <p:nvPr/>
        </p:nvSpPr>
        <p:spPr>
          <a:xfrm>
            <a:off x="1005840" y="2468880"/>
            <a:ext cx="3017520" cy="228600"/>
          </a:xfrm>
          <a:prstGeom prst="rect">
            <a:avLst/>
          </a:prstGeom>
          <a:noFill/>
          <a:ln/>
        </p:spPr>
        <p:txBody>
          <a:bodyPr wrap="square" lIns="127" tIns="127" rIns="127" bIns="127" rtlCol="0" anchor="ctr">
            <a:normAutofit/>
          </a:bodyPr>
          <a:lstStyle/>
          <a:p>
            <a:pPr marL="0" indent="0">
              <a:buNone/>
            </a:pPr>
            <a:r>
              <a:rPr lang="en-US" sz="1550" b="1" dirty="0">
                <a:solidFill>
                  <a:srgbClr val="0878BD"/>
                </a:solidFill>
              </a:rPr>
              <a:t>Pomysł</a:t>
            </a:r>
            <a:endParaRPr lang="en-US" sz="1550" dirty="0"/>
          </a:p>
        </p:txBody>
      </p:sp>
      <p:sp>
        <p:nvSpPr>
          <p:cNvPr id="11" name="Text 8"/>
          <p:cNvSpPr/>
          <p:nvPr/>
        </p:nvSpPr>
        <p:spPr>
          <a:xfrm>
            <a:off x="1005840" y="2779776"/>
            <a:ext cx="3017520" cy="621792"/>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nowa usługa samoobsługowa dla klientów</a:t>
            </a:r>
            <a:endParaRPr lang="en-US" sz="1400" dirty="0"/>
          </a:p>
        </p:txBody>
      </p:sp>
      <p:sp>
        <p:nvSpPr>
          <p:cNvPr id="12" name="Shape 9"/>
          <p:cNvSpPr/>
          <p:nvPr/>
        </p:nvSpPr>
        <p:spPr>
          <a:xfrm>
            <a:off x="4443984" y="2331720"/>
            <a:ext cx="3310128" cy="1170432"/>
          </a:xfrm>
          <a:prstGeom prst="roundRect">
            <a:avLst>
              <a:gd name="adj" fmla="val 10938"/>
            </a:avLst>
          </a:prstGeom>
          <a:solidFill>
            <a:srgbClr val="FFF8E8"/>
          </a:solidFill>
          <a:ln w="12700">
            <a:solidFill>
              <a:srgbClr val="F39C12">
                <a:alpha val="45000"/>
              </a:srgbClr>
            </a:solidFill>
            <a:prstDash val="solid"/>
          </a:ln>
        </p:spPr>
        <p:txBody>
          <a:bodyPr/>
          <a:lstStyle/>
          <a:p>
            <a:endParaRPr lang="pl-PL"/>
          </a:p>
        </p:txBody>
      </p:sp>
      <p:sp>
        <p:nvSpPr>
          <p:cNvPr id="13" name="Shape 10"/>
          <p:cNvSpPr/>
          <p:nvPr/>
        </p:nvSpPr>
        <p:spPr>
          <a:xfrm>
            <a:off x="4443984" y="2331720"/>
            <a:ext cx="64008" cy="1170432"/>
          </a:xfrm>
          <a:prstGeom prst="rect">
            <a:avLst/>
          </a:prstGeom>
          <a:solidFill>
            <a:srgbClr val="F39C12"/>
          </a:solidFill>
          <a:ln w="12700">
            <a:solidFill>
              <a:srgbClr val="F39C12">
                <a:alpha val="0"/>
              </a:srgbClr>
            </a:solidFill>
            <a:prstDash val="solid"/>
          </a:ln>
        </p:spPr>
        <p:txBody>
          <a:bodyPr/>
          <a:lstStyle/>
          <a:p>
            <a:endParaRPr lang="pl-PL"/>
          </a:p>
        </p:txBody>
      </p:sp>
      <p:sp>
        <p:nvSpPr>
          <p:cNvPr id="14" name="Text 11"/>
          <p:cNvSpPr/>
          <p:nvPr/>
        </p:nvSpPr>
        <p:spPr>
          <a:xfrm>
            <a:off x="4626864" y="2468880"/>
            <a:ext cx="3017520" cy="228600"/>
          </a:xfrm>
          <a:prstGeom prst="rect">
            <a:avLst/>
          </a:prstGeom>
          <a:noFill/>
          <a:ln/>
        </p:spPr>
        <p:txBody>
          <a:bodyPr wrap="square" lIns="127" tIns="127" rIns="127" bIns="127" rtlCol="0" anchor="ctr">
            <a:normAutofit/>
          </a:bodyPr>
          <a:lstStyle/>
          <a:p>
            <a:pPr marL="0" indent="0">
              <a:buNone/>
            </a:pPr>
            <a:r>
              <a:rPr lang="en-US" sz="1550" b="1" dirty="0">
                <a:solidFill>
                  <a:srgbClr val="F39C12"/>
                </a:solidFill>
              </a:rPr>
              <a:t>Koszt wejścia</a:t>
            </a:r>
            <a:endParaRPr lang="en-US" sz="1550" dirty="0"/>
          </a:p>
        </p:txBody>
      </p:sp>
      <p:sp>
        <p:nvSpPr>
          <p:cNvPr id="15" name="Text 12"/>
          <p:cNvSpPr/>
          <p:nvPr/>
        </p:nvSpPr>
        <p:spPr>
          <a:xfrm>
            <a:off x="4626864" y="2779776"/>
            <a:ext cx="3017520" cy="621792"/>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audyt i strategia: kilkadziesiąt tys. zł</a:t>
            </a:r>
            <a:endParaRPr lang="en-US" sz="1400" dirty="0"/>
          </a:p>
        </p:txBody>
      </p:sp>
      <p:sp>
        <p:nvSpPr>
          <p:cNvPr id="16" name="Shape 13"/>
          <p:cNvSpPr/>
          <p:nvPr/>
        </p:nvSpPr>
        <p:spPr>
          <a:xfrm>
            <a:off x="8065008" y="2331720"/>
            <a:ext cx="3310128" cy="1170432"/>
          </a:xfrm>
          <a:prstGeom prst="roundRect">
            <a:avLst>
              <a:gd name="adj" fmla="val 10938"/>
            </a:avLst>
          </a:prstGeom>
          <a:solidFill>
            <a:srgbClr val="F3F8E6"/>
          </a:solidFill>
          <a:ln w="12700">
            <a:solidFill>
              <a:srgbClr val="A8C53A">
                <a:alpha val="45000"/>
              </a:srgbClr>
            </a:solidFill>
            <a:prstDash val="solid"/>
          </a:ln>
        </p:spPr>
        <p:txBody>
          <a:bodyPr/>
          <a:lstStyle/>
          <a:p>
            <a:endParaRPr lang="pl-PL"/>
          </a:p>
        </p:txBody>
      </p:sp>
      <p:sp>
        <p:nvSpPr>
          <p:cNvPr id="17" name="Shape 14"/>
          <p:cNvSpPr/>
          <p:nvPr/>
        </p:nvSpPr>
        <p:spPr>
          <a:xfrm>
            <a:off x="8065008" y="2331720"/>
            <a:ext cx="64008" cy="1170432"/>
          </a:xfrm>
          <a:prstGeom prst="rect">
            <a:avLst/>
          </a:prstGeom>
          <a:solidFill>
            <a:srgbClr val="A8C53A"/>
          </a:solidFill>
          <a:ln w="12700">
            <a:solidFill>
              <a:srgbClr val="A8C53A">
                <a:alpha val="0"/>
              </a:srgbClr>
            </a:solidFill>
            <a:prstDash val="solid"/>
          </a:ln>
        </p:spPr>
        <p:txBody>
          <a:bodyPr/>
          <a:lstStyle/>
          <a:p>
            <a:endParaRPr lang="pl-PL"/>
          </a:p>
        </p:txBody>
      </p:sp>
      <p:sp>
        <p:nvSpPr>
          <p:cNvPr id="18" name="Text 15"/>
          <p:cNvSpPr/>
          <p:nvPr/>
        </p:nvSpPr>
        <p:spPr>
          <a:xfrm>
            <a:off x="8247888" y="2468880"/>
            <a:ext cx="3017520" cy="228600"/>
          </a:xfrm>
          <a:prstGeom prst="rect">
            <a:avLst/>
          </a:prstGeom>
          <a:noFill/>
          <a:ln/>
        </p:spPr>
        <p:txBody>
          <a:bodyPr wrap="square" lIns="127" tIns="127" rIns="127" bIns="127" rtlCol="0" anchor="ctr">
            <a:normAutofit/>
          </a:bodyPr>
          <a:lstStyle/>
          <a:p>
            <a:pPr marL="0" indent="0">
              <a:buNone/>
            </a:pPr>
            <a:r>
              <a:rPr lang="en-US" sz="1550" b="1" dirty="0">
                <a:solidFill>
                  <a:srgbClr val="A8C53A"/>
                </a:solidFill>
              </a:rPr>
              <a:t>Pytanie</a:t>
            </a:r>
            <a:endParaRPr lang="en-US" sz="1550" dirty="0"/>
          </a:p>
        </p:txBody>
      </p:sp>
      <p:sp>
        <p:nvSpPr>
          <p:cNvPr id="19" name="Text 16"/>
          <p:cNvSpPr/>
          <p:nvPr/>
        </p:nvSpPr>
        <p:spPr>
          <a:xfrm>
            <a:off x="8247888" y="2779776"/>
            <a:ext cx="3017520" cy="621792"/>
          </a:xfrm>
          <a:prstGeom prst="rect">
            <a:avLst/>
          </a:prstGeom>
          <a:noFill/>
          <a:ln/>
        </p:spPr>
        <p:txBody>
          <a:bodyPr wrap="square" lIns="254" tIns="254" rIns="254" bIns="254" rtlCol="0" anchor="t">
            <a:normAutofit/>
          </a:bodyPr>
          <a:lstStyle/>
          <a:p>
            <a:pPr marL="0" indent="0">
              <a:buNone/>
            </a:pPr>
            <a:r>
              <a:rPr lang="en-US" sz="1400" dirty="0">
                <a:solidFill>
                  <a:srgbClr val="1E1E1E"/>
                </a:solidFill>
              </a:rPr>
              <a:t>czy projekt ma mocne podstawy przed pierwszym dużym kosztem?</a:t>
            </a:r>
            <a:endParaRPr lang="en-US" sz="1400" dirty="0"/>
          </a:p>
        </p:txBody>
      </p:sp>
      <p:sp>
        <p:nvSpPr>
          <p:cNvPr id="20" name="Text 17"/>
          <p:cNvSpPr/>
          <p:nvPr/>
        </p:nvSpPr>
        <p:spPr>
          <a:xfrm>
            <a:off x="914400" y="4389120"/>
            <a:ext cx="10241280" cy="438912"/>
          </a:xfrm>
          <a:prstGeom prst="rect">
            <a:avLst/>
          </a:prstGeom>
          <a:noFill/>
          <a:ln/>
        </p:spPr>
        <p:txBody>
          <a:bodyPr wrap="square" lIns="254" tIns="254" rIns="254" bIns="254" rtlCol="0" anchor="ctr">
            <a:normAutofit/>
          </a:bodyPr>
          <a:lstStyle/>
          <a:p>
            <a:pPr marL="0" indent="0" algn="ctr">
              <a:buNone/>
            </a:pPr>
            <a:r>
              <a:rPr lang="en-US" sz="2300" b="1" dirty="0">
                <a:solidFill>
                  <a:srgbClr val="0878BD"/>
                </a:solidFill>
              </a:rPr>
              <a:t>Bramka nr 1: ocena sensu projektu przed zakupem dokumentacji.</a:t>
            </a:r>
            <a:endParaRPr lang="en-US" sz="2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rial"/>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3078</Words>
  <Application>Microsoft Office PowerPoint</Application>
  <PresentationFormat>Panoramiczny</PresentationFormat>
  <Paragraphs>263</Paragraphs>
  <Slides>21</Slides>
  <Notes>21</Notes>
  <HiddenSlides>0</HiddenSlides>
  <MMClips>0</MMClips>
  <ScaleCrop>false</ScaleCrop>
  <HeadingPairs>
    <vt:vector size="6" baseType="variant">
      <vt:variant>
        <vt:lpstr>Używane czcionki</vt:lpstr>
      </vt:variant>
      <vt:variant>
        <vt:i4>1</vt:i4>
      </vt:variant>
      <vt:variant>
        <vt:lpstr>Motyw</vt:lpstr>
      </vt:variant>
      <vt:variant>
        <vt:i4>1</vt:i4>
      </vt:variant>
      <vt:variant>
        <vt:lpstr>Tytuły slajdów</vt:lpstr>
      </vt:variant>
      <vt:variant>
        <vt:i4>21</vt:i4>
      </vt:variant>
    </vt:vector>
  </HeadingPairs>
  <TitlesOfParts>
    <vt:vector size="23" baseType="lpstr">
      <vt:lpstr>Arial</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PlusDok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Pozyskiwanie kapitału dla MŚP</dc:title>
  <dc:subject>Lubuska Akademia Przedsiębiorczości 2026 — Pozyskiwanie kapitału dla MŚP</dc:subject>
  <dc:creator>Artur Długosz / PlusDok.com</dc:creator>
  <cp:lastModifiedBy>Artur Dlugosz</cp:lastModifiedBy>
  <cp:revision>1</cp:revision>
  <dcterms:created xsi:type="dcterms:W3CDTF">2026-06-08T03:36:28Z</dcterms:created>
  <dcterms:modified xsi:type="dcterms:W3CDTF">2026-06-08T03:43:39Z</dcterms:modified>
</cp:coreProperties>
</file>